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5" r:id="rId4"/>
    <p:sldId id="366" r:id="rId5"/>
    <p:sldId id="367" r:id="rId6"/>
    <p:sldId id="368" r:id="rId7"/>
    <p:sldId id="369" r:id="rId8"/>
    <p:sldId id="370" r:id="rId9"/>
    <p:sldId id="371" r:id="rId10"/>
    <p:sldId id="372" r:id="rId11"/>
    <p:sldId id="373" r:id="rId12"/>
    <p:sldId id="375" r:id="rId13"/>
    <p:sldId id="376" r:id="rId14"/>
    <p:sldId id="378" r:id="rId15"/>
    <p:sldId id="256" r:id="rId16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77" d="100"/>
          <a:sy n="77" d="100"/>
        </p:scale>
        <p:origin x="54" y="183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2023/11/5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2023/11/5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2023/11/5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2023/11/5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2023/11/5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2023/11/5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2023/11/5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bin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bin"/><Relationship Id="rId2" Type="http://schemas.openxmlformats.org/officeDocument/2006/relationships/image" Target="../media/image18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bin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bin"/><Relationship Id="rId2" Type="http://schemas.openxmlformats.org/officeDocument/2006/relationships/image" Target="../media/image24.bin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7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55" name="yt_shape_14555"/>
          <p:cNvSpPr txBox="1"/>
          <p:nvPr/>
        </p:nvSpPr>
        <p:spPr>
          <a:xfrm>
            <a:off x="540000" y="1351100"/>
            <a:ext cx="3953005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900" b="0" i="0" u="none">
                <a:solidFill>
                  <a:srgbClr val="1EE3CF"/>
                </a:solidFill>
                <a:effectLst/>
                <a:latin typeface="Times New Roman" pitchFamily="9"/>
                <a:ea typeface="宋体" pitchFamily="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动点下的函数问题</a:t>
            </a:r>
          </a:p>
        </p:txBody>
      </p:sp>
      <p:sp>
        <p:nvSpPr>
          <p:cNvPr id="14556" name="yt_shape_14556"/>
          <p:cNvSpPr txBox="1"/>
          <p:nvPr/>
        </p:nvSpPr>
        <p:spPr>
          <a:xfrm>
            <a:off x="540119" y="1850665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如图，正方形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的边长为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，动点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出发，在正方形的边上沿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→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→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的方向运动到点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停止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设点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的运动路程为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，在下列图象中，能表示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的面积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关于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的函数关系的图象是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pic>
        <p:nvPicPr>
          <p:cNvPr id="14557" name="yt_image_14557" title="H_190.89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32250" y="3442595"/>
            <a:ext cx="5127498" cy="24243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99003913637" title="H_28.770866">
            <a:extLst>
              <a:ext uri="{FF2B5EF4-FFF2-40B4-BE49-F238E27FC236}">
                <a16:creationId xmlns:a16="http://schemas.microsoft.com/office/drawing/2014/main" id="{BFE53DDF-3A54-A121-39ED-80EE662E1F7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390624"/>
            <a:ext cx="1171767" cy="365390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35553724-FE93-E1B8-E626-49D1B5233F22}"/>
              </a:ext>
            </a:extLst>
          </p:cNvPr>
          <p:cNvSpPr txBox="1"/>
          <p:nvPr/>
        </p:nvSpPr>
        <p:spPr>
          <a:xfrm>
            <a:off x="4090246" y="2754835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09" name="yt_shape_14609"/>
          <p:cNvSpPr txBox="1"/>
          <p:nvPr/>
        </p:nvSpPr>
        <p:spPr>
          <a:xfrm>
            <a:off x="540000" y="2117026"/>
            <a:ext cx="3953005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900" b="0" i="0" u="none">
                <a:solidFill>
                  <a:srgbClr val="1EE3CF"/>
                </a:solidFill>
                <a:effectLst/>
                <a:latin typeface="Times New Roman" pitchFamily="9"/>
                <a:ea typeface="宋体" pitchFamily="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动点下的最值问题</a:t>
            </a:r>
          </a:p>
        </p:txBody>
      </p:sp>
      <p:sp>
        <p:nvSpPr>
          <p:cNvPr id="14610" name="yt_shape_14610"/>
          <p:cNvSpPr txBox="1"/>
          <p:nvPr/>
        </p:nvSpPr>
        <p:spPr>
          <a:xfrm>
            <a:off x="540119" y="2616591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如图，在等边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与正方形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CDEF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三点共线，且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若有一动点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沿着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由点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往点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移动，则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的最小值是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4614" name="yt_table_14614_skip" title="H_70.01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844332438"/>
                  </p:ext>
                </p:extLst>
              </p:nvPr>
            </p:nvGraphicFramePr>
            <p:xfrm>
              <a:off x="540000" y="3576026"/>
              <a:ext cx="3718497" cy="889128"/>
            </p:xfrm>
            <a:graphic>
              <a:graphicData uri="http://schemas.openxmlformats.org/drawingml/2006/table">
                <a:tbl>
                  <a:tblPr/>
                  <a:tblGrid>
                    <a:gridCol w="2316607">
                      <a:extLst>
                        <a:ext uri="{9D8B030D-6E8A-4147-A177-3AD203B41FA5}">
                          <a16:colId xmlns:a16="http://schemas.microsoft.com/office/drawing/2014/main" val="10660"/>
                        </a:ext>
                      </a:extLst>
                    </a:gridCol>
                    <a:gridCol w="1401890">
                      <a:extLst>
                        <a:ext uri="{9D8B030D-6E8A-4147-A177-3AD203B41FA5}">
                          <a16:colId xmlns:a16="http://schemas.microsoft.com/office/drawing/2014/main" val="10661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A.4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B.5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70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C.4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D.5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71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:m="http://schemas.openxmlformats.org/officeDocument/2006/math" xmlns="">
          <p:graphicFrame>
            <p:nvGraphicFramePr>
              <p:cNvPr id="14614" name="yt_table_14614_skip" descr="{&quot;rangeId&quot;:15,&quot;type&quot;:&quot;Option&quot;,&quot;drawing&quot;:[&quot;yt_shape_14611&quot;]}" title="H_70.01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844332438"/>
                  </p:ext>
                </p:extLst>
              </p:nvPr>
            </p:nvGraphicFramePr>
            <p:xfrm>
              <a:off x="540000" y="2359000"/>
              <a:ext cx="3718497" cy="889128"/>
            </p:xfrm>
            <a:graphic>
              <a:graphicData uri="http://schemas.openxmlformats.org/drawingml/2006/table">
                <a:tbl>
                  <a:tblPr/>
                  <a:tblGrid>
                    <a:gridCol w="2316607">
                      <a:extLst>
                        <a:ext uri="{9D8B030D-6E8A-4147-A177-3AD203B41FA5}">
                          <a16:colId xmlns:a16="http://schemas.microsoft.com/office/drawing/2014/main" val="10660"/>
                        </a:ext>
                      </a:extLst>
                    </a:gridCol>
                    <a:gridCol w="1401890">
                      <a:extLst>
                        <a:ext uri="{9D8B030D-6E8A-4147-A177-3AD203B41FA5}">
                          <a16:colId xmlns:a16="http://schemas.microsoft.com/office/drawing/2014/main" val="10661"/>
                        </a:ext>
                      </a:extLst>
                    </a:gridCol>
                  </a:tblGrid>
                  <a:tr h="428054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A.4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B.5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70"/>
                      </a:ext>
                    </a:extLst>
                  </a:tr>
                  <a:tr h="46107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98684" r="-60367" b="-4078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65652" t="-98684" b="-40789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571"/>
                      </a:ext>
                    </a:extLst>
                  </a:tr>
                </a:tbl>
              </a:graphicData>
            </a:graphic>
          </p:graphicFrame>
        </mc:Fallback>
      </mc:AlternateContent>
      <p:grpSp>
        <p:nvGrpSpPr>
          <p:cNvPr id="14611" name="yt_shape_14611_skip" title="H_120.101105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723952" y="3576026"/>
            <a:ext cx="1925955" cy="1525284"/>
            <a:chOff x="0" y="0"/>
            <a:chExt cx="1925955" cy="1525284"/>
          </a:xfrm>
        </p:grpSpPr>
        <p:pic>
          <p:nvPicPr>
            <p:cNvPr id="2" name="yt_image_14611">
              <a:extLst>
                <a:ext uri="">
                  <a16:creationId xmlns:mc="http://schemas.openxmlformats.org/markup-compatibility/2006" xmlns:a16="http://schemas.microsoft.com/office/drawing/2014/main" xmlns:a14="http://schemas.microsoft.com/office/drawing/2010/main" xmlns:p14="http://schemas.microsoft.com/office/powerpoint/2010/main" xmlns:m="http://schemas.openxmlformats.org/officeDocument/2006/math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925955" cy="112928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613" name="yt_shape_14613"/>
            <p:cNvSpPr txBox="1"/>
            <p:nvPr/>
          </p:nvSpPr>
          <p:spPr>
            <a:xfrm>
              <a:off x="353513" y="1165284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10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pic>
        <p:nvPicPr>
          <p:cNvPr id="4" name="yt_shape_1699003914162">
            <a:extLst>
              <a:ext uri="{FF2B5EF4-FFF2-40B4-BE49-F238E27FC236}">
                <a16:creationId xmlns:a16="http://schemas.microsoft.com/office/drawing/2014/main" id="{F280F8A6-265E-67E0-B0B9-D8D6F649DD6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156550"/>
            <a:ext cx="1171767" cy="365390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E759A844-18F8-822F-8EAA-9D5443F234C8}"/>
              </a:ext>
            </a:extLst>
          </p:cNvPr>
          <p:cNvSpPr txBox="1"/>
          <p:nvPr/>
        </p:nvSpPr>
        <p:spPr>
          <a:xfrm>
            <a:off x="8490796" y="3045273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15" name="yt_shape_14615"/>
          <p:cNvSpPr txBox="1"/>
          <p:nvPr/>
        </p:nvSpPr>
        <p:spPr>
          <a:xfrm>
            <a:off x="540119" y="205705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如图，在矩形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30°.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分别是线段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上的两个动点，则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的最小值为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15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4619" name="yt_shape_14619"/>
          <p:cNvSpPr txBox="1"/>
          <p:nvPr/>
        </p:nvSpPr>
        <p:spPr>
          <a:xfrm>
            <a:off x="540000" y="4838294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4616" name="yt_shape_14616" title="H_127.48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081015" y="3168853"/>
            <a:ext cx="2029968" cy="1619010"/>
            <a:chOff x="0" y="0"/>
            <a:chExt cx="2029968" cy="1619010"/>
          </a:xfrm>
        </p:grpSpPr>
        <p:pic>
          <p:nvPicPr>
            <p:cNvPr id="2" name="yt_image_14616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029968" cy="122301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618" name="yt_shape_14618"/>
            <p:cNvSpPr txBox="1"/>
            <p:nvPr/>
          </p:nvSpPr>
          <p:spPr>
            <a:xfrm>
              <a:off x="405520" y="1259010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11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A17536DD-BB2C-F277-03AD-CF49EE848423}"/>
              </a:ext>
            </a:extLst>
          </p:cNvPr>
          <p:cNvSpPr txBox="1"/>
          <p:nvPr/>
        </p:nvSpPr>
        <p:spPr>
          <a:xfrm>
            <a:off x="5309446" y="2485736"/>
            <a:ext cx="7896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20" name="yt_shape_14620"/>
          <p:cNvSpPr txBox="1"/>
          <p:nvPr/>
        </p:nvSpPr>
        <p:spPr>
          <a:xfrm>
            <a:off x="540000" y="1714188"/>
            <a:ext cx="4260782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900" b="0" i="0" u="none">
                <a:solidFill>
                  <a:srgbClr val="1EE3CF"/>
                </a:solidFill>
                <a:effectLst/>
                <a:latin typeface="Times New Roman" pitchFamily="9"/>
                <a:ea typeface="宋体" pitchFamily="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动点下的探究性问题</a:t>
            </a:r>
          </a:p>
        </p:txBody>
      </p:sp>
      <p:sp>
        <p:nvSpPr>
          <p:cNvPr id="14621" name="yt_shape_14621"/>
          <p:cNvSpPr txBox="1"/>
          <p:nvPr/>
        </p:nvSpPr>
        <p:spPr>
          <a:xfrm>
            <a:off x="540119" y="2213753"/>
            <a:ext cx="11244513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如图，在正方形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是对角线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上一点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不与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两点重合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是射线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上一点，且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EC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4622" name="yt_shape_14622"/>
          <p:cNvSpPr txBox="1"/>
          <p:nvPr/>
        </p:nvSpPr>
        <p:spPr>
          <a:xfrm>
            <a:off x="540000" y="3173188"/>
            <a:ext cx="305853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求证：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；</a:t>
            </a:r>
          </a:p>
        </p:txBody>
      </p:sp>
      <p:sp>
        <p:nvSpPr>
          <p:cNvPr id="2" name="yt_shape_14623"/>
          <p:cNvSpPr txBox="1"/>
          <p:nvPr/>
        </p:nvSpPr>
        <p:spPr>
          <a:xfrm>
            <a:off x="540000" y="3804855"/>
            <a:ext cx="6097823" cy="282917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证明：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四边形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是正方形，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ADB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CDB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45°.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∴△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ADE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≌△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CDE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SAS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EC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EF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EC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EF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grpSp>
        <p:nvGrpSpPr>
          <p:cNvPr id="14624" name="yt_shape_14624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8392163" y="3804855"/>
            <a:ext cx="3259836" cy="1698955"/>
            <a:chOff x="0" y="0"/>
            <a:chExt cx="3259836" cy="1698955"/>
          </a:xfrm>
        </p:grpSpPr>
        <p:pic>
          <p:nvPicPr>
            <p:cNvPr id="3" name="yt_image_14624" descr="{&quot;rangeId&quot;:0,&quot;⚘_2&quot;:1}">
              <a:extLst>
                <a:ext uri="">
  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3259836" cy="123444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626" name="yt_shape_14626"/>
            <p:cNvSpPr txBox="1"/>
            <p:nvPr/>
          </p:nvSpPr>
          <p:spPr>
            <a:xfrm>
              <a:off x="1032365" y="1270440"/>
              <a:ext cx="1231106" cy="428515"/>
            </a:xfrm>
            <a:prstGeom prst="rect">
              <a:avLst/>
            </a:prstGeom>
          </p:spPr>
          <p:txBody>
            <a:bodyPr vert="horz" wrap="non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12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pic>
        <p:nvPicPr>
          <p:cNvPr id="5" name="yt_shape_1699003914391">
            <a:extLst>
              <a:ext uri="{FF2B5EF4-FFF2-40B4-BE49-F238E27FC236}">
                <a16:creationId xmlns:a16="http://schemas.microsoft.com/office/drawing/2014/main" id="{A7B470A0-1039-8143-9F69-0505184600E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753712"/>
            <a:ext cx="1171767" cy="36539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28" name="yt_shape_14628"/>
          <p:cNvSpPr txBox="1"/>
          <p:nvPr/>
        </p:nvSpPr>
        <p:spPr>
          <a:xfrm>
            <a:off x="551384" y="980728"/>
            <a:ext cx="10212732" cy="36933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/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，请在图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中补全图形，判断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的数量关系并加以证明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4" name="yt_shape_14629"/>
          <p:cNvSpPr txBox="1"/>
          <p:nvPr/>
        </p:nvSpPr>
        <p:spPr>
          <a:xfrm>
            <a:off x="551384" y="1612395"/>
            <a:ext cx="3308598" cy="36933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/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解：补全图形如图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grpSp>
        <p:nvGrpSpPr>
          <p:cNvPr id="14630" name="yt_shape_14630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8354788" y="1582216"/>
            <a:ext cx="3259836" cy="1639772"/>
            <a:chOff x="0" y="0"/>
            <a:chExt cx="3259836" cy="1639772"/>
          </a:xfrm>
        </p:grpSpPr>
        <p:pic>
          <p:nvPicPr>
            <p:cNvPr id="5" name="yt_image_14630" descr="{&quot;rangeId&quot;:0,&quot;⚘_2&quot;:1}">
              <a:extLst>
                <a:ext uri="">
  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3259836" cy="123444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632" name="yt_shape_14632"/>
            <p:cNvSpPr txBox="1"/>
            <p:nvPr/>
          </p:nvSpPr>
          <p:spPr>
            <a:xfrm>
              <a:off x="1032365" y="1270440"/>
              <a:ext cx="1231106" cy="369332"/>
            </a:xfrm>
            <a:prstGeom prst="rect">
              <a:avLst/>
            </a:prstGeom>
          </p:spPr>
          <p:txBody>
            <a:bodyPr vert="horz" wrap="none" lIns="0" tIns="0" rIns="0" bIns="0" rtlCol="0">
              <a:spAutoFit/>
            </a:bodyPr>
            <a:lstStyle/>
            <a:p>
              <a:pPr algn="ctr" eaLnBrk="1" latinLnBrk="0" hangingPunct="0"/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12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pic>
        <p:nvPicPr>
          <p:cNvPr id="14634" name="yt_image_14634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24192" y="4132027"/>
            <a:ext cx="1746504" cy="12778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2" name="yt_shape_14636">
                <a:extLst>
                  <a:ext uri="{FF2B5EF4-FFF2-40B4-BE49-F238E27FC236}">
                    <a16:creationId xmlns:a16="http://schemas.microsoft.com/office/drawing/2014/main" id="{0117A43B-B41B-1DC3-3554-0B768976DDED}"/>
                  </a:ext>
                </a:extLst>
              </p:cNvPr>
              <p:cNvSpPr txBox="1"/>
              <p:nvPr/>
            </p:nvSpPr>
            <p:spPr>
              <a:xfrm>
                <a:off x="706784" y="2040910"/>
                <a:ext cx="5794856" cy="418223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/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AF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EC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/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理由：连接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AF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/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BE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ABD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DBC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45°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/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BAE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AEB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BEC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BCE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67.5°.</a:t>
                </a:r>
              </a:p>
              <a:p>
                <a:pPr algn="l" eaLnBrk="1" latinLnBrk="0" hangingPunct="0"/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EF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EC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EFC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ECF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67.5°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/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FEC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45°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BFE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112.5°.</a:t>
                </a:r>
              </a:p>
              <a:p>
                <a:pPr algn="l" eaLnBrk="1" latinLnBrk="0" hangingPunct="0"/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在四边形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ABFE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中</a:t>
                </a:r>
              </a:p>
              <a:p>
                <a:pPr algn="l" eaLnBrk="1" latinLnBrk="0" hangingPunct="0"/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BAE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AEF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BFE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ABF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360°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/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AEF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，且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EF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/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AF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𝐸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𝐸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𝐹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EF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/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AF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EC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2" name="yt_shape_14636">
                <a:extLst>
                  <a:ext uri="{FF2B5EF4-FFF2-40B4-BE49-F238E27FC236}">
                    <a16:creationId xmlns:a16="http://schemas.microsoft.com/office/drawing/2014/main" id="{0117A43B-B41B-1DC3-3554-0B768976DDE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6784" y="2040910"/>
                <a:ext cx="5794856" cy="4182235"/>
              </a:xfrm>
              <a:prstGeom prst="rect">
                <a:avLst/>
              </a:prstGeom>
              <a:blipFill>
                <a:blip r:embed="rId4"/>
                <a:stretch>
                  <a:fillRect l="-3260" t="-2041" r="-2419" b="-349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6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2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59" name="yt_shape_14559"/>
          <p:cNvSpPr txBox="1"/>
          <p:nvPr/>
        </p:nvSpPr>
        <p:spPr>
          <a:xfrm>
            <a:off x="540119" y="1458236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，在矩形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MNPO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中，动点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R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出发，沿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→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→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→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方向运动至点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处停止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设点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R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运动的路程为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MNR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的面积为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关于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的函数图象如图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所示，则矩形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MNPO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的周长是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563" name="yt_table_14563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30810888"/>
              </p:ext>
            </p:extLst>
          </p:nvPr>
        </p:nvGraphicFramePr>
        <p:xfrm>
          <a:off x="540000" y="5284381"/>
          <a:ext cx="7505066" cy="475488"/>
        </p:xfrm>
        <a:graphic>
          <a:graphicData uri="http://schemas.openxmlformats.org/drawingml/2006/table">
            <a:tbl>
              <a:tblPr/>
              <a:tblGrid>
                <a:gridCol w="2118043">
                  <a:extLst>
                    <a:ext uri="{9D8B030D-6E8A-4147-A177-3AD203B41FA5}">
                      <a16:colId xmlns:a16="http://schemas.microsoft.com/office/drawing/2014/main" val="10644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645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646"/>
                    </a:ext>
                  </a:extLst>
                </a:gridCol>
                <a:gridCol w="1185863">
                  <a:extLst>
                    <a:ext uri="{9D8B030D-6E8A-4147-A177-3AD203B41FA5}">
                      <a16:colId xmlns:a16="http://schemas.microsoft.com/office/drawing/2014/main" val="1064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A.16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B.18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C.20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D.22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66"/>
                  </a:ext>
                </a:extLst>
              </a:tr>
            </a:tbl>
          </a:graphicData>
        </a:graphic>
      </p:graphicFrame>
      <p:grpSp>
        <p:nvGrpSpPr>
          <p:cNvPr id="14560" name="yt_shape_14560_skip" title="H_187.96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3812136" y="2897802"/>
            <a:ext cx="4566285" cy="2387106"/>
            <a:chOff x="0" y="0"/>
            <a:chExt cx="4566285" cy="2387106"/>
          </a:xfrm>
        </p:grpSpPr>
        <p:pic>
          <p:nvPicPr>
            <p:cNvPr id="2" name="yt_image_14560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4566285" cy="199110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562" name="yt_shape_14562"/>
            <p:cNvSpPr txBox="1"/>
            <p:nvPr/>
          </p:nvSpPr>
          <p:spPr>
            <a:xfrm>
              <a:off x="1749861" y="2027106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75A8F6C3-8AE3-9772-20FC-760D871392B9}"/>
              </a:ext>
            </a:extLst>
          </p:cNvPr>
          <p:cNvSpPr txBox="1"/>
          <p:nvPr/>
        </p:nvSpPr>
        <p:spPr>
          <a:xfrm>
            <a:off x="3294908" y="2362406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65" name="yt_shape_14565"/>
          <p:cNvSpPr txBox="1"/>
          <p:nvPr/>
        </p:nvSpPr>
        <p:spPr>
          <a:xfrm>
            <a:off x="540000" y="1726532"/>
            <a:ext cx="3645229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900" b="0" i="0" u="none">
                <a:solidFill>
                  <a:srgbClr val="1EE3CF"/>
                </a:solidFill>
                <a:effectLst/>
                <a:latin typeface="Times New Roman" pitchFamily="9"/>
                <a:ea typeface="宋体" pitchFamily="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动点问题求最值</a:t>
            </a:r>
          </a:p>
        </p:txBody>
      </p:sp>
      <p:sp>
        <p:nvSpPr>
          <p:cNvPr id="14566" name="yt_shape_14566"/>
          <p:cNvSpPr txBox="1"/>
          <p:nvPr/>
        </p:nvSpPr>
        <p:spPr>
          <a:xfrm>
            <a:off x="540000" y="2226097"/>
            <a:ext cx="461664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利用特殊四边形的性质求值</a:t>
            </a:r>
          </a:p>
        </p:txBody>
      </p:sp>
      <p:sp>
        <p:nvSpPr>
          <p:cNvPr id="14567" name="yt_shape_14567"/>
          <p:cNvSpPr txBox="1"/>
          <p:nvPr/>
        </p:nvSpPr>
        <p:spPr>
          <a:xfrm>
            <a:off x="540119" y="27054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如图，在边长为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的正方形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中，对角线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相交于点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边上任意一点，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PE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PF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4571" name="yt_table_14571_skip" title="H_56.21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454512499"/>
                  </p:ext>
                </p:extLst>
              </p:nvPr>
            </p:nvGraphicFramePr>
            <p:xfrm>
              <a:off x="540000" y="3664835"/>
              <a:ext cx="7572122" cy="713931"/>
            </p:xfrm>
            <a:graphic>
              <a:graphicData uri="http://schemas.openxmlformats.org/drawingml/2006/table">
                <a:tbl>
                  <a:tblPr/>
                  <a:tblGrid>
                    <a:gridCol w="2181670">
                      <a:extLst>
                        <a:ext uri="{9D8B030D-6E8A-4147-A177-3AD203B41FA5}">
                          <a16:colId xmlns:a16="http://schemas.microsoft.com/office/drawing/2014/main" val="10648"/>
                        </a:ext>
                      </a:extLst>
                    </a:gridCol>
                    <a:gridCol w="2070481">
                      <a:extLst>
                        <a:ext uri="{9D8B030D-6E8A-4147-A177-3AD203B41FA5}">
                          <a16:colId xmlns:a16="http://schemas.microsoft.com/office/drawing/2014/main" val="10649"/>
                        </a:ext>
                      </a:extLst>
                    </a:gridCol>
                    <a:gridCol w="2164207">
                      <a:extLst>
                        <a:ext uri="{9D8B030D-6E8A-4147-A177-3AD203B41FA5}">
                          <a16:colId xmlns:a16="http://schemas.microsoft.com/office/drawing/2014/main" val="10650"/>
                        </a:ext>
                      </a:extLst>
                    </a:gridCol>
                    <a:gridCol w="1155764">
                      <a:extLst>
                        <a:ext uri="{9D8B030D-6E8A-4147-A177-3AD203B41FA5}">
                          <a16:colId xmlns:a16="http://schemas.microsoft.com/office/drawing/2014/main" val="10651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ad>
                                    <m:radPr>
                                      <m:degHide m:val="on"/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2</m:t>
                                      </m:r>
                                    </m:e>
                                  </m:rad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ad>
                                    <m:radPr>
                                      <m:degHide m:val="on"/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3</m:t>
                                      </m:r>
                                    </m:e>
                                  </m:rad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67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="">
          <p:graphicFrame>
            <p:nvGraphicFramePr>
              <p:cNvPr id="14571" name="yt_table_14571_skip" descr="{&quot;rangeId&quot;:6,&quot;type&quot;:&quot;Option&quot;,&quot;drawing&quot;:[&quot;yt_shape_14568&quot;]}" title="H_56.21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454512499"/>
                  </p:ext>
                </p:extLst>
              </p:nvPr>
            </p:nvGraphicFramePr>
            <p:xfrm>
              <a:off x="540000" y="2838303"/>
              <a:ext cx="7572122" cy="713931"/>
            </p:xfrm>
            <a:graphic>
              <a:graphicData uri="http://schemas.openxmlformats.org/drawingml/2006/table">
                <a:tbl>
                  <a:tblPr/>
                  <a:tblGrid>
                    <a:gridCol w="2181670">
                      <a:extLst>
                        <a:ext uri="{9D8B030D-6E8A-4147-A177-3AD203B41FA5}">
                          <a16:colId xmlns:a16="http://schemas.microsoft.com/office/drawing/2014/main" val="10648"/>
                        </a:ext>
                      </a:extLst>
                    </a:gridCol>
                    <a:gridCol w="2070481">
                      <a:extLst>
                        <a:ext uri="{9D8B030D-6E8A-4147-A177-3AD203B41FA5}">
                          <a16:colId xmlns:a16="http://schemas.microsoft.com/office/drawing/2014/main" val="10649"/>
                        </a:ext>
                      </a:extLst>
                    </a:gridCol>
                    <a:gridCol w="2164207">
                      <a:extLst>
                        <a:ext uri="{9D8B030D-6E8A-4147-A177-3AD203B41FA5}">
                          <a16:colId xmlns:a16="http://schemas.microsoft.com/office/drawing/2014/main" val="10650"/>
                        </a:ext>
                      </a:extLst>
                    </a:gridCol>
                    <a:gridCol w="1155764">
                      <a:extLst>
                        <a:ext uri="{9D8B030D-6E8A-4147-A177-3AD203B41FA5}">
                          <a16:colId xmlns:a16="http://schemas.microsoft.com/office/drawing/2014/main" val="10651"/>
                        </a:ext>
                      </a:extLst>
                    </a:gridCol>
                  </a:tblGrid>
                  <a:tr h="713931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r="-247207" b="-1440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05294" r="-160294" b="-1440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96620" r="-53521" b="-1440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554211" b="-1440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567"/>
                      </a:ext>
                    </a:extLst>
                  </a:tr>
                </a:tbl>
              </a:graphicData>
            </a:graphic>
          </p:graphicFrame>
        </mc:Fallback>
      </mc:AlternateContent>
      <p:grpSp>
        <p:nvGrpSpPr>
          <p:cNvPr id="14568" name="yt_shape_14568_skip" title="H_143.86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151340" y="3664835"/>
            <a:ext cx="1498473" cy="1827036"/>
            <a:chOff x="0" y="0"/>
            <a:chExt cx="1498473" cy="1827036"/>
          </a:xfrm>
        </p:grpSpPr>
        <p:pic>
          <p:nvPicPr>
            <p:cNvPr id="2" name="yt_image_14568">
              <a:extLst>
                <a:ext uri="">
                  <a16:creationId xmlns:mc="http://schemas.openxmlformats.org/markup-compatibility/2006" xmlns:a16="http://schemas.microsoft.com/office/drawing/2014/main" xmlns:a14="http://schemas.microsoft.com/office/drawing/2010/main" xmlns:p14="http://schemas.microsoft.com/office/powerpoint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498473" cy="143103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570" name="yt_shape_14570"/>
            <p:cNvSpPr txBox="1"/>
            <p:nvPr/>
          </p:nvSpPr>
          <p:spPr>
            <a:xfrm>
              <a:off x="215955" y="1467036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pic>
        <p:nvPicPr>
          <p:cNvPr id="4" name="yt_shape_1699003913851">
            <a:extLst>
              <a:ext uri="{FF2B5EF4-FFF2-40B4-BE49-F238E27FC236}">
                <a16:creationId xmlns:a16="http://schemas.microsoft.com/office/drawing/2014/main" id="{4622FB70-201D-2CD9-5770-7B945B3F58D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766056"/>
            <a:ext cx="1171767" cy="365390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67EC50C6-445C-DE61-B153-E2B276E90D7C}"/>
              </a:ext>
            </a:extLst>
          </p:cNvPr>
          <p:cNvSpPr txBox="1"/>
          <p:nvPr/>
        </p:nvSpPr>
        <p:spPr>
          <a:xfrm>
            <a:off x="8589221" y="3134082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72" name="yt_shape_14572"/>
          <p:cNvSpPr txBox="1"/>
          <p:nvPr/>
        </p:nvSpPr>
        <p:spPr>
          <a:xfrm>
            <a:off x="540119" y="2251391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安徽省中考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如图，在正方形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将对角线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三等分，且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在正方形的边上，则满足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的个数是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576" name="yt_table_14576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5614959"/>
              </p:ext>
            </p:extLst>
          </p:nvPr>
        </p:nvGraphicFramePr>
        <p:xfrm>
          <a:off x="540000" y="3210826"/>
          <a:ext cx="6895466" cy="475488"/>
        </p:xfrm>
        <a:graphic>
          <a:graphicData uri="http://schemas.openxmlformats.org/drawingml/2006/table">
            <a:tbl>
              <a:tblPr/>
              <a:tblGrid>
                <a:gridCol w="1965643">
                  <a:extLst>
                    <a:ext uri="{9D8B030D-6E8A-4147-A177-3AD203B41FA5}">
                      <a16:colId xmlns:a16="http://schemas.microsoft.com/office/drawing/2014/main" val="10652"/>
                    </a:ext>
                  </a:extLst>
                </a:gridCol>
                <a:gridCol w="1948180">
                  <a:extLst>
                    <a:ext uri="{9D8B030D-6E8A-4147-A177-3AD203B41FA5}">
                      <a16:colId xmlns:a16="http://schemas.microsoft.com/office/drawing/2014/main" val="10653"/>
                    </a:ext>
                  </a:extLst>
                </a:gridCol>
                <a:gridCol w="1948180">
                  <a:extLst>
                    <a:ext uri="{9D8B030D-6E8A-4147-A177-3AD203B41FA5}">
                      <a16:colId xmlns:a16="http://schemas.microsoft.com/office/drawing/2014/main" val="10654"/>
                    </a:ext>
                  </a:extLst>
                </a:gridCol>
                <a:gridCol w="1033463">
                  <a:extLst>
                    <a:ext uri="{9D8B030D-6E8A-4147-A177-3AD203B41FA5}">
                      <a16:colId xmlns:a16="http://schemas.microsoft.com/office/drawing/2014/main" val="1065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D.8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68"/>
                  </a:ext>
                </a:extLst>
              </a:tr>
            </a:tbl>
          </a:graphicData>
        </a:graphic>
      </p:graphicFrame>
      <p:grpSp>
        <p:nvGrpSpPr>
          <p:cNvPr id="14573" name="yt_shape_14573_skip" title="H_138.28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110202" y="3210826"/>
            <a:ext cx="1539621" cy="1756170"/>
            <a:chOff x="0" y="0"/>
            <a:chExt cx="1539621" cy="1756170"/>
          </a:xfrm>
        </p:grpSpPr>
        <p:pic>
          <p:nvPicPr>
            <p:cNvPr id="2" name="yt_image_14573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539621" cy="136017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575" name="yt_shape_14575"/>
            <p:cNvSpPr txBox="1"/>
            <p:nvPr/>
          </p:nvSpPr>
          <p:spPr>
            <a:xfrm>
              <a:off x="236529" y="1396170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4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B66FAFB1-6E6C-A735-362E-77F99E2EF7A6}"/>
              </a:ext>
            </a:extLst>
          </p:cNvPr>
          <p:cNvSpPr txBox="1"/>
          <p:nvPr/>
        </p:nvSpPr>
        <p:spPr>
          <a:xfrm>
            <a:off x="8422532" y="2680073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578" name="yt_shape_14578"/>
              <p:cNvSpPr txBox="1"/>
              <p:nvPr/>
            </p:nvSpPr>
            <p:spPr>
              <a:xfrm>
                <a:off x="540119" y="2019668"/>
                <a:ext cx="11111999" cy="94570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如图，在矩形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是线段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上的动点，点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Q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是线段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上的动点，则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AQ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QP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的最小值是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578" name="yt_shape_14578" descr="{&quot;rangeId&quot;:8,&quot;hasSerialNum&quot;:1,&quot;mathAnswerShape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019668"/>
                <a:ext cx="11111999" cy="945708"/>
              </a:xfrm>
              <a:prstGeom prst="rect">
                <a:avLst/>
              </a:prstGeom>
              <a:blipFill>
                <a:blip r:embed="rId2"/>
                <a:stretch>
                  <a:fillRect l="-1701" t="-5161" r="-714" b="-1935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583" name="yt_shape_14583"/>
          <p:cNvSpPr txBox="1"/>
          <p:nvPr/>
        </p:nvSpPr>
        <p:spPr>
          <a:xfrm>
            <a:off x="540000" y="4875679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4580" name="yt_shape_14580" title="H_130.45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231320" y="3168528"/>
            <a:ext cx="1729359" cy="1656729"/>
            <a:chOff x="0" y="0"/>
            <a:chExt cx="1729359" cy="1656729"/>
          </a:xfrm>
        </p:grpSpPr>
        <p:pic>
          <p:nvPicPr>
            <p:cNvPr id="2" name="yt_image_14580">
              <a:extLst>
                <a:ext uri="">
  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729359" cy="126072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582" name="yt_shape_14582"/>
            <p:cNvSpPr txBox="1"/>
            <p:nvPr/>
          </p:nvSpPr>
          <p:spPr>
            <a:xfrm>
              <a:off x="331398" y="1296729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5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C4C89C73-D071-F882-8E7D-85E6A4E3D966}"/>
                  </a:ext>
                </a:extLst>
              </p:cNvPr>
              <p:cNvSpPr txBox="1"/>
              <p:nvPr/>
            </p:nvSpPr>
            <p:spPr>
              <a:xfrm>
                <a:off x="5953971" y="2442266"/>
                <a:ext cx="1005713" cy="55468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C4C89C73-D071-F882-8E7D-85E6A4E3D96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53971" y="2442266"/>
                <a:ext cx="1005713" cy="554686"/>
              </a:xfrm>
              <a:prstGeom prst="rect">
                <a:avLst/>
              </a:prstGeom>
              <a:blipFill>
                <a:blip r:embed="rId4"/>
                <a:stretch>
                  <a:fillRect l="-9697" b="-252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584" name="yt_shape_14584"/>
              <p:cNvSpPr txBox="1"/>
              <p:nvPr/>
            </p:nvSpPr>
            <p:spPr>
              <a:xfrm>
                <a:off x="540119" y="1991670"/>
                <a:ext cx="11111999" cy="94570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如图，正方形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的边长为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上，且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，若点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在对角线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上移动，则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PA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PE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的最小值是</a:t>
                </a:r>
                <a:r>
                  <a:rPr lang="zh-CN" altLang="zh-CN" sz="100" b="0" i="0" spc="-1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e>
                    </m:rad>
                  </m:oMath>
                </a14:m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584" name="yt_shape_14584" descr="{&quot;rangeId&quot;:9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991670"/>
                <a:ext cx="11111999" cy="945708"/>
              </a:xfrm>
              <a:prstGeom prst="rect">
                <a:avLst/>
              </a:prstGeom>
              <a:blipFill>
                <a:blip r:embed="rId2"/>
                <a:stretch>
                  <a:fillRect l="-1701" t="-5806" r="-1537" b="-1871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589" name="yt_shape_14589"/>
          <p:cNvSpPr txBox="1"/>
          <p:nvPr/>
        </p:nvSpPr>
        <p:spPr>
          <a:xfrm>
            <a:off x="540000" y="4903676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4586" name="yt_shape_14586" title="H_134.86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444489" y="3140530"/>
            <a:ext cx="1303020" cy="1712736"/>
            <a:chOff x="0" y="0"/>
            <a:chExt cx="1303020" cy="1712736"/>
          </a:xfrm>
        </p:grpSpPr>
        <p:pic>
          <p:nvPicPr>
            <p:cNvPr id="2" name="yt_image_14586">
              <a:extLst>
                <a:ext uri="">
  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303020" cy="131673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588" name="yt_shape_14588"/>
            <p:cNvSpPr txBox="1"/>
            <p:nvPr/>
          </p:nvSpPr>
          <p:spPr>
            <a:xfrm>
              <a:off x="118229" y="1352736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6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BB84368A-72C5-5A8B-2233-4654729C8237}"/>
                  </a:ext>
                </a:extLst>
              </p:cNvPr>
              <p:cNvSpPr txBox="1"/>
              <p:nvPr/>
            </p:nvSpPr>
            <p:spPr>
              <a:xfrm>
                <a:off x="4201752" y="2420888"/>
                <a:ext cx="1021588" cy="55468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BB84368A-72C5-5A8B-2233-4654729C823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01752" y="2420888"/>
                <a:ext cx="1021588" cy="554686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90" name="yt_shape_14590"/>
          <p:cNvSpPr txBox="1"/>
          <p:nvPr/>
        </p:nvSpPr>
        <p:spPr>
          <a:xfrm>
            <a:off x="540000" y="764704"/>
            <a:ext cx="11111999" cy="123110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/>
            <a:r>
              <a:rPr lang="en-US" altLang="zh-CN" sz="20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7.</a:t>
            </a:r>
            <a:r>
              <a:rPr lang="zh-CN" altLang="zh-CN" sz="20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如图，在</a:t>
            </a:r>
            <a:r>
              <a:rPr lang="en-US" altLang="zh-CN" sz="2000" b="0" i="0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Rt</a:t>
            </a:r>
            <a:r>
              <a:rPr lang="en-US" altLang="zh-CN" sz="2000" b="0" i="0" u="none" dirty="0" err="1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0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zh-CN" altLang="zh-CN" sz="20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中，</a:t>
            </a:r>
            <a:r>
              <a:rPr lang="en-US" altLang="zh-CN" sz="20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0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0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0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0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0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0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0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60cm</a:t>
            </a:r>
            <a:r>
              <a:rPr lang="zh-CN" altLang="zh-CN" sz="20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0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0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0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0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60°</a:t>
            </a:r>
            <a:r>
              <a:rPr lang="zh-CN" altLang="zh-CN" sz="20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，点</a:t>
            </a:r>
            <a:r>
              <a:rPr lang="en-US" altLang="zh-CN" sz="20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0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从点</a:t>
            </a:r>
            <a:r>
              <a:rPr lang="en-US" altLang="zh-CN" sz="20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0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出发沿</a:t>
            </a:r>
            <a:r>
              <a:rPr lang="en-US" altLang="zh-CN" sz="20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CA</a:t>
            </a:r>
            <a:r>
              <a:rPr lang="zh-CN" altLang="zh-CN" sz="20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方向以</a:t>
            </a:r>
            <a:r>
              <a:rPr lang="en-US" altLang="zh-CN" sz="20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4cm/s</a:t>
            </a:r>
            <a:r>
              <a:rPr lang="zh-CN" altLang="zh-CN" sz="20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的速度向点</a:t>
            </a:r>
            <a:r>
              <a:rPr lang="en-US" altLang="zh-CN" sz="20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0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匀速运动，同时点</a:t>
            </a:r>
            <a:r>
              <a:rPr lang="en-US" altLang="zh-CN" sz="20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0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从点</a:t>
            </a:r>
            <a:r>
              <a:rPr lang="en-US" altLang="zh-CN" sz="20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0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出发沿</a:t>
            </a:r>
            <a:r>
              <a:rPr lang="en-US" altLang="zh-CN" sz="20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0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方向以</a:t>
            </a:r>
            <a:r>
              <a:rPr lang="en-US" altLang="zh-CN" sz="20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2cm/s</a:t>
            </a:r>
            <a:r>
              <a:rPr lang="zh-CN" altLang="zh-CN" sz="20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的速度向点</a:t>
            </a:r>
            <a:r>
              <a:rPr lang="en-US" altLang="zh-CN" sz="20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0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匀速运动，当其中一个点到达终点时，另一个点也随之停止运动</a:t>
            </a:r>
            <a:r>
              <a:rPr lang="en-US" altLang="zh-CN" sz="20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0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设点</a:t>
            </a:r>
            <a:r>
              <a:rPr lang="en-US" altLang="zh-CN" sz="20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0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0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0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运动的时间是</a:t>
            </a:r>
            <a:r>
              <a:rPr lang="en-US" altLang="zh-CN" sz="20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t</a:t>
            </a:r>
            <a:r>
              <a:rPr lang="en-US" altLang="zh-CN" sz="2000" b="0" i="0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s</a:t>
            </a:r>
            <a:r>
              <a:rPr lang="zh-CN" altLang="zh-CN" sz="20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0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0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0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t</a:t>
            </a:r>
            <a:r>
              <a:rPr lang="en-US" altLang="zh-CN" sz="20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≤</a:t>
            </a:r>
            <a:r>
              <a:rPr lang="en-US" altLang="zh-CN" sz="20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15</a:t>
            </a:r>
            <a:r>
              <a:rPr lang="zh-CN" altLang="zh-CN" sz="20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0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0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过点</a:t>
            </a:r>
            <a:r>
              <a:rPr lang="en-US" altLang="zh-CN" sz="20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0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作</a:t>
            </a:r>
            <a:r>
              <a:rPr lang="en-US" altLang="zh-CN" sz="20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DF</a:t>
            </a:r>
            <a:r>
              <a:rPr lang="en-US" altLang="zh-CN" sz="20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20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0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于点</a:t>
            </a:r>
            <a:r>
              <a:rPr lang="en-US" altLang="zh-CN" sz="20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zh-CN" altLang="zh-CN" sz="20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，连接</a:t>
            </a:r>
            <a:r>
              <a:rPr lang="en-US" altLang="zh-CN" sz="20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zh-CN" altLang="zh-CN" sz="20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0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EF</a:t>
            </a:r>
            <a:r>
              <a:rPr lang="en-US" altLang="zh-CN" sz="20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0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四边形</a:t>
            </a:r>
            <a:r>
              <a:rPr lang="en-US" altLang="zh-CN" sz="20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AEFD</a:t>
            </a:r>
            <a:r>
              <a:rPr lang="zh-CN" altLang="zh-CN" sz="20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能够成为菱形吗？如果能，求出相应的</a:t>
            </a:r>
            <a:r>
              <a:rPr lang="en-US" altLang="zh-CN" sz="20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t</a:t>
            </a:r>
            <a:r>
              <a:rPr lang="zh-CN" altLang="zh-CN" sz="20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值；如果不能，请说明理由</a:t>
            </a:r>
            <a:r>
              <a:rPr lang="en-US" altLang="zh-CN" sz="20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4594" name="yt_shape_14594"/>
          <p:cNvSpPr txBox="1"/>
          <p:nvPr/>
        </p:nvSpPr>
        <p:spPr>
          <a:xfrm>
            <a:off x="539881" y="5200032"/>
            <a:ext cx="65" cy="276999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/>
            <a:endParaRPr/>
          </a:p>
        </p:txBody>
      </p:sp>
      <p:grpSp>
        <p:nvGrpSpPr>
          <p:cNvPr id="14591" name="yt_shape_14591" title="H_144.3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048328" y="2780928"/>
            <a:ext cx="2175129" cy="1842083"/>
            <a:chOff x="0" y="0"/>
            <a:chExt cx="2175129" cy="1842083"/>
          </a:xfrm>
        </p:grpSpPr>
        <p:pic>
          <p:nvPicPr>
            <p:cNvPr id="2" name="yt_image_14591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175129" cy="143675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593" name="yt_shape_14593"/>
            <p:cNvSpPr txBox="1"/>
            <p:nvPr/>
          </p:nvSpPr>
          <p:spPr>
            <a:xfrm>
              <a:off x="554283" y="1472751"/>
              <a:ext cx="1102562" cy="369332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/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7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yt_shape_14595">
            <a:extLst>
              <a:ext uri="{FF2B5EF4-FFF2-40B4-BE49-F238E27FC236}">
                <a16:creationId xmlns:a16="http://schemas.microsoft.com/office/drawing/2014/main" id="{CF35F0F1-7609-4C4A-A383-6C33BC5B940B}"/>
              </a:ext>
            </a:extLst>
          </p:cNvPr>
          <p:cNvSpPr txBox="1"/>
          <p:nvPr/>
        </p:nvSpPr>
        <p:spPr>
          <a:xfrm>
            <a:off x="623392" y="2132856"/>
            <a:ext cx="4135748" cy="400109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/>
            <a:r>
              <a:rPr lang="zh-CN" altLang="zh-CN" sz="20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解：四边形</a:t>
            </a:r>
            <a:r>
              <a:rPr lang="en-US" altLang="zh-CN" sz="20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AEFD</a:t>
            </a:r>
            <a:r>
              <a:rPr lang="zh-CN" altLang="zh-CN" sz="20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能够成为菱形</a:t>
            </a:r>
            <a:r>
              <a:rPr lang="en-US" altLang="zh-CN" sz="20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/>
            <a:r>
              <a:rPr lang="en-US" altLang="zh-CN" sz="20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∵∠</a:t>
            </a:r>
            <a:r>
              <a:rPr lang="en-US" altLang="zh-CN" sz="20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0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0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0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0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0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0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0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60°</a:t>
            </a:r>
            <a:r>
              <a:rPr lang="zh-CN" altLang="zh-CN" sz="20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/>
            <a:r>
              <a:rPr lang="en-US" altLang="zh-CN" sz="20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20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0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0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30°.</a:t>
            </a:r>
          </a:p>
          <a:p>
            <a:pPr algn="l" eaLnBrk="1" latinLnBrk="0" hangingPunct="0"/>
            <a:r>
              <a:rPr lang="en-US" altLang="zh-CN" sz="20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20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DF</a:t>
            </a:r>
            <a:r>
              <a:rPr lang="en-US" altLang="zh-CN" sz="20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20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0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/>
            <a:r>
              <a:rPr lang="en-US" altLang="zh-CN" sz="20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20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DFC</a:t>
            </a:r>
            <a:r>
              <a:rPr lang="zh-CN" altLang="zh-CN" sz="20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0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90°.</a:t>
            </a:r>
          </a:p>
          <a:p>
            <a:pPr algn="l" eaLnBrk="1" latinLnBrk="0" hangingPunct="0"/>
            <a:r>
              <a:rPr lang="en-US" altLang="zh-CN" sz="20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20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zh-CN" altLang="zh-CN" sz="20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0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20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t</a:t>
            </a:r>
            <a:r>
              <a:rPr lang="en-US" altLang="zh-CN" sz="20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cm</a:t>
            </a:r>
            <a:r>
              <a:rPr lang="zh-CN" altLang="zh-CN" sz="20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/>
            <a:r>
              <a:rPr lang="en-US" altLang="zh-CN" sz="20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0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DF</a:t>
            </a:r>
            <a:r>
              <a:rPr lang="zh-CN" altLang="zh-CN" sz="20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0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0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t</a:t>
            </a:r>
            <a:r>
              <a:rPr lang="en-US" altLang="zh-CN" sz="20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cm.</a:t>
            </a:r>
          </a:p>
          <a:p>
            <a:pPr algn="l" eaLnBrk="1" latinLnBrk="0" hangingPunct="0"/>
            <a:r>
              <a:rPr lang="zh-CN" altLang="zh-CN" sz="20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又</a:t>
            </a:r>
            <a:r>
              <a:rPr lang="en-US" altLang="zh-CN" sz="20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20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zh-CN" altLang="zh-CN" sz="20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0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0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t</a:t>
            </a:r>
            <a:r>
              <a:rPr lang="en-US" altLang="zh-CN" sz="20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cm</a:t>
            </a:r>
            <a:r>
              <a:rPr lang="zh-CN" altLang="zh-CN" sz="20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0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0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zh-CN" altLang="zh-CN" sz="20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0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DF</a:t>
            </a:r>
            <a:r>
              <a:rPr lang="en-US" altLang="zh-CN" sz="20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/>
            <a:r>
              <a:rPr lang="en-US" altLang="zh-CN" sz="20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20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20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20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0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0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DF</a:t>
            </a:r>
            <a:r>
              <a:rPr lang="en-US" altLang="zh-CN" sz="20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20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0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0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0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en-US" altLang="zh-CN" sz="20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20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DF</a:t>
            </a:r>
            <a:r>
              <a:rPr lang="zh-CN" altLang="zh-CN" sz="20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/>
            <a:r>
              <a:rPr lang="en-US" altLang="zh-CN" sz="20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0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四边形</a:t>
            </a:r>
            <a:r>
              <a:rPr lang="en-US" altLang="zh-CN" sz="20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AEFD</a:t>
            </a:r>
            <a:r>
              <a:rPr lang="zh-CN" altLang="zh-CN" sz="20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为平行四边形</a:t>
            </a:r>
            <a:r>
              <a:rPr lang="en-US" altLang="zh-CN" sz="20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/>
            <a:r>
              <a:rPr lang="zh-CN" altLang="zh-CN" sz="20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当</a:t>
            </a:r>
            <a:r>
              <a:rPr lang="en-US" altLang="zh-CN" sz="20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0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0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zh-CN" altLang="zh-CN" sz="20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时，四边形</a:t>
            </a:r>
            <a:r>
              <a:rPr lang="en-US" altLang="zh-CN" sz="20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AEFD</a:t>
            </a:r>
            <a:r>
              <a:rPr lang="zh-CN" altLang="zh-CN" sz="20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为菱形，</a:t>
            </a:r>
          </a:p>
          <a:p>
            <a:pPr algn="l" eaLnBrk="1" latinLnBrk="0" hangingPunct="0"/>
            <a:r>
              <a:rPr lang="zh-CN" altLang="zh-CN" sz="20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即</a:t>
            </a:r>
            <a:r>
              <a:rPr lang="en-US" altLang="zh-CN" sz="20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60</a:t>
            </a:r>
            <a:r>
              <a:rPr lang="zh-CN" altLang="zh-CN" sz="20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0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20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t</a:t>
            </a:r>
            <a:r>
              <a:rPr lang="zh-CN" altLang="zh-CN" sz="20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0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0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t</a:t>
            </a:r>
            <a:r>
              <a:rPr lang="zh-CN" altLang="zh-CN" sz="20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，解得</a:t>
            </a:r>
            <a:r>
              <a:rPr lang="en-US" altLang="zh-CN" sz="20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t</a:t>
            </a:r>
            <a:r>
              <a:rPr lang="zh-CN" altLang="zh-CN" sz="20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0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10.</a:t>
            </a:r>
          </a:p>
          <a:p>
            <a:pPr algn="l" eaLnBrk="1" latinLnBrk="0" hangingPunct="0"/>
            <a:r>
              <a:rPr lang="en-US" altLang="zh-CN" sz="20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0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当</a:t>
            </a:r>
            <a:r>
              <a:rPr lang="en-US" altLang="zh-CN" sz="20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t</a:t>
            </a:r>
            <a:r>
              <a:rPr lang="zh-CN" altLang="zh-CN" sz="20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0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0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时，四边形</a:t>
            </a:r>
            <a:r>
              <a:rPr lang="en-US" altLang="zh-CN" sz="20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AEFD</a:t>
            </a:r>
            <a:r>
              <a:rPr lang="zh-CN" altLang="zh-CN" sz="20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为菱形</a:t>
            </a:r>
            <a:r>
              <a:rPr lang="en-US" altLang="zh-CN" sz="20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96" name="yt_shape_14596"/>
          <p:cNvSpPr txBox="1"/>
          <p:nvPr/>
        </p:nvSpPr>
        <p:spPr>
          <a:xfrm>
            <a:off x="540000" y="1984314"/>
            <a:ext cx="338554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利用对称性求最值</a:t>
            </a:r>
          </a:p>
        </p:txBody>
      </p:sp>
      <p:sp>
        <p:nvSpPr>
          <p:cNvPr id="14597" name="yt_shape_14597"/>
          <p:cNvSpPr txBox="1"/>
          <p:nvPr/>
        </p:nvSpPr>
        <p:spPr>
          <a:xfrm>
            <a:off x="540119" y="2463617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芜湖无为市期末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如图，在周长为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的菱形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为对角线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上一动点，则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的最小值为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601" name="yt_table_14601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87260226"/>
              </p:ext>
            </p:extLst>
          </p:nvPr>
        </p:nvGraphicFramePr>
        <p:xfrm>
          <a:off x="540000" y="3423052"/>
          <a:ext cx="6895466" cy="475488"/>
        </p:xfrm>
        <a:graphic>
          <a:graphicData uri="http://schemas.openxmlformats.org/drawingml/2006/table">
            <a:tbl>
              <a:tblPr/>
              <a:tblGrid>
                <a:gridCol w="1965643">
                  <a:extLst>
                    <a:ext uri="{9D8B030D-6E8A-4147-A177-3AD203B41FA5}">
                      <a16:colId xmlns:a16="http://schemas.microsoft.com/office/drawing/2014/main" val="10656"/>
                    </a:ext>
                  </a:extLst>
                </a:gridCol>
                <a:gridCol w="1948180">
                  <a:extLst>
                    <a:ext uri="{9D8B030D-6E8A-4147-A177-3AD203B41FA5}">
                      <a16:colId xmlns:a16="http://schemas.microsoft.com/office/drawing/2014/main" val="10657"/>
                    </a:ext>
                  </a:extLst>
                </a:gridCol>
                <a:gridCol w="1948180">
                  <a:extLst>
                    <a:ext uri="{9D8B030D-6E8A-4147-A177-3AD203B41FA5}">
                      <a16:colId xmlns:a16="http://schemas.microsoft.com/office/drawing/2014/main" val="10658"/>
                    </a:ext>
                  </a:extLst>
                </a:gridCol>
                <a:gridCol w="1033463">
                  <a:extLst>
                    <a:ext uri="{9D8B030D-6E8A-4147-A177-3AD203B41FA5}">
                      <a16:colId xmlns:a16="http://schemas.microsoft.com/office/drawing/2014/main" val="1065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69"/>
                  </a:ext>
                </a:extLst>
              </a:tr>
            </a:tbl>
          </a:graphicData>
        </a:graphic>
      </p:graphicFrame>
      <p:grpSp>
        <p:nvGrpSpPr>
          <p:cNvPr id="14598" name="yt_shape_14598_skip" title="H_142.60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691955" y="3423052"/>
            <a:ext cx="1957959" cy="1811034"/>
            <a:chOff x="0" y="0"/>
            <a:chExt cx="1957959" cy="1811034"/>
          </a:xfrm>
        </p:grpSpPr>
        <p:pic>
          <p:nvPicPr>
            <p:cNvPr id="2" name="yt_image_14598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957959" cy="141503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600" name="yt_shape_14600"/>
            <p:cNvSpPr txBox="1"/>
            <p:nvPr/>
          </p:nvSpPr>
          <p:spPr>
            <a:xfrm>
              <a:off x="445698" y="1451034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8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83F2EE7F-DE45-FBB8-5926-E3C549977161}"/>
              </a:ext>
            </a:extLst>
          </p:cNvPr>
          <p:cNvSpPr txBox="1"/>
          <p:nvPr/>
        </p:nvSpPr>
        <p:spPr>
          <a:xfrm>
            <a:off x="6476258" y="2892299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603" name="yt_shape_14603"/>
              <p:cNvSpPr txBox="1"/>
              <p:nvPr/>
            </p:nvSpPr>
            <p:spPr>
              <a:xfrm>
                <a:off x="540119" y="1998388"/>
                <a:ext cx="11111999" cy="114710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9.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安徽省中考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如图，在矩形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，动点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满足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2400" b="0" i="1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PAB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zh-CN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矩形</a:t>
                </a:r>
                <a:r>
                  <a:rPr lang="en-US" altLang="zh-CN" sz="2400" b="0" i="1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，则点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两点距离之和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PA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PB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的最小值为</a:t>
                </a:r>
                <a:r>
                  <a:rPr lang="zh-CN" altLang="zh-CN" sz="100" b="0" i="0" spc="-1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41</m:t>
                        </m:r>
                      </m:e>
                    </m:rad>
                  </m:oMath>
                </a14:m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603" name="yt_shape_14603" descr="{&quot;rangeId&quot;:13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998388"/>
                <a:ext cx="11111999" cy="1147109"/>
              </a:xfrm>
              <a:prstGeom prst="rect">
                <a:avLst/>
              </a:prstGeom>
              <a:blipFill>
                <a:blip r:embed="rId2"/>
                <a:stretch>
                  <a:fillRect l="-1701" r="-55" b="-1542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608" name="yt_shape_14608"/>
          <p:cNvSpPr txBox="1"/>
          <p:nvPr/>
        </p:nvSpPr>
        <p:spPr>
          <a:xfrm>
            <a:off x="540000" y="4896958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4605" name="yt_shape_14605" title="H_117.94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110162" y="3348649"/>
            <a:ext cx="1971675" cy="1497852"/>
            <a:chOff x="0" y="0"/>
            <a:chExt cx="1971675" cy="1497852"/>
          </a:xfrm>
        </p:grpSpPr>
        <p:pic>
          <p:nvPicPr>
            <p:cNvPr id="2" name="yt_image_14605">
              <a:extLst>
                <a:ext uri="">
  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971675" cy="110185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607" name="yt_shape_14607"/>
            <p:cNvSpPr txBox="1"/>
            <p:nvPr/>
          </p:nvSpPr>
          <p:spPr>
            <a:xfrm>
              <a:off x="452556" y="1137852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9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E0F42D02-A09F-BCCA-728E-A9E4740DB947}"/>
                  </a:ext>
                </a:extLst>
              </p:cNvPr>
              <p:cNvSpPr txBox="1"/>
              <p:nvPr/>
            </p:nvSpPr>
            <p:spPr>
              <a:xfrm>
                <a:off x="7726001" y="2564904"/>
                <a:ext cx="1021588" cy="55576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41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E0F42D02-A09F-BCCA-728E-A9E4740DB94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726001" y="2564904"/>
                <a:ext cx="1021588" cy="555765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1333</Words>
  <Application>Microsoft Office PowerPoint</Application>
  <PresentationFormat>宽屏</PresentationFormat>
  <Paragraphs>98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25" baseType="lpstr">
      <vt:lpstr>等线</vt:lpstr>
      <vt:lpstr>等线 Light</vt:lpstr>
      <vt:lpstr>黑体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苗 麦</cp:lastModifiedBy>
  <cp:revision>44</cp:revision>
  <dcterms:created xsi:type="dcterms:W3CDTF">2023-05-05T05:33:04Z</dcterms:created>
  <dcterms:modified xsi:type="dcterms:W3CDTF">2023-11-05T08:19:32Z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