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7" r:id="rId5"/>
    <p:sldId id="370" r:id="rId6"/>
    <p:sldId id="372" r:id="rId7"/>
    <p:sldId id="373" r:id="rId8"/>
    <p:sldId id="384" r:id="rId9"/>
    <p:sldId id="385" r:id="rId10"/>
    <p:sldId id="375" r:id="rId11"/>
    <p:sldId id="377" r:id="rId12"/>
    <p:sldId id="381" r:id="rId13"/>
    <p:sldId id="386" r:id="rId14"/>
    <p:sldId id="387" r:id="rId15"/>
    <p:sldId id="379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54" y="18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5" name="yt_shape_14435"/>
          <p:cNvSpPr txBox="1"/>
          <p:nvPr/>
        </p:nvSpPr>
        <p:spPr>
          <a:xfrm>
            <a:off x="540119" y="2158062"/>
            <a:ext cx="11111999" cy="2901876"/>
          </a:xfrm>
          <a:prstGeom prst="rect">
            <a:avLst/>
          </a:prstGeom>
          <a:ln>
            <a:solidFill>
              <a:srgbClr val="000000"/>
            </a:solidFill>
            <a:prstDash val="sysDash"/>
          </a:ln>
        </p:spPr>
        <p:txBody>
          <a:bodyPr vert="horz" wrap="squar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方法点拨：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解决图形的折叠问题，应掌握以下几点：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折叠的性质：位于折痕两侧的图形关于折痕成轴对称；折叠前后的两部分图形全等；折叠之后，对应点的连线被折痕垂直平分；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找出隐含的折叠前后的位置关系和数量关系；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常用三角形全等、直角三角形、等边三角形的性质及方程思想等解决问题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04" name="yt_shape_14504"/>
          <p:cNvSpPr txBox="1"/>
          <p:nvPr/>
        </p:nvSpPr>
        <p:spPr>
          <a:xfrm>
            <a:off x="540000" y="908720"/>
            <a:ext cx="11111999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鄂州市中考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如图，将矩形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翻折，点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506">
                <a:extLst>
                  <a:ext uri="{FF2B5EF4-FFF2-40B4-BE49-F238E27FC236}">
                    <a16:creationId xmlns:a16="http://schemas.microsoft.com/office/drawing/2014/main" id="{8252E7DE-7E77-679E-546B-69E982BC6CCA}"/>
                  </a:ext>
                </a:extLst>
              </p:cNvPr>
              <p:cNvSpPr txBox="1"/>
              <p:nvPr/>
            </p:nvSpPr>
            <p:spPr>
              <a:xfrm>
                <a:off x="479376" y="2348880"/>
                <a:ext cx="4958089" cy="37644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是矩形，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由折叠可得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AFE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/>
                <a:r>
                  <a:rPr lang="zh-CN" altLang="zh-CN" sz="1200" b="0" i="0" u="none" dirty="0">
                    <a:solidFill>
                      <a:srgbClr val="FF0000"/>
                    </a:solidFill>
                    <a:effectLst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𝐴𝐸𝐹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1200" b="0" i="0" u="none" dirty="0">
                  <a:solidFill>
                    <a:srgbClr val="FF0000"/>
                  </a:solidFill>
                  <a:effectLst/>
                  <a:latin typeface="Times New Roman" pitchFamily="12"/>
                  <a:ea typeface="宋体" pitchFamily="12"/>
                </a:endParaRP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AFE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AAS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4506">
                <a:extLst>
                  <a:ext uri="{FF2B5EF4-FFF2-40B4-BE49-F238E27FC236}">
                    <a16:creationId xmlns:a16="http://schemas.microsoft.com/office/drawing/2014/main" id="{8252E7DE-7E77-679E-546B-69E982BC6C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348880"/>
                <a:ext cx="4958089" cy="3764428"/>
              </a:xfrm>
              <a:prstGeom prst="rect">
                <a:avLst/>
              </a:prstGeom>
              <a:blipFill>
                <a:blip r:embed="rId2"/>
                <a:stretch>
                  <a:fillRect l="-3813" t="-2913" r="-2829" b="-40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yt_shape_14508">
            <a:extLst>
              <a:ext uri="{FF2B5EF4-FFF2-40B4-BE49-F238E27FC236}">
                <a16:creationId xmlns:a16="http://schemas.microsoft.com/office/drawing/2014/main" id="{D3528973-2211-2FBD-AC15-B569B7E1EE64}"/>
              </a:ext>
            </a:extLst>
          </p:cNvPr>
          <p:cNvGrpSpPr/>
          <p:nvPr/>
        </p:nvGrpSpPr>
        <p:grpSpPr>
          <a:xfrm>
            <a:off x="9879206" y="2576070"/>
            <a:ext cx="1772793" cy="2006675"/>
            <a:chOff x="0" y="0"/>
            <a:chExt cx="1772793" cy="2006675"/>
          </a:xfrm>
        </p:grpSpPr>
        <p:pic>
          <p:nvPicPr>
            <p:cNvPr id="4" name="yt_image_14508" descr="{&quot;rangeId&quot;:0,&quot;⚘_4&quot;:1}">
              <a:extLst>
                <a:ext uri="{FF2B5EF4-FFF2-40B4-BE49-F238E27FC236}">
                  <a16:creationId xmlns:a16="http://schemas.microsoft.com/office/drawing/2014/main" id="{E4778920-54F5-AA56-3874-997CB87EB204}"/>
                </a:ext>
                <a:ext uri="">
  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72793" cy="16013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yt_shape_14510">
              <a:extLst>
                <a:ext uri="{FF2B5EF4-FFF2-40B4-BE49-F238E27FC236}">
                  <a16:creationId xmlns:a16="http://schemas.microsoft.com/office/drawing/2014/main" id="{18614F5C-9397-9EE7-1C46-755B989BE83B}"/>
                </a:ext>
              </a:extLst>
            </p:cNvPr>
            <p:cNvSpPr txBox="1"/>
            <p:nvPr/>
          </p:nvSpPr>
          <p:spPr>
            <a:xfrm>
              <a:off x="294549" y="1637343"/>
              <a:ext cx="1219693" cy="369332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/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12" name="yt_shape_14512"/>
          <p:cNvSpPr txBox="1"/>
          <p:nvPr/>
        </p:nvSpPr>
        <p:spPr>
          <a:xfrm>
            <a:off x="551384" y="1196752"/>
            <a:ext cx="65386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，求图中阴影部分的面积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4513"/>
              <p:cNvSpPr txBox="1"/>
              <p:nvPr/>
            </p:nvSpPr>
            <p:spPr>
              <a:xfrm>
                <a:off x="551384" y="1828419"/>
                <a:ext cx="6445675" cy="44799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是矩形，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由折叠可得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可知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AFE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CED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中，由勾股定理得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阴影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</a:p>
            </p:txBody>
          </p:sp>
        </mc:Choice>
        <mc:Fallback>
          <p:sp>
            <p:nvSpPr>
              <p:cNvPr id="4" name="yt_shape_145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828419"/>
                <a:ext cx="6445675" cy="4479944"/>
              </a:xfrm>
              <a:prstGeom prst="rect">
                <a:avLst/>
              </a:prstGeom>
              <a:blipFill>
                <a:blip r:embed="rId2"/>
                <a:stretch>
                  <a:fillRect l="-2836" t="-1224" r="-2079" b="-13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515" name="yt_shape_1451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90590" y="1828419"/>
            <a:ext cx="1772793" cy="2065858"/>
            <a:chOff x="0" y="0"/>
            <a:chExt cx="1772793" cy="2065858"/>
          </a:xfrm>
        </p:grpSpPr>
        <p:pic>
          <p:nvPicPr>
            <p:cNvPr id="5" name="yt_image_14515" descr="{&quot;rangeId&quot;:0,&quot;⚘_4&quot;:1}">
              <a:extLst>
                <a:ext uri="">
  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72793" cy="16013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17" name="yt_shape_14517"/>
            <p:cNvSpPr txBox="1"/>
            <p:nvPr/>
          </p:nvSpPr>
          <p:spPr>
            <a:xfrm>
              <a:off x="294549" y="1637343"/>
              <a:ext cx="1219693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4521"/>
          <p:cNvSpPr txBox="1"/>
          <p:nvPr/>
        </p:nvSpPr>
        <p:spPr>
          <a:xfrm>
            <a:off x="479376" y="1904058"/>
            <a:ext cx="4151778" cy="24622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是矩形，</a:t>
            </a:r>
          </a:p>
          <a:p>
            <a:pPr algn="l" eaLnBrk="1" latinLnBrk="0" hangingPunct="0"/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BCA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由折叠可得</a:t>
            </a:r>
          </a:p>
          <a:p>
            <a:pPr algn="l" eaLnBrk="1" latinLnBrk="0" hangingPunct="0"/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CNF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AME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CN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ANF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CME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CN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CN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，即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AN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4523" name="yt_shape_1452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57514" y="2688656"/>
            <a:ext cx="1594485" cy="1719949"/>
            <a:chOff x="0" y="0"/>
            <a:chExt cx="1594485" cy="1719949"/>
          </a:xfrm>
        </p:grpSpPr>
        <p:pic>
          <p:nvPicPr>
            <p:cNvPr id="3" name="yt_image_14523" descr="{&quot;rangeId&quot;:0,&quot;⚘_6&quot;:1}">
              <a:extLst>
                <a:ext uri="">
  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94485" cy="1376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25" name="yt_shape_14525"/>
            <p:cNvSpPr txBox="1"/>
            <p:nvPr/>
          </p:nvSpPr>
          <p:spPr>
            <a:xfrm>
              <a:off x="302281" y="1412172"/>
              <a:ext cx="1025922" cy="307777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/>
              <a:r>
                <a:rPr lang="zh-CN" altLang="zh-CN" sz="20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0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0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4" name="yt_shape_14519">
            <a:extLst>
              <a:ext uri="{FF2B5EF4-FFF2-40B4-BE49-F238E27FC236}">
                <a16:creationId xmlns:a16="http://schemas.microsoft.com/office/drawing/2014/main" id="{5F791FE4-8C71-AA87-A024-164AC13E1C7F}"/>
              </a:ext>
            </a:extLst>
          </p:cNvPr>
          <p:cNvSpPr txBox="1"/>
          <p:nvPr/>
        </p:nvSpPr>
        <p:spPr>
          <a:xfrm>
            <a:off x="338811" y="980728"/>
            <a:ext cx="11111999" cy="9233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宣城市校级月考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0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为矩形</a:t>
            </a:r>
            <a:r>
              <a:rPr lang="en-US" altLang="zh-CN" sz="20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的对角线，将边</a:t>
            </a:r>
            <a:r>
              <a:rPr lang="en-US" altLang="zh-CN" sz="20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</a:t>
            </a:r>
            <a:r>
              <a:rPr lang="en-US" altLang="zh-CN" sz="20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折叠，使点</a:t>
            </a:r>
            <a:r>
              <a:rPr lang="en-US" altLang="zh-CN" sz="20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落在</a:t>
            </a:r>
            <a:r>
              <a:rPr lang="en-US" altLang="zh-CN" sz="20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</a:t>
            </a:r>
            <a:r>
              <a:rPr lang="en-US" altLang="zh-CN" sz="20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处，将边</a:t>
            </a:r>
            <a:r>
              <a:rPr lang="en-US" altLang="zh-CN" sz="20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</a:t>
            </a:r>
            <a:r>
              <a:rPr lang="en-US" altLang="zh-CN" sz="20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折叠，使点</a:t>
            </a:r>
            <a:r>
              <a:rPr lang="en-US" altLang="zh-CN" sz="20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落在</a:t>
            </a:r>
            <a:r>
              <a:rPr lang="en-US" altLang="zh-CN" sz="20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</a:t>
            </a:r>
            <a:r>
              <a:rPr lang="en-US" altLang="zh-CN" sz="20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en-US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求证：四边形</a:t>
            </a:r>
            <a:r>
              <a:rPr lang="en-US" altLang="zh-CN" sz="20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是平行四边形；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4">
                <a:extLst>
                  <a:ext uri="{FF2B5EF4-FFF2-40B4-BE49-F238E27FC236}">
                    <a16:creationId xmlns:a16="http://schemas.microsoft.com/office/drawing/2014/main" id="{40E3C0D0-31DD-D108-CB23-0CD701A4ADCC}"/>
                  </a:ext>
                </a:extLst>
              </p:cNvPr>
              <p:cNvSpPr txBox="1"/>
              <p:nvPr/>
            </p:nvSpPr>
            <p:spPr>
              <a:xfrm>
                <a:off x="479376" y="4437112"/>
                <a:ext cx="4605684" cy="1905906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spAutoFit/>
              </a:bodyPr>
              <a:lstStyle/>
              <a:p>
                <a:pPr lvl="0" hangingPunct="0"/>
                <a:r>
                  <a:rPr lang="zh-CN" altLang="zh-CN" sz="20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0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0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ANF</a:t>
                </a:r>
                <a:r>
                  <a:rPr lang="zh-CN" altLang="zh-CN" sz="20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20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0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CME</a:t>
                </a:r>
                <a:r>
                  <a:rPr lang="zh-CN" altLang="zh-CN" sz="20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000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𝐹𝐴𝑁</m:t>
                            </m:r>
                            <m:r>
                              <a:rPr lang="zh-CN" altLang="zh-CN" sz="2000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000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𝐸𝐶𝑀</m:t>
                            </m:r>
                            <m:r>
                              <m:rPr>
                                <m:nor/>
                              </m:rPr>
                              <a:rPr lang="zh-CN" altLang="zh-CN" sz="2000">
                                <a:solidFill>
                                  <a:srgbClr val="FF0000"/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𝐴𝑁</m:t>
                            </m:r>
                            <m:r>
                              <a:rPr lang="zh-CN" altLang="zh-CN" sz="2000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𝐶𝑀</m:t>
                            </m:r>
                            <m:r>
                              <m:rPr>
                                <m:nor/>
                              </m:rPr>
                              <a:rPr lang="zh-CN" altLang="zh-CN" sz="2000">
                                <a:solidFill>
                                  <a:srgbClr val="FF0000"/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000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𝐴𝑁𝐹</m:t>
                            </m:r>
                            <m:r>
                              <a:rPr lang="zh-CN" altLang="zh-CN" sz="2000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000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𝐶𝑀𝐸</m:t>
                            </m:r>
                            <m:r>
                              <m:rPr>
                                <m:nor/>
                              </m:rPr>
                              <a:rPr lang="zh-CN" altLang="zh-CN" sz="2000">
                                <a:solidFill>
                                  <a:srgbClr val="FF0000"/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000" dirty="0">
                  <a:solidFill>
                    <a:srgbClr val="FF0000"/>
                  </a:solidFill>
                  <a:latin typeface="Times New Roman" pitchFamily="24"/>
                  <a:ea typeface="楷体" pitchFamily="24"/>
                </a:endParaRPr>
              </a:p>
              <a:p>
                <a:pPr lvl="0" hangingPunct="0"/>
                <a:r>
                  <a:rPr lang="en-US" altLang="zh-CN" sz="20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0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ANF</a:t>
                </a:r>
                <a:r>
                  <a:rPr lang="en-US" altLang="zh-CN" sz="20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0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CME</a:t>
                </a:r>
                <a:r>
                  <a:rPr lang="zh-CN" altLang="zh-CN" sz="20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0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ASA</a:t>
                </a:r>
                <a:r>
                  <a:rPr lang="zh-CN" altLang="zh-CN" sz="20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0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0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0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0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0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2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lvl="0" hangingPunct="0"/>
                <a:r>
                  <a:rPr lang="zh-CN" altLang="zh-CN" sz="20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0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0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20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0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0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lvl="0" hangingPunct="0"/>
                <a:r>
                  <a:rPr lang="en-US" altLang="zh-CN" sz="20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0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0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AECF</a:t>
                </a:r>
                <a:r>
                  <a:rPr lang="zh-CN" altLang="zh-CN" sz="20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是平行四边形</a:t>
                </a:r>
                <a:r>
                  <a:rPr lang="en-US" altLang="zh-CN" sz="2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sz="16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yt_shape_4">
                <a:extLst>
                  <a:ext uri="{FF2B5EF4-FFF2-40B4-BE49-F238E27FC236}">
                    <a16:creationId xmlns:a16="http://schemas.microsoft.com/office/drawing/2014/main" id="{40E3C0D0-31DD-D108-CB23-0CD701A4AD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437112"/>
                <a:ext cx="4605684" cy="1905906"/>
              </a:xfrm>
              <a:prstGeom prst="rect">
                <a:avLst/>
              </a:prstGeom>
              <a:blipFill>
                <a:blip r:embed="rId3"/>
                <a:stretch>
                  <a:fillRect l="-3444" r="-265" b="-7029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7" name="yt_shape_14527"/>
          <p:cNvSpPr txBox="1"/>
          <p:nvPr/>
        </p:nvSpPr>
        <p:spPr>
          <a:xfrm>
            <a:off x="540000" y="2372822"/>
            <a:ext cx="65370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4" name="yt_shape_14528"/>
          <p:cNvSpPr txBox="1"/>
          <p:nvPr/>
        </p:nvSpPr>
        <p:spPr>
          <a:xfrm>
            <a:off x="540000" y="3004489"/>
            <a:ext cx="6836808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，则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 dirty="0" err="1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EMC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中，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30.</a:t>
            </a:r>
          </a:p>
        </p:txBody>
      </p:sp>
      <p:grpSp>
        <p:nvGrpSpPr>
          <p:cNvPr id="14529" name="yt_shape_1452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57514" y="3004489"/>
            <a:ext cx="1594485" cy="1840687"/>
            <a:chOff x="0" y="0"/>
            <a:chExt cx="1594485" cy="1840687"/>
          </a:xfrm>
        </p:grpSpPr>
        <p:pic>
          <p:nvPicPr>
            <p:cNvPr id="5" name="yt_image_14529" descr="{&quot;rangeId&quot;:0,&quot;⚘_6&quot;:1}">
              <a:extLst>
                <a:ext uri="">
  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94485" cy="1376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31" name="yt_shape_14531"/>
            <p:cNvSpPr txBox="1"/>
            <p:nvPr/>
          </p:nvSpPr>
          <p:spPr>
            <a:xfrm>
              <a:off x="199689" y="1412172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33" name="yt_shape_14533"/>
          <p:cNvSpPr txBox="1"/>
          <p:nvPr/>
        </p:nvSpPr>
        <p:spPr>
          <a:xfrm>
            <a:off x="828151" y="815946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福州市中考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上的一点，将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对折，得到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ANM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534" name="yt_image_14534" title="H_182.2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64352" y="1844824"/>
            <a:ext cx="2517211" cy="2314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4536">
            <a:extLst>
              <a:ext uri="{FF2B5EF4-FFF2-40B4-BE49-F238E27FC236}">
                <a16:creationId xmlns:a16="http://schemas.microsoft.com/office/drawing/2014/main" id="{BCA9666E-4B01-48D6-EAE1-499B24A91AF3}"/>
              </a:ext>
            </a:extLst>
          </p:cNvPr>
          <p:cNvSpPr txBox="1"/>
          <p:nvPr/>
        </p:nvSpPr>
        <p:spPr>
          <a:xfrm>
            <a:off x="850531" y="1554610"/>
            <a:ext cx="6060955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解：延长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交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的延长线于点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，如图所示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3" name="yt_shape_14537">
            <a:extLst>
              <a:ext uri="{FF2B5EF4-FFF2-40B4-BE49-F238E27FC236}">
                <a16:creationId xmlns:a16="http://schemas.microsoft.com/office/drawing/2014/main" id="{57ABE807-85B3-AD5A-0733-2B5632CC891A}"/>
              </a:ext>
            </a:extLst>
          </p:cNvPr>
          <p:cNvSpPr txBox="1"/>
          <p:nvPr/>
        </p:nvSpPr>
        <p:spPr>
          <a:xfrm>
            <a:off x="850531" y="1907540"/>
            <a:ext cx="3265317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是矩形，</a:t>
            </a:r>
          </a:p>
        </p:txBody>
      </p:sp>
      <p:sp>
        <p:nvSpPr>
          <p:cNvPr id="4" name="yt_shape_14538">
            <a:extLst>
              <a:ext uri="{FF2B5EF4-FFF2-40B4-BE49-F238E27FC236}">
                <a16:creationId xmlns:a16="http://schemas.microsoft.com/office/drawing/2014/main" id="{A7FDB68D-F643-C2C8-7D87-1C72DAB2488A}"/>
              </a:ext>
            </a:extLst>
          </p:cNvPr>
          <p:cNvSpPr txBox="1"/>
          <p:nvPr/>
        </p:nvSpPr>
        <p:spPr>
          <a:xfrm>
            <a:off x="850531" y="2267580"/>
            <a:ext cx="1726435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5" name="yt_shape_14539">
            <a:extLst>
              <a:ext uri="{FF2B5EF4-FFF2-40B4-BE49-F238E27FC236}">
                <a16:creationId xmlns:a16="http://schemas.microsoft.com/office/drawing/2014/main" id="{9D64C328-ADBB-29CC-7D31-CAAD183AAA60}"/>
              </a:ext>
            </a:extLst>
          </p:cNvPr>
          <p:cNvSpPr txBox="1"/>
          <p:nvPr/>
        </p:nvSpPr>
        <p:spPr>
          <a:xfrm>
            <a:off x="850531" y="2564904"/>
            <a:ext cx="2872581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DMA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MAQ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6" name="yt_shape_14540">
            <a:extLst>
              <a:ext uri="{FF2B5EF4-FFF2-40B4-BE49-F238E27FC236}">
                <a16:creationId xmlns:a16="http://schemas.microsoft.com/office/drawing/2014/main" id="{4873C095-1838-136F-A889-C236EB7BB748}"/>
              </a:ext>
            </a:extLst>
          </p:cNvPr>
          <p:cNvSpPr txBox="1"/>
          <p:nvPr/>
        </p:nvSpPr>
        <p:spPr>
          <a:xfrm>
            <a:off x="850531" y="2924944"/>
            <a:ext cx="4688784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由折叠性质得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ANM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7" name="yt_shape_14541">
            <a:extLst>
              <a:ext uri="{FF2B5EF4-FFF2-40B4-BE49-F238E27FC236}">
                <a16:creationId xmlns:a16="http://schemas.microsoft.com/office/drawing/2014/main" id="{3942DE0E-7407-6F6F-10F1-93CBA9FE3F62}"/>
              </a:ext>
            </a:extLst>
          </p:cNvPr>
          <p:cNvSpPr txBox="1"/>
          <p:nvPr/>
        </p:nvSpPr>
        <p:spPr>
          <a:xfrm>
            <a:off x="850531" y="3284984"/>
            <a:ext cx="6463308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DMA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AMQ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NM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8" name="yt_shape_14542">
            <a:extLst>
              <a:ext uri="{FF2B5EF4-FFF2-40B4-BE49-F238E27FC236}">
                <a16:creationId xmlns:a16="http://schemas.microsoft.com/office/drawing/2014/main" id="{D16A85C8-0254-6BAA-9B96-3FFF1CD2ECFD}"/>
              </a:ext>
            </a:extLst>
          </p:cNvPr>
          <p:cNvSpPr txBox="1"/>
          <p:nvPr/>
        </p:nvSpPr>
        <p:spPr>
          <a:xfrm>
            <a:off x="850531" y="3645024"/>
            <a:ext cx="4454746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MAQ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AMQ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MQ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AQ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9" name="yt_shape_14543">
            <a:extLst>
              <a:ext uri="{FF2B5EF4-FFF2-40B4-BE49-F238E27FC236}">
                <a16:creationId xmlns:a16="http://schemas.microsoft.com/office/drawing/2014/main" id="{09F183C2-77B2-0C0E-A47D-AD04BC808464}"/>
              </a:ext>
            </a:extLst>
          </p:cNvPr>
          <p:cNvSpPr txBox="1"/>
          <p:nvPr/>
        </p:nvSpPr>
        <p:spPr>
          <a:xfrm>
            <a:off x="850531" y="4005064"/>
            <a:ext cx="5480668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NQ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，则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AQ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MQ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NQ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" name="yt_shape_14544">
            <a:extLst>
              <a:ext uri="{FF2B5EF4-FFF2-40B4-BE49-F238E27FC236}">
                <a16:creationId xmlns:a16="http://schemas.microsoft.com/office/drawing/2014/main" id="{8E41AAF5-A7C4-A5E6-032F-B7139EFF1ACE}"/>
              </a:ext>
            </a:extLst>
          </p:cNvPr>
          <p:cNvSpPr txBox="1"/>
          <p:nvPr/>
        </p:nvSpPr>
        <p:spPr>
          <a:xfrm>
            <a:off x="850531" y="4365104"/>
            <a:ext cx="4358565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ANM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ANQ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</p:txBody>
      </p:sp>
      <p:sp>
        <p:nvSpPr>
          <p:cNvPr id="11" name="yt_shape_14545">
            <a:extLst>
              <a:ext uri="{FF2B5EF4-FFF2-40B4-BE49-F238E27FC236}">
                <a16:creationId xmlns:a16="http://schemas.microsoft.com/office/drawing/2014/main" id="{A40D8D06-5A72-CABC-C04E-F30854E2BFDE}"/>
              </a:ext>
            </a:extLst>
          </p:cNvPr>
          <p:cNvSpPr txBox="1"/>
          <p:nvPr/>
        </p:nvSpPr>
        <p:spPr>
          <a:xfrm>
            <a:off x="850531" y="4725144"/>
            <a:ext cx="6445675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 dirty="0" err="1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ANQ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中，由勾股定理得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AQ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AN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NQ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2" name="yt_shape_14546">
            <a:extLst>
              <a:ext uri="{FF2B5EF4-FFF2-40B4-BE49-F238E27FC236}">
                <a16:creationId xmlns:a16="http://schemas.microsoft.com/office/drawing/2014/main" id="{C5923909-64C2-D993-D98B-223C6CA23AC5}"/>
              </a:ext>
            </a:extLst>
          </p:cNvPr>
          <p:cNvSpPr txBox="1"/>
          <p:nvPr/>
        </p:nvSpPr>
        <p:spPr>
          <a:xfrm>
            <a:off x="854384" y="5118724"/>
            <a:ext cx="4563750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3" name="yt_shape_14547">
            <a:extLst>
              <a:ext uri="{FF2B5EF4-FFF2-40B4-BE49-F238E27FC236}">
                <a16:creationId xmlns:a16="http://schemas.microsoft.com/office/drawing/2014/main" id="{8349716E-A437-77D7-3AF3-D374477EF47B}"/>
              </a:ext>
            </a:extLst>
          </p:cNvPr>
          <p:cNvSpPr txBox="1"/>
          <p:nvPr/>
        </p:nvSpPr>
        <p:spPr>
          <a:xfrm>
            <a:off x="828151" y="5435932"/>
            <a:ext cx="2454198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NQ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AQ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</a:p>
        </p:txBody>
      </p:sp>
      <p:sp>
        <p:nvSpPr>
          <p:cNvPr id="14" name="yt_shape_14548">
            <a:extLst>
              <a:ext uri="{FF2B5EF4-FFF2-40B4-BE49-F238E27FC236}">
                <a16:creationId xmlns:a16="http://schemas.microsoft.com/office/drawing/2014/main" id="{FE6FAADA-1E79-8941-D365-FE15AE889B66}"/>
              </a:ext>
            </a:extLst>
          </p:cNvPr>
          <p:cNvSpPr txBox="1"/>
          <p:nvPr/>
        </p:nvSpPr>
        <p:spPr>
          <a:xfrm>
            <a:off x="833010" y="5829512"/>
            <a:ext cx="9537867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NAB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边上的高和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NAQ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AQ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边上的高相等，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AQ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yt_shape_14549">
                <a:extLst>
                  <a:ext uri="{FF2B5EF4-FFF2-40B4-BE49-F238E27FC236}">
                    <a16:creationId xmlns:a16="http://schemas.microsoft.com/office/drawing/2014/main" id="{28BD3380-6145-775A-4CE4-8891DE918DE9}"/>
                  </a:ext>
                </a:extLst>
              </p:cNvPr>
              <p:cNvSpPr txBox="1"/>
              <p:nvPr/>
            </p:nvSpPr>
            <p:spPr>
              <a:xfrm>
                <a:off x="833010" y="6165304"/>
                <a:ext cx="7013138" cy="52463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NAB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NAQ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AN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NQ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5" name="yt_shape_14549">
                <a:extLst>
                  <a:ext uri="{FF2B5EF4-FFF2-40B4-BE49-F238E27FC236}">
                    <a16:creationId xmlns:a16="http://schemas.microsoft.com/office/drawing/2014/main" id="{28BD3380-6145-775A-4CE4-8891DE918D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3010" y="6165304"/>
                <a:ext cx="7013138" cy="524631"/>
              </a:xfrm>
              <a:prstGeom prst="rect">
                <a:avLst/>
              </a:prstGeom>
              <a:blipFill>
                <a:blip r:embed="rId3"/>
                <a:stretch>
                  <a:fillRect l="-2696" t="-8140" r="-1478" b="-19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yt_image_14551">
            <a:extLst>
              <a:ext uri="{FF2B5EF4-FFF2-40B4-BE49-F238E27FC236}">
                <a16:creationId xmlns:a16="http://schemas.microsoft.com/office/drawing/2014/main" id="{72F16C4E-A754-4DF7-20DC-12F338E846AE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62265" y="4342724"/>
            <a:ext cx="1921383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6" name="yt_shape_14436"/>
          <p:cNvSpPr txBox="1"/>
          <p:nvPr/>
        </p:nvSpPr>
        <p:spPr>
          <a:xfrm>
            <a:off x="540000" y="900000"/>
            <a:ext cx="733854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矩形折叠问题中求角的度数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轴对称性质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4437" name="yt_shape_14437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1.如图，将矩形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折叠，使点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41" name="yt_table_1444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116490"/>
              </p:ext>
            </p:extLst>
          </p:nvPr>
        </p:nvGraphicFramePr>
        <p:xfrm>
          <a:off x="540000" y="2359000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612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613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614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6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8"/>
                  </a:ext>
                </a:extLst>
              </a:tr>
            </a:tbl>
          </a:graphicData>
        </a:graphic>
      </p:graphicFrame>
      <p:grpSp>
        <p:nvGrpSpPr>
          <p:cNvPr id="14438" name="yt_shape_14438_skip" title="H_123.9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97695" y="2047271"/>
            <a:ext cx="1752219" cy="1574433"/>
            <a:chOff x="0" y="0"/>
            <a:chExt cx="1752219" cy="1574433"/>
          </a:xfrm>
        </p:grpSpPr>
        <p:pic>
          <p:nvPicPr>
            <p:cNvPr id="3" name="yt_image_14438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52219" cy="11784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40" name="yt_shape_14440"/>
            <p:cNvSpPr txBox="1"/>
            <p:nvPr/>
          </p:nvSpPr>
          <p:spPr>
            <a:xfrm>
              <a:off x="342828" y="121443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4443" name="yt_shape_14443"/>
          <p:cNvSpPr txBox="1"/>
          <p:nvPr/>
        </p:nvSpPr>
        <p:spPr>
          <a:xfrm>
            <a:off x="540119" y="3983873"/>
            <a:ext cx="11316521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如图，将矩形纸片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折叠，使顶点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落在边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处，折痕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FGB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47" name="yt_table_1444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8718761"/>
              </p:ext>
            </p:extLst>
          </p:nvPr>
        </p:nvGraphicFramePr>
        <p:xfrm>
          <a:off x="540000" y="4943308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616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617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618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6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A.25°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9"/>
                  </a:ext>
                </a:extLst>
              </a:tr>
            </a:tbl>
          </a:graphicData>
        </a:graphic>
      </p:graphicFrame>
      <p:grpSp>
        <p:nvGrpSpPr>
          <p:cNvPr id="14444" name="yt_shape_14444_skip" title="H_125.7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68408" y="4892520"/>
            <a:ext cx="1957959" cy="1597293"/>
            <a:chOff x="0" y="0"/>
            <a:chExt cx="1957959" cy="1597293"/>
          </a:xfrm>
        </p:grpSpPr>
        <p:pic>
          <p:nvPicPr>
            <p:cNvPr id="2" name="yt_image_14444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57959" cy="12012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46" name="yt_shape_14446"/>
            <p:cNvSpPr txBox="1"/>
            <p:nvPr/>
          </p:nvSpPr>
          <p:spPr>
            <a:xfrm>
              <a:off x="445698" y="123729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5" name="yt_shape_1699003893852">
            <a:extLst>
              <a:ext uri="{FF2B5EF4-FFF2-40B4-BE49-F238E27FC236}">
                <a16:creationId xmlns:a16="http://schemas.microsoft.com/office/drawing/2014/main" id="{2650A08C-DE50-A039-9A59-E5ABA5BF4E9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39524"/>
            <a:ext cx="1171767" cy="36539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52FA905F-14B2-E5FE-C1E8-DD6A9323DE69}"/>
              </a:ext>
            </a:extLst>
          </p:cNvPr>
          <p:cNvSpPr txBox="1"/>
          <p:nvPr/>
        </p:nvSpPr>
        <p:spPr>
          <a:xfrm>
            <a:off x="16693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344AC1E-9E09-E4AD-AE97-F18FEC5E0822}"/>
              </a:ext>
            </a:extLst>
          </p:cNvPr>
          <p:cNvSpPr txBox="1"/>
          <p:nvPr/>
        </p:nvSpPr>
        <p:spPr>
          <a:xfrm>
            <a:off x="8688288" y="439993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49" name="yt_shape_14449"/>
          <p:cNvSpPr txBox="1"/>
          <p:nvPr/>
        </p:nvSpPr>
        <p:spPr>
          <a:xfrm>
            <a:off x="540000" y="940950"/>
            <a:ext cx="610744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矩形折叠问题中求长度或数量关系</a:t>
            </a:r>
          </a:p>
        </p:txBody>
      </p:sp>
      <p:sp>
        <p:nvSpPr>
          <p:cNvPr id="14450" name="yt_shape_14450"/>
          <p:cNvSpPr txBox="1"/>
          <p:nvPr/>
        </p:nvSpPr>
        <p:spPr>
          <a:xfrm>
            <a:off x="540119" y="144051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安徽省中考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如图，在矩形纸片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，把纸片沿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54" name="yt_table_1445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4115510"/>
              </p:ext>
            </p:extLst>
          </p:nvPr>
        </p:nvGraphicFramePr>
        <p:xfrm>
          <a:off x="540000" y="2399950"/>
          <a:ext cx="8381366" cy="475488"/>
        </p:xfrm>
        <a:graphic>
          <a:graphicData uri="http://schemas.openxmlformats.org/drawingml/2006/table">
            <a:tbl>
              <a:tblPr/>
              <a:tblGrid>
                <a:gridCol w="2337118">
                  <a:extLst>
                    <a:ext uri="{9D8B030D-6E8A-4147-A177-3AD203B41FA5}">
                      <a16:colId xmlns:a16="http://schemas.microsoft.com/office/drawing/2014/main" val="10620"/>
                    </a:ext>
                  </a:extLst>
                </a:gridCol>
                <a:gridCol w="2319655">
                  <a:extLst>
                    <a:ext uri="{9D8B030D-6E8A-4147-A177-3AD203B41FA5}">
                      <a16:colId xmlns:a16="http://schemas.microsoft.com/office/drawing/2014/main" val="10621"/>
                    </a:ext>
                  </a:extLst>
                </a:gridCol>
                <a:gridCol w="2319655">
                  <a:extLst>
                    <a:ext uri="{9D8B030D-6E8A-4147-A177-3AD203B41FA5}">
                      <a16:colId xmlns:a16="http://schemas.microsoft.com/office/drawing/2014/main" val="10622"/>
                    </a:ext>
                  </a:extLst>
                </a:gridCol>
                <a:gridCol w="1404938">
                  <a:extLst>
                    <a:ext uri="{9D8B030D-6E8A-4147-A177-3AD203B41FA5}">
                      <a16:colId xmlns:a16="http://schemas.microsoft.com/office/drawing/2014/main" val="106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B.7cm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D.9cm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0"/>
                  </a:ext>
                </a:extLst>
              </a:tr>
            </a:tbl>
          </a:graphicData>
        </a:graphic>
      </p:graphicFrame>
      <p:grpSp>
        <p:nvGrpSpPr>
          <p:cNvPr id="14451" name="yt_shape_14451_skip" title="H_136.5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66215" y="2399950"/>
            <a:ext cx="1683639" cy="1734453"/>
            <a:chOff x="0" y="0"/>
            <a:chExt cx="1683639" cy="1734453"/>
          </a:xfrm>
        </p:grpSpPr>
        <p:pic>
          <p:nvPicPr>
            <p:cNvPr id="3" name="yt_image_14451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83639" cy="13384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53" name="yt_shape_14453"/>
            <p:cNvSpPr txBox="1"/>
            <p:nvPr/>
          </p:nvSpPr>
          <p:spPr>
            <a:xfrm>
              <a:off x="308538" y="137445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4456" name="yt_shape_14456"/>
          <p:cNvSpPr txBox="1"/>
          <p:nvPr/>
        </p:nvSpPr>
        <p:spPr>
          <a:xfrm>
            <a:off x="540000" y="4184808"/>
            <a:ext cx="110078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将矩形纸片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按如图折叠，得到菱形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460" name="yt_table_14460_skip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11001593"/>
                  </p:ext>
                </p:extLst>
              </p:nvPr>
            </p:nvGraphicFramePr>
            <p:xfrm>
              <a:off x="540000" y="4664111"/>
              <a:ext cx="8225918" cy="464630"/>
            </p:xfrm>
            <a:graphic>
              <a:graphicData uri="http://schemas.openxmlformats.org/drawingml/2006/table">
                <a:tbl>
                  <a:tblPr/>
                  <a:tblGrid>
                    <a:gridCol w="2337118">
                      <a:extLst>
                        <a:ext uri="{9D8B030D-6E8A-4147-A177-3AD203B41FA5}">
                          <a16:colId xmlns:a16="http://schemas.microsoft.com/office/drawing/2014/main" val="10624"/>
                        </a:ext>
                      </a:extLst>
                    </a:gridCol>
                    <a:gridCol w="2319655">
                      <a:extLst>
                        <a:ext uri="{9D8B030D-6E8A-4147-A177-3AD203B41FA5}">
                          <a16:colId xmlns:a16="http://schemas.microsoft.com/office/drawing/2014/main" val="10625"/>
                        </a:ext>
                      </a:extLst>
                    </a:gridCol>
                    <a:gridCol w="2319655">
                      <a:extLst>
                        <a:ext uri="{9D8B030D-6E8A-4147-A177-3AD203B41FA5}">
                          <a16:colId xmlns:a16="http://schemas.microsoft.com/office/drawing/2014/main" val="10626"/>
                        </a:ext>
                      </a:extLst>
                    </a:gridCol>
                    <a:gridCol w="1249490">
                      <a:extLst>
                        <a:ext uri="{9D8B030D-6E8A-4147-A177-3AD203B41FA5}">
                          <a16:colId xmlns:a16="http://schemas.microsoft.com/office/drawing/2014/main" val="1062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4460" name="yt_table_14460_skip" descr="{&quot;rangeId&quot;:7,&quot;type&quot;:&quot;Option&quot;,&quot;drawing&quot;:[&quot;yt_shape_14457&quot;]}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11001593"/>
                  </p:ext>
                </p:extLst>
              </p:nvPr>
            </p:nvGraphicFramePr>
            <p:xfrm>
              <a:off x="540000" y="4623161"/>
              <a:ext cx="8225918" cy="464630"/>
            </p:xfrm>
            <a:graphic>
              <a:graphicData uri="http://schemas.openxmlformats.org/drawingml/2006/table">
                <a:tbl>
                  <a:tblPr/>
                  <a:tblGrid>
                    <a:gridCol w="2337118">
                      <a:extLst>
                        <a:ext uri="{9D8B030D-6E8A-4147-A177-3AD203B41FA5}">
                          <a16:colId xmlns:a16="http://schemas.microsoft.com/office/drawing/2014/main" val="10624"/>
                        </a:ext>
                      </a:extLst>
                    </a:gridCol>
                    <a:gridCol w="2319655">
                      <a:extLst>
                        <a:ext uri="{9D8B030D-6E8A-4147-A177-3AD203B41FA5}">
                          <a16:colId xmlns:a16="http://schemas.microsoft.com/office/drawing/2014/main" val="10625"/>
                        </a:ext>
                      </a:extLst>
                    </a:gridCol>
                    <a:gridCol w="2319655">
                      <a:extLst>
                        <a:ext uri="{9D8B030D-6E8A-4147-A177-3AD203B41FA5}">
                          <a16:colId xmlns:a16="http://schemas.microsoft.com/office/drawing/2014/main" val="10626"/>
                        </a:ext>
                      </a:extLst>
                    </a:gridCol>
                    <a:gridCol w="1249490">
                      <a:extLst>
                        <a:ext uri="{9D8B030D-6E8A-4147-A177-3AD203B41FA5}">
                          <a16:colId xmlns:a16="http://schemas.microsoft.com/office/drawing/2014/main" val="10627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0525" t="-1299" r="-53806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58537" t="-1299" b="-4026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61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457" name="yt_shape_14457_skip" title="H_127.03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35922" y="4664111"/>
            <a:ext cx="1613916" cy="1613295"/>
            <a:chOff x="0" y="0"/>
            <a:chExt cx="1613916" cy="1613295"/>
          </a:xfrm>
        </p:grpSpPr>
        <p:pic>
          <p:nvPicPr>
            <p:cNvPr id="2" name="yt_image_14457">
              <a:extLst>
                <a:ext uri="">
                  <a16:creationId xmlns:mc="http://schemas.openxmlformats.org/markup-compatibility/2006" xmlns:p14="http://schemas.microsoft.com/office/powerpoint/2010/main" xmlns:a14="http://schemas.microsoft.com/office/drawing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613916" cy="121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59" name="yt_shape_14459"/>
            <p:cNvSpPr txBox="1"/>
            <p:nvPr/>
          </p:nvSpPr>
          <p:spPr>
            <a:xfrm>
              <a:off x="273677" y="125329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5" name="yt_shape_1699003894083">
            <a:extLst>
              <a:ext uri="{FF2B5EF4-FFF2-40B4-BE49-F238E27FC236}">
                <a16:creationId xmlns:a16="http://schemas.microsoft.com/office/drawing/2014/main" id="{0D010E5D-C2A7-3C3F-EBB6-C7BB70CF8D2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80474"/>
            <a:ext cx="1171767" cy="36539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61B11DD2-6535-59CA-1458-E10EBA070E48}"/>
              </a:ext>
            </a:extLst>
          </p:cNvPr>
          <p:cNvSpPr txBox="1"/>
          <p:nvPr/>
        </p:nvSpPr>
        <p:spPr>
          <a:xfrm>
            <a:off x="7906596" y="186919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E97C625-D6BA-DA98-2DB2-80912F18A2E9}"/>
              </a:ext>
            </a:extLst>
          </p:cNvPr>
          <p:cNvSpPr txBox="1"/>
          <p:nvPr/>
        </p:nvSpPr>
        <p:spPr>
          <a:xfrm>
            <a:off x="10538551" y="413800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61" name="yt_shape_14461"/>
          <p:cNvSpPr txBox="1"/>
          <p:nvPr/>
        </p:nvSpPr>
        <p:spPr>
          <a:xfrm>
            <a:off x="540119" y="91238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，将正方形折叠，使顶点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处，折痕为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65" name="yt_table_1446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1648372"/>
              </p:ext>
            </p:extLst>
          </p:nvPr>
        </p:nvGraphicFramePr>
        <p:xfrm>
          <a:off x="540000" y="1871819"/>
          <a:ext cx="7000241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628"/>
                    </a:ext>
                  </a:extLst>
                </a:gridCol>
                <a:gridCol w="2052955">
                  <a:extLst>
                    <a:ext uri="{9D8B030D-6E8A-4147-A177-3AD203B41FA5}">
                      <a16:colId xmlns:a16="http://schemas.microsoft.com/office/drawing/2014/main" val="10629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630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6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2"/>
                  </a:ext>
                </a:extLst>
              </a:tr>
            </a:tbl>
          </a:graphicData>
        </a:graphic>
      </p:graphicFrame>
      <p:grpSp>
        <p:nvGrpSpPr>
          <p:cNvPr id="14462" name="yt_shape_14462_skip" title="H_135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76481" y="1871819"/>
            <a:ext cx="1473327" cy="1717308"/>
            <a:chOff x="0" y="0"/>
            <a:chExt cx="1473327" cy="1717308"/>
          </a:xfrm>
        </p:grpSpPr>
        <p:pic>
          <p:nvPicPr>
            <p:cNvPr id="3" name="yt_image_14462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73327" cy="13213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64" name="yt_shape_14464"/>
            <p:cNvSpPr txBox="1"/>
            <p:nvPr/>
          </p:nvSpPr>
          <p:spPr>
            <a:xfrm>
              <a:off x="203382" y="13573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4467" name="yt_shape_14467"/>
          <p:cNvSpPr txBox="1"/>
          <p:nvPr/>
        </p:nvSpPr>
        <p:spPr>
          <a:xfrm>
            <a:off x="540119" y="363953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宜宾市中考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折叠，使点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恰好落在对角线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471" name="yt_table_14471_skip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99684585"/>
                  </p:ext>
                </p:extLst>
              </p:nvPr>
            </p:nvGraphicFramePr>
            <p:xfrm>
              <a:off x="540000" y="4598971"/>
              <a:ext cx="7105016" cy="636524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632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633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634"/>
                        </a:ext>
                      </a:extLst>
                    </a:gridCol>
                    <a:gridCol w="1138238">
                      <a:extLst>
                        <a:ext uri="{9D8B030D-6E8A-4147-A177-3AD203B41FA5}">
                          <a16:colId xmlns:a16="http://schemas.microsoft.com/office/drawing/2014/main" val="1063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89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4471" name="yt_table_14471_skip" descr="{&quot;rangeId&quot;:9,&quot;type&quot;:&quot;Option&quot;,&quot;drawing&quot;:[&quot;yt_shape_14468&quot;]}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99684585"/>
                  </p:ext>
                </p:extLst>
              </p:nvPr>
            </p:nvGraphicFramePr>
            <p:xfrm>
              <a:off x="540000" y="4586587"/>
              <a:ext cx="7105016" cy="636524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632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633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634"/>
                        </a:ext>
                      </a:extLst>
                    </a:gridCol>
                    <a:gridCol w="1138238">
                      <a:extLst>
                        <a:ext uri="{9D8B030D-6E8A-4147-A177-3AD203B41FA5}">
                          <a16:colId xmlns:a16="http://schemas.microsoft.com/office/drawing/2014/main" val="10635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95846" r="-15044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24064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63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468" name="yt_shape_14468_skip" title="H_134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38790" y="4598971"/>
            <a:ext cx="1711071" cy="1707021"/>
            <a:chOff x="0" y="0"/>
            <a:chExt cx="1711071" cy="1707021"/>
          </a:xfrm>
        </p:grpSpPr>
        <p:pic>
          <p:nvPicPr>
            <p:cNvPr id="2" name="yt_image_14468">
              <a:extLst>
                <a:ext uri="">
                  <a16:creationId xmlns:mc="http://schemas.openxmlformats.org/markup-compatibility/2006" xmlns:p14="http://schemas.microsoft.com/office/powerpoint/2010/main" xmlns:a14="http://schemas.microsoft.com/office/drawing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711071" cy="13110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70" name="yt_shape_14470"/>
            <p:cNvSpPr txBox="1"/>
            <p:nvPr/>
          </p:nvSpPr>
          <p:spPr>
            <a:xfrm>
              <a:off x="322254" y="134702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85A18BC8-9173-9500-7B35-60E92758873C}"/>
              </a:ext>
            </a:extLst>
          </p:cNvPr>
          <p:cNvSpPr txBox="1"/>
          <p:nvPr/>
        </p:nvSpPr>
        <p:spPr>
          <a:xfrm>
            <a:off x="7333507" y="134106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E45766D-6836-83C0-BFBD-8D4842E7D971}"/>
              </a:ext>
            </a:extLst>
          </p:cNvPr>
          <p:cNvSpPr txBox="1"/>
          <p:nvPr/>
        </p:nvSpPr>
        <p:spPr>
          <a:xfrm>
            <a:off x="7425582" y="406821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72" name="yt_shape_14472"/>
          <p:cNvSpPr txBox="1"/>
          <p:nvPr/>
        </p:nvSpPr>
        <p:spPr>
          <a:xfrm>
            <a:off x="540119" y="20444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芜湖繁昌区期末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将矩形纸片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按如图折叠，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为折痕，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折叠后，点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处，并且点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476" name="yt_table_14476_skip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68527895"/>
                  </p:ext>
                </p:extLst>
              </p:nvPr>
            </p:nvGraphicFramePr>
            <p:xfrm>
              <a:off x="540000" y="3484031"/>
              <a:ext cx="7479920" cy="461074"/>
            </p:xfrm>
            <a:graphic>
              <a:graphicData uri="http://schemas.openxmlformats.org/drawingml/2006/table">
                <a:tbl>
                  <a:tblPr/>
                  <a:tblGrid>
                    <a:gridCol w="2181670">
                      <a:extLst>
                        <a:ext uri="{9D8B030D-6E8A-4147-A177-3AD203B41FA5}">
                          <a16:colId xmlns:a16="http://schemas.microsoft.com/office/drawing/2014/main" val="10636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637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638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63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4476" name="yt_table_14476_skip" descr="{&quot;rangeId&quot;:10,&quot;type&quot;:&quot;Option&quot;,&quot;drawing&quot;:[&quot;yt_shape_14473&quot;]}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68527895"/>
                  </p:ext>
                </p:extLst>
              </p:nvPr>
            </p:nvGraphicFramePr>
            <p:xfrm>
              <a:off x="540000" y="2339566"/>
              <a:ext cx="7479920" cy="461074"/>
            </p:xfrm>
            <a:graphic>
              <a:graphicData uri="http://schemas.openxmlformats.org/drawingml/2006/table">
                <a:tbl>
                  <a:tblPr/>
                  <a:tblGrid>
                    <a:gridCol w="2181670">
                      <a:extLst>
                        <a:ext uri="{9D8B030D-6E8A-4147-A177-3AD203B41FA5}">
                          <a16:colId xmlns:a16="http://schemas.microsoft.com/office/drawing/2014/main" val="10636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637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638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639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299" r="-243017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33913" t="-1299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64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473" name="yt_shape_14473_skip" title="H_133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11363" y="3484031"/>
            <a:ext cx="1738503" cy="1689876"/>
            <a:chOff x="0" y="0"/>
            <a:chExt cx="1738503" cy="1689876"/>
          </a:xfrm>
        </p:grpSpPr>
        <p:pic>
          <p:nvPicPr>
            <p:cNvPr id="2" name="yt_image_14473">
              <a:extLst>
                <a:ext uri="">
                  <a16:creationId xmlns:mc="http://schemas.openxmlformats.org/markup-compatibility/2006" xmlns:p14="http://schemas.microsoft.com/office/powerpoint/2010/main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38503" cy="1293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75" name="yt_shape_14475"/>
            <p:cNvSpPr txBox="1"/>
            <p:nvPr/>
          </p:nvSpPr>
          <p:spPr>
            <a:xfrm>
              <a:off x="335970" y="13298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0BED3B0-B993-4F2F-75E2-F3E92EC3C022}"/>
              </a:ext>
            </a:extLst>
          </p:cNvPr>
          <p:cNvSpPr txBox="1"/>
          <p:nvPr/>
        </p:nvSpPr>
        <p:spPr>
          <a:xfrm>
            <a:off x="1669308" y="294863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477" name="yt_shape_14477"/>
              <p:cNvSpPr txBox="1"/>
              <p:nvPr/>
            </p:nvSpPr>
            <p:spPr>
              <a:xfrm>
                <a:off x="540119" y="1257998"/>
                <a:ext cx="11111999" cy="11228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安庆潜山市期末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如图，在矩形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的中点，将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折叠，使点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落在矩形内的点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477" name="yt_shape_14477" descr="{&quot;rangeId&quot;:11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257998"/>
                <a:ext cx="11111999" cy="1122871"/>
              </a:xfrm>
              <a:prstGeom prst="rect">
                <a:avLst/>
              </a:prstGeom>
              <a:blipFill>
                <a:blip r:embed="rId2"/>
                <a:stretch>
                  <a:fillRect l="-1701" t="-4324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482" name="yt_shape_14482"/>
          <p:cNvSpPr txBox="1"/>
          <p:nvPr/>
        </p:nvSpPr>
        <p:spPr>
          <a:xfrm>
            <a:off x="540000" y="419861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479" name="yt_shape_14479" title="H_123.1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62752" y="2584021"/>
            <a:ext cx="1666494" cy="1564146"/>
            <a:chOff x="0" y="0"/>
            <a:chExt cx="1666494" cy="1564146"/>
          </a:xfrm>
        </p:grpSpPr>
        <p:pic>
          <p:nvPicPr>
            <p:cNvPr id="2" name="yt_image_14479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66494" cy="11681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81" name="yt_shape_14481"/>
            <p:cNvSpPr txBox="1"/>
            <p:nvPr/>
          </p:nvSpPr>
          <p:spPr>
            <a:xfrm>
              <a:off x="299966" y="120414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60A8B41-6570-0007-1CA8-A1E2A57DE170}"/>
                  </a:ext>
                </a:extLst>
              </p:cNvPr>
              <p:cNvSpPr txBox="1"/>
              <p:nvPr/>
            </p:nvSpPr>
            <p:spPr>
              <a:xfrm>
                <a:off x="10148146" y="1556792"/>
                <a:ext cx="742060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60A8B41-6570-0007-1CA8-A1E2A57DE1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48146" y="1556792"/>
                <a:ext cx="742060" cy="73013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485"/>
              <p:cNvSpPr txBox="1"/>
              <p:nvPr/>
            </p:nvSpPr>
            <p:spPr>
              <a:xfrm>
                <a:off x="335360" y="1628800"/>
                <a:ext cx="6714980" cy="37525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0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是矩形，</a:t>
                </a:r>
              </a:p>
              <a:p>
                <a:pPr algn="l" eaLnBrk="1" latinLnBrk="0" hangingPunct="0"/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0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0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0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0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CFE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由折叠的性质，可得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0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AFE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0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CFE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0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0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0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AD'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0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0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D'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0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0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D'E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0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0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0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AFE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0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0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0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0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0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0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AD'E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0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0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0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0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0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lang="en-US" altLang="zh-CN" sz="20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′</m:t>
                            </m:r>
                            <m:r>
                              <a:rPr lang="zh-CN" altLang="zh-CN" sz="20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0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lang="zh-CN" altLang="zh-CN" sz="20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0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0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0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  <m:r>
                              <m:rPr>
                                <m:nor/>
                              </m:rPr>
                              <a:rPr lang="en-US" altLang="zh-CN" sz="20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′</m:t>
                            </m:r>
                            <m:r>
                              <a:rPr lang="zh-CN" altLang="zh-CN" sz="20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0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0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  <m:r>
                              <m:rPr>
                                <m:nor/>
                              </m:rPr>
                              <a:rPr lang="zh-CN" altLang="zh-CN" sz="20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0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0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  <m:r>
                              <m:rPr>
                                <m:nor/>
                              </m:rPr>
                              <a:rPr lang="en-US" altLang="zh-CN" sz="20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′</m:t>
                            </m:r>
                            <m:r>
                              <a:rPr lang="en-US" altLang="zh-CN" sz="20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  <m:r>
                              <a:rPr lang="zh-CN" altLang="zh-CN" sz="20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0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m:rPr>
                                <m:nor/>
                              </m:rPr>
                              <a:rPr lang="zh-CN" altLang="zh-CN" sz="20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0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/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0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AD'E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0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0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0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0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endParaRPr lang="en-US" altLang="zh-CN" sz="20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>
          <p:sp>
            <p:nvSpPr>
              <p:cNvPr id="2" name="yt_shape_144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1628800"/>
                <a:ext cx="6714980" cy="3752566"/>
              </a:xfrm>
              <a:prstGeom prst="rect">
                <a:avLst/>
              </a:prstGeom>
              <a:blipFill>
                <a:blip r:embed="rId2"/>
                <a:stretch>
                  <a:fillRect l="-2269" t="-2435" r="-1633" b="-32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487" name="yt_shape_1448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28355" y="2603502"/>
            <a:ext cx="1723644" cy="1890256"/>
            <a:chOff x="0" y="0"/>
            <a:chExt cx="1723644" cy="1890256"/>
          </a:xfrm>
        </p:grpSpPr>
        <p:pic>
          <p:nvPicPr>
            <p:cNvPr id="3" name="yt_image_14487" descr="{&quot;rangeId&quot;:0,&quot;⚘_2&quot;:1}">
              <a:extLst>
                <a:ext uri="">
  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23644" cy="15464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89" name="yt_shape_14489"/>
            <p:cNvSpPr txBox="1"/>
            <p:nvPr/>
          </p:nvSpPr>
          <p:spPr>
            <a:xfrm>
              <a:off x="430981" y="1582479"/>
              <a:ext cx="897682" cy="307777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/>
              <a:r>
                <a:rPr lang="zh-CN" altLang="zh-CN" sz="20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0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0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4" name="yt_shape_14483">
            <a:extLst>
              <a:ext uri="{FF2B5EF4-FFF2-40B4-BE49-F238E27FC236}">
                <a16:creationId xmlns:a16="http://schemas.microsoft.com/office/drawing/2014/main" id="{E92D57AC-C5D9-F44C-664D-76839104E7BE}"/>
              </a:ext>
            </a:extLst>
          </p:cNvPr>
          <p:cNvSpPr txBox="1"/>
          <p:nvPr/>
        </p:nvSpPr>
        <p:spPr>
          <a:xfrm>
            <a:off x="263352" y="908720"/>
            <a:ext cx="11111999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如图，将矩形</a:t>
            </a:r>
            <a:r>
              <a:rPr lang="en-US" altLang="zh-CN" sz="20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沿直线</a:t>
            </a:r>
            <a:r>
              <a:rPr lang="en-US" altLang="zh-CN" sz="20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折叠，使点</a:t>
            </a:r>
            <a:r>
              <a:rPr lang="en-US" altLang="zh-CN" sz="20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20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重合，折痕交</a:t>
            </a:r>
            <a:r>
              <a:rPr lang="en-US" altLang="zh-CN" sz="20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0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，交</a:t>
            </a:r>
            <a:r>
              <a:rPr lang="en-US" altLang="zh-CN" sz="20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0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，连接</a:t>
            </a:r>
            <a:r>
              <a:rPr lang="en-US" altLang="zh-CN" sz="20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5" name="yt_shape_14484">
            <a:extLst>
              <a:ext uri="{FF2B5EF4-FFF2-40B4-BE49-F238E27FC236}">
                <a16:creationId xmlns:a16="http://schemas.microsoft.com/office/drawing/2014/main" id="{536E6187-468C-3346-753F-D20390B85D43}"/>
              </a:ext>
            </a:extLst>
          </p:cNvPr>
          <p:cNvSpPr txBox="1"/>
          <p:nvPr/>
        </p:nvSpPr>
        <p:spPr>
          <a:xfrm>
            <a:off x="252330" y="1255682"/>
            <a:ext cx="3848811" cy="307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求证：四边形</a:t>
            </a:r>
            <a:r>
              <a:rPr lang="en-US" altLang="zh-CN" sz="20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AFCE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为菱形；</a:t>
            </a:r>
          </a:p>
        </p:txBody>
      </p:sp>
      <p:sp>
        <p:nvSpPr>
          <p:cNvPr id="6" name="yt_shape_4">
            <a:extLst>
              <a:ext uri="{FF2B5EF4-FFF2-40B4-BE49-F238E27FC236}">
                <a16:creationId xmlns:a16="http://schemas.microsoft.com/office/drawing/2014/main" id="{A5F61A19-BAE1-B356-36CD-05A9BEF2BC1E}"/>
              </a:ext>
            </a:extLst>
          </p:cNvPr>
          <p:cNvSpPr txBox="1"/>
          <p:nvPr/>
        </p:nvSpPr>
        <p:spPr>
          <a:xfrm>
            <a:off x="335360" y="5409967"/>
            <a:ext cx="2568011" cy="615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rtlCol="0">
            <a:spAutoFit/>
          </a:bodyPr>
          <a:lstStyle/>
          <a:p>
            <a:pPr lvl="0" hangingPunct="0"/>
            <a:r>
              <a:rPr lang="en-US" altLang="zh-CN" sz="20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</a:t>
            </a:r>
            <a:r>
              <a:rPr lang="en-US" altLang="zh-CN" sz="20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0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0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0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0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0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0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0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，</a:t>
            </a:r>
          </a:p>
          <a:p>
            <a:pPr lvl="0" hangingPunct="0"/>
            <a:r>
              <a:rPr lang="en-US" altLang="zh-CN" sz="20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</a:t>
            </a:r>
            <a:r>
              <a:rPr lang="zh-CN" altLang="zh-CN" sz="20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0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AFCE</a:t>
            </a:r>
            <a:r>
              <a:rPr lang="zh-CN" altLang="zh-CN" sz="20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为菱形</a:t>
            </a:r>
            <a:r>
              <a:rPr lang="en-US" altLang="zh-CN" sz="20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.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91" name="yt_shape_14491"/>
          <p:cNvSpPr txBox="1"/>
          <p:nvPr/>
        </p:nvSpPr>
        <p:spPr>
          <a:xfrm>
            <a:off x="540000" y="2287669"/>
            <a:ext cx="110270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请写出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三者之间的数量关系，并说明理由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4" name="yt_shape_14492"/>
          <p:cNvSpPr txBox="1"/>
          <p:nvPr/>
        </p:nvSpPr>
        <p:spPr>
          <a:xfrm>
            <a:off x="540000" y="2919336"/>
            <a:ext cx="7505260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三者之间的数量关系式为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理由：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AFCE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为菱形，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是矩形，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 dirty="0" err="1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中，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4493" name="yt_shape_1449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28355" y="2919336"/>
            <a:ext cx="1723644" cy="2010994"/>
            <a:chOff x="0" y="0"/>
            <a:chExt cx="1723644" cy="2010994"/>
          </a:xfrm>
        </p:grpSpPr>
        <p:pic>
          <p:nvPicPr>
            <p:cNvPr id="5" name="yt_image_14493" descr="{&quot;rangeId&quot;:0,&quot;⚘_2&quot;:1}">
              <a:extLst>
                <a:ext uri="">
  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23644" cy="15464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95" name="yt_shape_14495"/>
            <p:cNvSpPr txBox="1"/>
            <p:nvPr/>
          </p:nvSpPr>
          <p:spPr>
            <a:xfrm>
              <a:off x="341213" y="1582479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97" name="yt_shape_14497"/>
          <p:cNvSpPr txBox="1"/>
          <p:nvPr/>
        </p:nvSpPr>
        <p:spPr>
          <a:xfrm>
            <a:off x="540000" y="1891904"/>
            <a:ext cx="456855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矩形折叠问题中求面积</a:t>
            </a:r>
          </a:p>
        </p:txBody>
      </p:sp>
      <p:sp>
        <p:nvSpPr>
          <p:cNvPr id="14498" name="yt_shape_14498"/>
          <p:cNvSpPr txBox="1"/>
          <p:nvPr/>
        </p:nvSpPr>
        <p:spPr>
          <a:xfrm>
            <a:off x="540119" y="23914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如图，在矩形纸片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，将纸片沿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折叠，使点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02" name="yt_table_1450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0705476"/>
              </p:ext>
            </p:extLst>
          </p:nvPr>
        </p:nvGraphicFramePr>
        <p:xfrm>
          <a:off x="540000" y="3350904"/>
          <a:ext cx="73526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640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41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42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6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5"/>
                  </a:ext>
                </a:extLst>
              </a:tr>
            </a:tbl>
          </a:graphicData>
        </a:graphic>
      </p:graphicFrame>
      <p:grpSp>
        <p:nvGrpSpPr>
          <p:cNvPr id="14499" name="yt_shape_14499_skip" title="H_155.5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14229" y="3350904"/>
            <a:ext cx="1835658" cy="1975626"/>
            <a:chOff x="0" y="0"/>
            <a:chExt cx="1835658" cy="1975626"/>
          </a:xfrm>
        </p:grpSpPr>
        <p:pic>
          <p:nvPicPr>
            <p:cNvPr id="2" name="yt_image_14499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35658" cy="15796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01" name="yt_shape_14501"/>
            <p:cNvSpPr txBox="1"/>
            <p:nvPr/>
          </p:nvSpPr>
          <p:spPr>
            <a:xfrm>
              <a:off x="308365" y="161562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9003894410">
            <a:extLst>
              <a:ext uri="{FF2B5EF4-FFF2-40B4-BE49-F238E27FC236}">
                <a16:creationId xmlns:a16="http://schemas.microsoft.com/office/drawing/2014/main" id="{C8DD03E3-3FB2-680B-5BD5-ECBD2D4853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31428"/>
            <a:ext cx="1171767" cy="36539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A657733-B187-F021-E833-49E8E5D7D082}"/>
              </a:ext>
            </a:extLst>
          </p:cNvPr>
          <p:cNvSpPr txBox="1"/>
          <p:nvPr/>
        </p:nvSpPr>
        <p:spPr>
          <a:xfrm>
            <a:off x="4055321" y="282015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1947</Words>
  <Application>Microsoft Office PowerPoint</Application>
  <PresentationFormat>宽屏</PresentationFormat>
  <Paragraphs>155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苗 麦</cp:lastModifiedBy>
  <cp:revision>47</cp:revision>
  <dcterms:created xsi:type="dcterms:W3CDTF">2023-05-05T05:33:04Z</dcterms:created>
  <dcterms:modified xsi:type="dcterms:W3CDTF">2023-11-05T07:12:57Z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