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70" r:id="rId7"/>
    <p:sldId id="256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54" y="18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2" name="yt_shape_12652"/>
          <p:cNvSpPr txBox="1"/>
          <p:nvPr/>
        </p:nvSpPr>
        <p:spPr>
          <a:xfrm>
            <a:off x="540000" y="1444912"/>
            <a:ext cx="54918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勾股定理在古代问题中的应用</a:t>
            </a:r>
          </a:p>
        </p:txBody>
      </p:sp>
      <p:sp>
        <p:nvSpPr>
          <p:cNvPr id="12653" name="yt_shape_12653"/>
          <p:cNvSpPr txBox="1"/>
          <p:nvPr/>
        </p:nvSpPr>
        <p:spPr>
          <a:xfrm>
            <a:off x="540119" y="1944477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是古代东方数学代表作，书中记载：今有开门去阃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kǔn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，门槛的意思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一尺，不合二寸，问门广几何？题目大意是：如图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的平面示意图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，推开双门，双门间隔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寸，点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距离门槛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57" name="yt_table_1265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0052086"/>
              </p:ext>
            </p:extLst>
          </p:nvPr>
        </p:nvGraphicFramePr>
        <p:xfrm>
          <a:off x="540000" y="3864175"/>
          <a:ext cx="4294506" cy="950976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430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4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A.50.5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寸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B.52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寸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C.101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寸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D.104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寸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5"/>
                  </a:ext>
                </a:extLst>
              </a:tr>
            </a:tbl>
          </a:graphicData>
        </a:graphic>
      </p:graphicFrame>
      <p:grpSp>
        <p:nvGrpSpPr>
          <p:cNvPr id="12654" name="yt_shape_12654_skip" title="H_150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7799566" y="3864175"/>
            <a:ext cx="3850767" cy="1909332"/>
            <a:chOff x="0" y="0"/>
            <a:chExt cx="3850767" cy="1909332"/>
          </a:xfrm>
        </p:grpSpPr>
        <p:pic>
          <p:nvPicPr>
            <p:cNvPr id="2" name="yt_image_1265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850767" cy="1513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56" name="yt_shape_12656"/>
            <p:cNvSpPr txBox="1"/>
            <p:nvPr/>
          </p:nvSpPr>
          <p:spPr>
            <a:xfrm>
              <a:off x="1392102" y="15493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489362">
            <a:extLst>
              <a:ext uri="{FF2B5EF4-FFF2-40B4-BE49-F238E27FC236}">
                <a16:creationId xmlns:a16="http://schemas.microsoft.com/office/drawing/2014/main" id="{6EE3EDC4-CBBC-5F04-F12F-D8BB43AA4F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84436"/>
            <a:ext cx="1171767" cy="365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DB583D7-9188-B240-752E-534D7F847C64}"/>
              </a:ext>
            </a:extLst>
          </p:cNvPr>
          <p:cNvSpPr txBox="1"/>
          <p:nvPr/>
        </p:nvSpPr>
        <p:spPr>
          <a:xfrm>
            <a:off x="6831857" y="33241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9" name="yt_shape_12659"/>
          <p:cNvSpPr txBox="1"/>
          <p:nvPr/>
        </p:nvSpPr>
        <p:spPr>
          <a:xfrm>
            <a:off x="540119" y="122512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卷九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勾股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中记载：今有户不知高广，竿不知长短，横之不出四尺，纵之不出二尺，斜之适出，问户斜几何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注：横放，竿比门宽长出四尺；竖放，竿比门高长出二尺，斜放恰好能出去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解决下列问题：</a:t>
            </a:r>
          </a:p>
        </p:txBody>
      </p:sp>
      <p:sp>
        <p:nvSpPr>
          <p:cNvPr id="12663" name="yt_shape_12663"/>
          <p:cNvSpPr txBox="1"/>
          <p:nvPr/>
        </p:nvSpPr>
        <p:spPr>
          <a:xfrm>
            <a:off x="540000" y="471161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60" name="yt_shape_12660" title="H_145.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34215" y="2817054"/>
            <a:ext cx="1123569" cy="1844181"/>
            <a:chOff x="0" y="0"/>
            <a:chExt cx="1123569" cy="1844181"/>
          </a:xfrm>
        </p:grpSpPr>
        <p:pic>
          <p:nvPicPr>
            <p:cNvPr id="2" name="yt_image_1266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23569" cy="1448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62" name="yt_shape_12662"/>
            <p:cNvSpPr txBox="1"/>
            <p:nvPr/>
          </p:nvSpPr>
          <p:spPr>
            <a:xfrm>
              <a:off x="28503" y="148418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664" name="yt_shape_12664"/>
          <p:cNvSpPr txBox="1"/>
          <p:nvPr/>
        </p:nvSpPr>
        <p:spPr>
          <a:xfrm>
            <a:off x="540000" y="5085056"/>
            <a:ext cx="89591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示意图中，线段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尺，线段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尺；</a:t>
            </a:r>
          </a:p>
        </p:txBody>
      </p:sp>
      <p:sp>
        <p:nvSpPr>
          <p:cNvPr id="12665" name="yt_shape_12665"/>
          <p:cNvSpPr txBox="1"/>
          <p:nvPr/>
        </p:nvSpPr>
        <p:spPr>
          <a:xfrm>
            <a:off x="540000" y="5564359"/>
            <a:ext cx="87780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设户斜长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尺，则可列方程为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DF70A8-AC20-3B83-9869-B9DC45AE01E5}"/>
              </a:ext>
            </a:extLst>
          </p:cNvPr>
          <p:cNvSpPr txBox="1"/>
          <p:nvPr/>
        </p:nvSpPr>
        <p:spPr>
          <a:xfrm>
            <a:off x="4953727" y="5038250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B93C26-AC07-4D1C-DEC0-0BF02CFA540F}"/>
              </a:ext>
            </a:extLst>
          </p:cNvPr>
          <p:cNvSpPr txBox="1"/>
          <p:nvPr/>
        </p:nvSpPr>
        <p:spPr>
          <a:xfrm>
            <a:off x="8255726" y="5038250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504719-C08E-35D1-4FD5-346E7417D28D}"/>
              </a:ext>
            </a:extLst>
          </p:cNvPr>
          <p:cNvSpPr txBox="1"/>
          <p:nvPr/>
        </p:nvSpPr>
        <p:spPr>
          <a:xfrm>
            <a:off x="5309327" y="5517553"/>
            <a:ext cx="3937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6" name="yt_shape_12666"/>
          <p:cNvSpPr txBox="1"/>
          <p:nvPr/>
        </p:nvSpPr>
        <p:spPr>
          <a:xfrm>
            <a:off x="540119" y="900198"/>
            <a:ext cx="11111999" cy="17304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荆州市中考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折竹抵地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问题：今有竹高一丈，末折抵地，去根六尺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问折高者几何？意思是：一根竹子，原高一丈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，一阵风将竹子折断，其竹梢恰好抵地，抵地处离竹子底部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尺远，问折断处离地面的高度是多少？</a:t>
            </a:r>
          </a:p>
        </p:txBody>
      </p:sp>
      <p:sp>
        <p:nvSpPr>
          <p:cNvPr id="12667" name="yt_shape_12667"/>
          <p:cNvSpPr txBox="1"/>
          <p:nvPr/>
        </p:nvSpPr>
        <p:spPr>
          <a:xfrm>
            <a:off x="540000" y="2681408"/>
            <a:ext cx="8649804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解：如图，设折断处离地面的高度为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尺，则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尺，</a:t>
            </a:r>
          </a:p>
        </p:txBody>
      </p:sp>
      <p:sp>
        <p:nvSpPr>
          <p:cNvPr id="12668" name="yt_shape_12668"/>
          <p:cNvSpPr txBox="1"/>
          <p:nvPr/>
        </p:nvSpPr>
        <p:spPr>
          <a:xfrm>
            <a:off x="540000" y="3133023"/>
            <a:ext cx="1239122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669" name="yt_image_12669" title="H_77.3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3547293"/>
            <a:ext cx="1656207" cy="98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71" name="yt_shape_12671"/>
          <p:cNvSpPr txBox="1"/>
          <p:nvPr/>
        </p:nvSpPr>
        <p:spPr>
          <a:xfrm>
            <a:off x="539881" y="3595730"/>
            <a:ext cx="4493218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2672" name="yt_shape_12672"/>
          <p:cNvSpPr txBox="1"/>
          <p:nvPr/>
        </p:nvSpPr>
        <p:spPr>
          <a:xfrm>
            <a:off x="539881" y="4047345"/>
            <a:ext cx="3196388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2" name="yt_shape_12673">
            <a:extLst>
              <a:ext uri="{FF2B5EF4-FFF2-40B4-BE49-F238E27FC236}">
                <a16:creationId xmlns:a16="http://schemas.microsoft.com/office/drawing/2014/main" id="{F6ED18D9-D52A-40BF-A8CF-73AB2F798BAB}"/>
              </a:ext>
            </a:extLst>
          </p:cNvPr>
          <p:cNvSpPr txBox="1"/>
          <p:nvPr/>
        </p:nvSpPr>
        <p:spPr>
          <a:xfrm>
            <a:off x="540000" y="4498960"/>
            <a:ext cx="1521250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3.2.</a:t>
            </a:r>
          </a:p>
        </p:txBody>
      </p:sp>
      <p:sp>
        <p:nvSpPr>
          <p:cNvPr id="3" name="yt_shape_12674">
            <a:extLst>
              <a:ext uri="{FF2B5EF4-FFF2-40B4-BE49-F238E27FC236}">
                <a16:creationId xmlns:a16="http://schemas.microsoft.com/office/drawing/2014/main" id="{E303DABA-0FC9-7371-A42B-7652E34D51CE}"/>
              </a:ext>
            </a:extLst>
          </p:cNvPr>
          <p:cNvSpPr txBox="1"/>
          <p:nvPr/>
        </p:nvSpPr>
        <p:spPr>
          <a:xfrm>
            <a:off x="540000" y="4950575"/>
            <a:ext cx="4462760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答：折断处离地面的高度为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3.2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6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67" grpId="0" build="allAtOnce"/>
      <p:bldP spid="12668" grpId="0" build="allAtOnce"/>
      <p:bldP spid="12671" grpId="0" build="allAtOnce"/>
      <p:bldP spid="12672" grpId="0" build="allAtOnce"/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5" name="yt_shape_12675"/>
          <p:cNvSpPr txBox="1"/>
          <p:nvPr/>
        </p:nvSpPr>
        <p:spPr>
          <a:xfrm>
            <a:off x="540000" y="2424762"/>
            <a:ext cx="579966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勾股弦图和勾股定理的证明问题</a:t>
            </a:r>
          </a:p>
        </p:txBody>
      </p:sp>
      <p:sp>
        <p:nvSpPr>
          <p:cNvPr id="12676" name="yt_shape_12676"/>
          <p:cNvSpPr txBox="1"/>
          <p:nvPr/>
        </p:nvSpPr>
        <p:spPr>
          <a:xfrm>
            <a:off x="540119" y="2924327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合肥瑶海区模拟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法国数学家费尔马早在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世纪就研究过形如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的方程，显然，这个方程有无数组解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我们把满足该方程的正整数的解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叫做勾股数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就是一组勾股数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请你再写出两组勾股数：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293462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12"/>
                <a:ea typeface="宋体" pitchFamily="12"/>
              </a:rPr>
              <a:t> </a:t>
            </a:r>
            <a:r>
              <a:rPr lang="zh-CN" altLang="zh-CN" sz="12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12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12"/>
                <a:ea typeface="宋体" pitchFamily="12"/>
              </a:rPr>
              <a:t>⁠</a:t>
            </a:r>
            <a:r>
              <a:rPr lang="zh-CN" altLang="zh-CN" sz="1200" b="0" i="0" u="none">
                <a:solidFill>
                  <a:srgbClr val="293462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293462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12"/>
                <a:ea typeface="宋体" pitchFamily="12"/>
              </a:rPr>
              <a:t> </a:t>
            </a:r>
            <a:r>
              <a:rPr lang="zh-CN" altLang="zh-CN" sz="12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12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12"/>
                <a:ea typeface="宋体" pitchFamily="12"/>
              </a:rPr>
              <a:t>⁠</a:t>
            </a:r>
            <a:r>
              <a:rPr lang="zh-CN" altLang="zh-CN" sz="1200" b="0" i="0" u="none">
                <a:solidFill>
                  <a:srgbClr val="293462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pic>
        <p:nvPicPr>
          <p:cNvPr id="3" name="yt_shape_1699003489584" title="H_28.770866">
            <a:extLst>
              <a:ext uri="{FF2B5EF4-FFF2-40B4-BE49-F238E27FC236}">
                <a16:creationId xmlns:a16="http://schemas.microsoft.com/office/drawing/2014/main" id="{1055D8A1-39D4-1EDD-5B74-0129FC5984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64286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BD0FF71-2627-F5DA-2F75-EFB73F1A7C27}"/>
              </a:ext>
            </a:extLst>
          </p:cNvPr>
          <p:cNvSpPr txBox="1"/>
          <p:nvPr/>
        </p:nvSpPr>
        <p:spPr>
          <a:xfrm>
            <a:off x="5174508" y="4303985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1F9D21-66F0-BEFB-CE3B-3EDCA9BE11E0}"/>
              </a:ext>
            </a:extLst>
          </p:cNvPr>
          <p:cNvSpPr txBox="1"/>
          <p:nvPr/>
        </p:nvSpPr>
        <p:spPr>
          <a:xfrm>
            <a:off x="7917707" y="4303985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8" name="yt_shape_12678"/>
          <p:cNvSpPr txBox="1"/>
          <p:nvPr/>
        </p:nvSpPr>
        <p:spPr>
          <a:xfrm>
            <a:off x="540119" y="147463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在研究直角三角形的勾股数时，古希腊的哲学家柏拉图曾指出：如果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的整数，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，那么以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为三边的三角形为直角三角形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为勾股数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，请你加以证明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679" name="yt_shape_12679"/>
          <p:cNvSpPr txBox="1"/>
          <p:nvPr/>
        </p:nvSpPr>
        <p:spPr>
          <a:xfrm>
            <a:off x="540000" y="2914196"/>
            <a:ext cx="5556008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为勾股数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6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6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6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6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6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7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805</Words>
  <Application>Microsoft Office PowerPoint</Application>
  <PresentationFormat>宽屏</PresentationFormat>
  <Paragraphs>39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苗 麦</cp:lastModifiedBy>
  <cp:revision>45</cp:revision>
  <dcterms:created xsi:type="dcterms:W3CDTF">2023-05-05T05:33:04Z</dcterms:created>
  <dcterms:modified xsi:type="dcterms:W3CDTF">2023-11-05T04:45:52Z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