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68" r:id="rId6"/>
    <p:sldId id="369" r:id="rId7"/>
    <p:sldId id="371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54" y="18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bin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39" name="yt_shape_12539"/>
          <p:cNvSpPr txBox="1"/>
          <p:nvPr/>
        </p:nvSpPr>
        <p:spPr>
          <a:xfrm>
            <a:off x="540000" y="1940050"/>
            <a:ext cx="456855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三角形中利用面积求高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540" name="yt_shape_12540"/>
              <p:cNvSpPr txBox="1"/>
              <p:nvPr/>
            </p:nvSpPr>
            <p:spPr>
              <a:xfrm>
                <a:off x="540119" y="2439615"/>
                <a:ext cx="11111999" cy="1191727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square" lIns="72000" tIns="0" rIns="72000" bIns="7200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方法指导：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在直角三角形中，已知两直角边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，求斜边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上的高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先运用勾股定理求出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，再根据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540" name="yt_shape_12540" descr="{&quot;rangeId&quot;:1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111999" cy="1191727"/>
              </a:xfrm>
              <a:prstGeom prst="rect">
                <a:avLst/>
              </a:prstGeom>
              <a:blipFill>
                <a:blip r:embed="rId2"/>
                <a:stretch>
                  <a:fillRect l="-987" t="-4061" b="-1523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542" name="yt_shape_12542"/>
          <p:cNvSpPr txBox="1"/>
          <p:nvPr/>
        </p:nvSpPr>
        <p:spPr>
          <a:xfrm>
            <a:off x="540119" y="368213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芜湖繁昌县期末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一个直角三角形的两直角边的长分别为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，则斜边上的高为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543" name="yt_table_12543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40789191"/>
                  </p:ext>
                </p:extLst>
              </p:nvPr>
            </p:nvGraphicFramePr>
            <p:xfrm>
              <a:off x="540000" y="4641565"/>
              <a:ext cx="7362191" cy="636524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414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415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416"/>
                        </a:ext>
                      </a:extLst>
                    </a:gridCol>
                    <a:gridCol w="1138238">
                      <a:extLst>
                        <a:ext uri="{9D8B030D-6E8A-4147-A177-3AD203B41FA5}">
                          <a16:colId xmlns:a16="http://schemas.microsoft.com/office/drawing/2014/main" val="1041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A.13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60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543" name="yt_table_12543" descr="{&quot;rangeId&quot;:2,&quot;type&quot;:&quot;Option&quot;}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40789191"/>
                  </p:ext>
                </p:extLst>
              </p:nvPr>
            </p:nvGraphicFramePr>
            <p:xfrm>
              <a:off x="540000" y="3601515"/>
              <a:ext cx="7362191" cy="636524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414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415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416"/>
                        </a:ext>
                      </a:extLst>
                    </a:gridCol>
                    <a:gridCol w="1138238">
                      <a:extLst>
                        <a:ext uri="{9D8B030D-6E8A-4147-A177-3AD203B41FA5}">
                          <a16:colId xmlns:a16="http://schemas.microsoft.com/office/drawing/2014/main" val="10417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A.13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3264" r="-155490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3264" r="-55490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46524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0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9003464937">
            <a:extLst>
              <a:ext uri="{FF2B5EF4-FFF2-40B4-BE49-F238E27FC236}">
                <a16:creationId xmlns:a16="http://schemas.microsoft.com/office/drawing/2014/main" id="{8B83D84A-76F2-8A6F-5B07-488B9057FCD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79574"/>
            <a:ext cx="1171767" cy="36539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47E63AF-2C4E-5A15-55F6-216CFB93E33E}"/>
              </a:ext>
            </a:extLst>
          </p:cNvPr>
          <p:cNvSpPr txBox="1"/>
          <p:nvPr/>
        </p:nvSpPr>
        <p:spPr>
          <a:xfrm>
            <a:off x="1212108" y="411081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544" name="yt_shape_12544"/>
              <p:cNvSpPr txBox="1"/>
              <p:nvPr/>
            </p:nvSpPr>
            <p:spPr>
              <a:xfrm>
                <a:off x="540119" y="1855270"/>
                <a:ext cx="11111999" cy="120250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的正方形网格中，每个小正方形的边长都为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的三个顶点均在格点上，则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边上的高为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544" name="yt_shape_12544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55270"/>
                <a:ext cx="11111999" cy="1202509"/>
              </a:xfrm>
              <a:prstGeom prst="rect">
                <a:avLst/>
              </a:prstGeom>
              <a:blipFill>
                <a:blip r:embed="rId2"/>
                <a:stretch>
                  <a:fillRect l="-1701" t="-4040" r="-878" b="-7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549" name="yt_shape_12549"/>
          <p:cNvSpPr txBox="1"/>
          <p:nvPr/>
        </p:nvSpPr>
        <p:spPr>
          <a:xfrm>
            <a:off x="540000" y="504007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546" name="yt_shape_12546" title="H_136.1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65622" y="3260931"/>
            <a:ext cx="1460754" cy="1728738"/>
            <a:chOff x="0" y="0"/>
            <a:chExt cx="1460754" cy="1728738"/>
          </a:xfrm>
        </p:grpSpPr>
        <p:pic>
          <p:nvPicPr>
            <p:cNvPr id="2" name="yt_image_12546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60754" cy="13327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48" name="yt_shape_12548"/>
            <p:cNvSpPr txBox="1"/>
            <p:nvPr/>
          </p:nvSpPr>
          <p:spPr>
            <a:xfrm>
              <a:off x="197096" y="136873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6869F85-ECD0-BF08-D216-A3449B34B9B1}"/>
                  </a:ext>
                </a:extLst>
              </p:cNvPr>
              <p:cNvSpPr txBox="1"/>
              <p:nvPr/>
            </p:nvSpPr>
            <p:spPr>
              <a:xfrm>
                <a:off x="4479183" y="2132856"/>
                <a:ext cx="1016763" cy="8090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6869F85-ECD0-BF08-D216-A3449B34B9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79183" y="2132856"/>
                <a:ext cx="1016763" cy="80900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50" name="yt_shape_12550"/>
          <p:cNvSpPr txBox="1"/>
          <p:nvPr/>
        </p:nvSpPr>
        <p:spPr>
          <a:xfrm>
            <a:off x="623273" y="889185"/>
            <a:ext cx="3337452" cy="38472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巧割补求面积</a:t>
            </a:r>
          </a:p>
        </p:txBody>
      </p:sp>
      <p:sp>
        <p:nvSpPr>
          <p:cNvPr id="12551" name="yt_shape_12551"/>
          <p:cNvSpPr txBox="1"/>
          <p:nvPr/>
        </p:nvSpPr>
        <p:spPr>
          <a:xfrm>
            <a:off x="623392" y="1388750"/>
            <a:ext cx="11111999" cy="811367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方法指导：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通过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割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，把不规则四边形转化为两个特殊三角形，再根据三角形面积的和或差求解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552" name="yt_shape_12552"/>
          <p:cNvSpPr txBox="1"/>
          <p:nvPr/>
        </p:nvSpPr>
        <p:spPr>
          <a:xfrm>
            <a:off x="623392" y="2285942"/>
            <a:ext cx="111119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如图，已知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，求四边形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553" name="yt_image_1255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24392" y="2780928"/>
            <a:ext cx="2066558" cy="2076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9003465127">
            <a:extLst>
              <a:ext uri="{FF2B5EF4-FFF2-40B4-BE49-F238E27FC236}">
                <a16:creationId xmlns:a16="http://schemas.microsoft.com/office/drawing/2014/main" id="{E972D4EE-779A-30C1-C1E5-C4953A8819F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273" y="928709"/>
            <a:ext cx="1171767" cy="365390"/>
          </a:xfrm>
          <a:prstGeom prst="rect">
            <a:avLst/>
          </a:prstGeom>
        </p:spPr>
      </p:pic>
      <p:sp>
        <p:nvSpPr>
          <p:cNvPr id="2" name="yt_shape_12555">
            <a:extLst>
              <a:ext uri="{FF2B5EF4-FFF2-40B4-BE49-F238E27FC236}">
                <a16:creationId xmlns:a16="http://schemas.microsoft.com/office/drawing/2014/main" id="{3C0CA889-69AE-AD9C-A742-D08946D6A311}"/>
              </a:ext>
            </a:extLst>
          </p:cNvPr>
          <p:cNvSpPr txBox="1"/>
          <p:nvPr/>
        </p:nvSpPr>
        <p:spPr>
          <a:xfrm>
            <a:off x="623154" y="3080021"/>
            <a:ext cx="5051063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解：连接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，过点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作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于点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4" name="yt_image_12556">
            <a:extLst>
              <a:ext uri="{FF2B5EF4-FFF2-40B4-BE49-F238E27FC236}">
                <a16:creationId xmlns:a16="http://schemas.microsoft.com/office/drawing/2014/main" id="{8B3D0EEE-7AC7-4704-D80A-7DB95A6D074D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24392" y="5007795"/>
            <a:ext cx="1923363" cy="1684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2558">
            <a:extLst>
              <a:ext uri="{FF2B5EF4-FFF2-40B4-BE49-F238E27FC236}">
                <a16:creationId xmlns:a16="http://schemas.microsoft.com/office/drawing/2014/main" id="{9DA873C7-FAF7-E891-26A0-94EC3557A225}"/>
              </a:ext>
            </a:extLst>
          </p:cNvPr>
          <p:cNvSpPr txBox="1"/>
          <p:nvPr/>
        </p:nvSpPr>
        <p:spPr>
          <a:xfrm>
            <a:off x="623154" y="3507109"/>
            <a:ext cx="3702937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CBA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</p:txBody>
      </p:sp>
      <p:sp>
        <p:nvSpPr>
          <p:cNvPr id="6" name="yt_shape_12559">
            <a:extLst>
              <a:ext uri="{FF2B5EF4-FFF2-40B4-BE49-F238E27FC236}">
                <a16:creationId xmlns:a16="http://schemas.microsoft.com/office/drawing/2014/main" id="{79A4A603-4D1C-24A4-70BE-DC7F049F8730}"/>
              </a:ext>
            </a:extLst>
          </p:cNvPr>
          <p:cNvSpPr txBox="1"/>
          <p:nvPr/>
        </p:nvSpPr>
        <p:spPr>
          <a:xfrm>
            <a:off x="623154" y="3931025"/>
            <a:ext cx="3948197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中，由勾股定理得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2560">
                <a:extLst>
                  <a:ext uri="{FF2B5EF4-FFF2-40B4-BE49-F238E27FC236}">
                    <a16:creationId xmlns:a16="http://schemas.microsoft.com/office/drawing/2014/main" id="{4B48F1FF-5CA6-41BD-C57E-C146253F0118}"/>
                  </a:ext>
                </a:extLst>
              </p:cNvPr>
              <p:cNvSpPr txBox="1"/>
              <p:nvPr/>
            </p:nvSpPr>
            <p:spPr>
              <a:xfrm>
                <a:off x="623154" y="4354940"/>
                <a:ext cx="4680448" cy="4154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13.</a:t>
                </a:r>
              </a:p>
            </p:txBody>
          </p:sp>
        </mc:Choice>
        <mc:Fallback>
          <p:sp>
            <p:nvSpPr>
              <p:cNvPr id="7" name="yt_shape_12560">
                <a:extLst>
                  <a:ext uri="{FF2B5EF4-FFF2-40B4-BE49-F238E27FC236}">
                    <a16:creationId xmlns:a16="http://schemas.microsoft.com/office/drawing/2014/main" id="{4B48F1FF-5CA6-41BD-C57E-C146253F01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154" y="4354940"/>
                <a:ext cx="4680448" cy="415498"/>
              </a:xfrm>
              <a:prstGeom prst="rect">
                <a:avLst/>
              </a:prstGeom>
              <a:blipFill>
                <a:blip r:embed="rId5"/>
                <a:stretch>
                  <a:fillRect l="-3906" t="-15942" r="-3125" b="-434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yt_shape_12562">
            <a:extLst>
              <a:ext uri="{FF2B5EF4-FFF2-40B4-BE49-F238E27FC236}">
                <a16:creationId xmlns:a16="http://schemas.microsoft.com/office/drawing/2014/main" id="{2BD2F321-77A3-618B-AF18-9C79570886E6}"/>
              </a:ext>
            </a:extLst>
          </p:cNvPr>
          <p:cNvSpPr txBox="1"/>
          <p:nvPr/>
        </p:nvSpPr>
        <p:spPr>
          <a:xfrm>
            <a:off x="623154" y="4821238"/>
            <a:ext cx="6557885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，即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是等腰三角形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2563">
                <a:extLst>
                  <a:ext uri="{FF2B5EF4-FFF2-40B4-BE49-F238E27FC236}">
                    <a16:creationId xmlns:a16="http://schemas.microsoft.com/office/drawing/2014/main" id="{A42F08BB-BC8C-7434-A1C2-1E60950C32DE}"/>
                  </a:ext>
                </a:extLst>
              </p:cNvPr>
              <p:cNvSpPr txBox="1"/>
              <p:nvPr/>
            </p:nvSpPr>
            <p:spPr>
              <a:xfrm>
                <a:off x="623154" y="5245153"/>
                <a:ext cx="4849084" cy="5215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</p:txBody>
          </p:sp>
        </mc:Choice>
        <mc:Fallback>
          <p:sp>
            <p:nvSpPr>
              <p:cNvPr id="9" name="yt_shape_12563">
                <a:extLst>
                  <a:ext uri="{FF2B5EF4-FFF2-40B4-BE49-F238E27FC236}">
                    <a16:creationId xmlns:a16="http://schemas.microsoft.com/office/drawing/2014/main" id="{A42F08BB-BC8C-7434-A1C2-1E60950C32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154" y="5245153"/>
                <a:ext cx="4849084" cy="521553"/>
              </a:xfrm>
              <a:prstGeom prst="rect">
                <a:avLst/>
              </a:prstGeom>
              <a:blipFill>
                <a:blip r:embed="rId6"/>
                <a:stretch>
                  <a:fillRect l="-3769" t="-8140" r="-3141" b="-197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12565">
                <a:extLst>
                  <a:ext uri="{FF2B5EF4-FFF2-40B4-BE49-F238E27FC236}">
                    <a16:creationId xmlns:a16="http://schemas.microsoft.com/office/drawing/2014/main" id="{17831C66-300A-A6FB-D331-CF0930908AD0}"/>
                  </a:ext>
                </a:extLst>
              </p:cNvPr>
              <p:cNvSpPr txBox="1"/>
              <p:nvPr/>
            </p:nvSpPr>
            <p:spPr>
              <a:xfrm>
                <a:off x="623154" y="5760809"/>
                <a:ext cx="8669425" cy="4160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中，由勾股定理得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</a:p>
            </p:txBody>
          </p:sp>
        </mc:Choice>
        <mc:Fallback>
          <p:sp>
            <p:nvSpPr>
              <p:cNvPr id="10" name="yt_shape_12565">
                <a:extLst>
                  <a:ext uri="{FF2B5EF4-FFF2-40B4-BE49-F238E27FC236}">
                    <a16:creationId xmlns:a16="http://schemas.microsoft.com/office/drawing/2014/main" id="{17831C66-300A-A6FB-D331-CF0930908A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154" y="5760809"/>
                <a:ext cx="8669425" cy="416011"/>
              </a:xfrm>
              <a:prstGeom prst="rect">
                <a:avLst/>
              </a:prstGeom>
              <a:blipFill>
                <a:blip r:embed="rId7"/>
                <a:stretch>
                  <a:fillRect l="-2110" t="-16176" r="-1336" b="-455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12567">
                <a:extLst>
                  <a:ext uri="{FF2B5EF4-FFF2-40B4-BE49-F238E27FC236}">
                    <a16:creationId xmlns:a16="http://schemas.microsoft.com/office/drawing/2014/main" id="{84F2F862-2F19-C564-833F-A691910B8081}"/>
                  </a:ext>
                </a:extLst>
              </p:cNvPr>
              <p:cNvSpPr txBox="1"/>
              <p:nvPr/>
            </p:nvSpPr>
            <p:spPr>
              <a:xfrm>
                <a:off x="623154" y="6177606"/>
                <a:ext cx="7615867" cy="5215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90.</a:t>
                </a:r>
              </a:p>
            </p:txBody>
          </p:sp>
        </mc:Choice>
        <mc:Fallback>
          <p:sp>
            <p:nvSpPr>
              <p:cNvPr id="11" name="yt_shape_12567">
                <a:extLst>
                  <a:ext uri="{FF2B5EF4-FFF2-40B4-BE49-F238E27FC236}">
                    <a16:creationId xmlns:a16="http://schemas.microsoft.com/office/drawing/2014/main" id="{84F2F862-2F19-C564-833F-A691910B80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154" y="6177606"/>
                <a:ext cx="7615867" cy="521553"/>
              </a:xfrm>
              <a:prstGeom prst="rect">
                <a:avLst/>
              </a:prstGeom>
              <a:blipFill>
                <a:blip r:embed="rId8"/>
                <a:stretch>
                  <a:fillRect l="-2400" t="-8140" r="-1440" b="-197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69" name="yt_shape_12569"/>
          <p:cNvSpPr txBox="1"/>
          <p:nvPr/>
        </p:nvSpPr>
        <p:spPr>
          <a:xfrm>
            <a:off x="540000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如图，已知一块四边形草地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，求这块草地的面积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573" name="yt_shape_12573"/>
          <p:cNvSpPr txBox="1"/>
          <p:nvPr/>
        </p:nvSpPr>
        <p:spPr>
          <a:xfrm>
            <a:off x="552306" y="350191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570" name="yt_shape_12570" title="H_190.44763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7433242" y="1489227"/>
            <a:ext cx="1368271" cy="2012691"/>
            <a:chOff x="0" y="0"/>
            <a:chExt cx="1582970" cy="2486075"/>
          </a:xfrm>
        </p:grpSpPr>
        <p:pic>
          <p:nvPicPr>
            <p:cNvPr id="2" name="yt_image_12570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82970" cy="20226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72" name="yt_shape_12572"/>
            <p:cNvSpPr txBox="1"/>
            <p:nvPr/>
          </p:nvSpPr>
          <p:spPr>
            <a:xfrm>
              <a:off x="258204" y="1956773"/>
              <a:ext cx="1241459" cy="529302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yt_shape_12574">
            <a:extLst>
              <a:ext uri="{FF2B5EF4-FFF2-40B4-BE49-F238E27FC236}">
                <a16:creationId xmlns:a16="http://schemas.microsoft.com/office/drawing/2014/main" id="{6794B01B-9EF6-16BC-7A71-552455AC32D4}"/>
              </a:ext>
            </a:extLst>
          </p:cNvPr>
          <p:cNvSpPr txBox="1"/>
          <p:nvPr/>
        </p:nvSpPr>
        <p:spPr>
          <a:xfrm>
            <a:off x="552425" y="1759152"/>
            <a:ext cx="41453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解：分别延长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交于点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4" name="yt_image_12575">
            <a:extLst>
              <a:ext uri="{FF2B5EF4-FFF2-40B4-BE49-F238E27FC236}">
                <a16:creationId xmlns:a16="http://schemas.microsoft.com/office/drawing/2014/main" id="{BF19D7B7-A7F6-17E7-59FA-99B1EB8728B7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5899" y="3865227"/>
            <a:ext cx="1594485" cy="1546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2577">
            <a:extLst>
              <a:ext uri="{FF2B5EF4-FFF2-40B4-BE49-F238E27FC236}">
                <a16:creationId xmlns:a16="http://schemas.microsoft.com/office/drawing/2014/main" id="{CC882DFB-6EE5-DE66-07C9-1E0FF2722633}"/>
              </a:ext>
            </a:extLst>
          </p:cNvPr>
          <p:cNvSpPr txBox="1"/>
          <p:nvPr/>
        </p:nvSpPr>
        <p:spPr>
          <a:xfrm>
            <a:off x="552425" y="2213061"/>
            <a:ext cx="46230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6" name="yt_shape_12578">
            <a:extLst>
              <a:ext uri="{FF2B5EF4-FFF2-40B4-BE49-F238E27FC236}">
                <a16:creationId xmlns:a16="http://schemas.microsoft.com/office/drawing/2014/main" id="{51127B7D-DDC5-6287-1F22-E90C95743F27}"/>
              </a:ext>
            </a:extLst>
          </p:cNvPr>
          <p:cNvSpPr txBox="1"/>
          <p:nvPr/>
        </p:nvSpPr>
        <p:spPr>
          <a:xfrm>
            <a:off x="552425" y="2692364"/>
            <a:ext cx="42944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DCE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7" name="yt_shape_12579">
            <a:extLst>
              <a:ext uri="{FF2B5EF4-FFF2-40B4-BE49-F238E27FC236}">
                <a16:creationId xmlns:a16="http://schemas.microsoft.com/office/drawing/2014/main" id="{0E920062-15DE-6F97-6841-A40383D655C2}"/>
              </a:ext>
            </a:extLst>
          </p:cNvPr>
          <p:cNvSpPr txBox="1"/>
          <p:nvPr/>
        </p:nvSpPr>
        <p:spPr>
          <a:xfrm>
            <a:off x="552425" y="3171667"/>
            <a:ext cx="28966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8" name="yt_shape_12580">
            <a:extLst>
              <a:ext uri="{FF2B5EF4-FFF2-40B4-BE49-F238E27FC236}">
                <a16:creationId xmlns:a16="http://schemas.microsoft.com/office/drawing/2014/main" id="{210DB246-AFC2-D183-D19C-5293F2B48BBB}"/>
              </a:ext>
            </a:extLst>
          </p:cNvPr>
          <p:cNvSpPr txBox="1"/>
          <p:nvPr/>
        </p:nvSpPr>
        <p:spPr>
          <a:xfrm>
            <a:off x="552425" y="3650970"/>
            <a:ext cx="34352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20m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10m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9" name="yt_shape_12581">
            <a:extLst>
              <a:ext uri="{FF2B5EF4-FFF2-40B4-BE49-F238E27FC236}">
                <a16:creationId xmlns:a16="http://schemas.microsoft.com/office/drawing/2014/main" id="{D0272620-3315-017E-8351-13BEEF419DFB}"/>
              </a:ext>
            </a:extLst>
          </p:cNvPr>
          <p:cNvSpPr txBox="1"/>
          <p:nvPr/>
        </p:nvSpPr>
        <p:spPr>
          <a:xfrm>
            <a:off x="552425" y="4130273"/>
            <a:ext cx="318677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20m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10m.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12582">
                <a:extLst>
                  <a:ext uri="{FF2B5EF4-FFF2-40B4-BE49-F238E27FC236}">
                    <a16:creationId xmlns:a16="http://schemas.microsoft.com/office/drawing/2014/main" id="{FCF4C465-3AA6-C2B8-F2FD-0FC52CE9B48E}"/>
                  </a:ext>
                </a:extLst>
              </p:cNvPr>
              <p:cNvSpPr txBox="1"/>
              <p:nvPr/>
            </p:nvSpPr>
            <p:spPr>
              <a:xfrm>
                <a:off x="550143" y="4487597"/>
                <a:ext cx="3751027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200m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0" name="yt_shape_12582">
                <a:extLst>
                  <a:ext uri="{FF2B5EF4-FFF2-40B4-BE49-F238E27FC236}">
                    <a16:creationId xmlns:a16="http://schemas.microsoft.com/office/drawing/2014/main" id="{FCF4C465-3AA6-C2B8-F2FD-0FC52CE9B4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143" y="4487597"/>
                <a:ext cx="3751027" cy="638893"/>
              </a:xfrm>
              <a:prstGeom prst="rect">
                <a:avLst/>
              </a:prstGeom>
              <a:blipFill>
                <a:blip r:embed="rId4"/>
                <a:stretch>
                  <a:fillRect l="-4870" r="-3896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12584">
                <a:extLst>
                  <a:ext uri="{FF2B5EF4-FFF2-40B4-BE49-F238E27FC236}">
                    <a16:creationId xmlns:a16="http://schemas.microsoft.com/office/drawing/2014/main" id="{0E86A357-2AFB-2997-28DB-DE2867C42D45}"/>
                  </a:ext>
                </a:extLst>
              </p:cNvPr>
              <p:cNvSpPr txBox="1"/>
              <p:nvPr/>
            </p:nvSpPr>
            <p:spPr>
              <a:xfrm>
                <a:off x="548941" y="5092259"/>
                <a:ext cx="3411190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50m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1" name="yt_shape_12584">
                <a:extLst>
                  <a:ext uri="{FF2B5EF4-FFF2-40B4-BE49-F238E27FC236}">
                    <a16:creationId xmlns:a16="http://schemas.microsoft.com/office/drawing/2014/main" id="{0E86A357-2AFB-2997-28DB-DE2867C42D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8941" y="5092259"/>
                <a:ext cx="3411190" cy="638893"/>
              </a:xfrm>
              <a:prstGeom prst="rect">
                <a:avLst/>
              </a:prstGeom>
              <a:blipFill>
                <a:blip r:embed="rId5"/>
                <a:stretch>
                  <a:fillRect l="-5357" r="-4107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yt_shape_12586">
            <a:extLst>
              <a:ext uri="{FF2B5EF4-FFF2-40B4-BE49-F238E27FC236}">
                <a16:creationId xmlns:a16="http://schemas.microsoft.com/office/drawing/2014/main" id="{827E8BB5-5B3C-11DA-23C9-AC8B0AB9DA89}"/>
              </a:ext>
            </a:extLst>
          </p:cNvPr>
          <p:cNvSpPr txBox="1"/>
          <p:nvPr/>
        </p:nvSpPr>
        <p:spPr>
          <a:xfrm>
            <a:off x="548941" y="5730180"/>
            <a:ext cx="69169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150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" name="yt_shape_12587">
            <a:extLst>
              <a:ext uri="{FF2B5EF4-FFF2-40B4-BE49-F238E27FC236}">
                <a16:creationId xmlns:a16="http://schemas.microsoft.com/office/drawing/2014/main" id="{E2D6A4C0-385E-C864-EB22-001CBF38AA9C}"/>
              </a:ext>
            </a:extLst>
          </p:cNvPr>
          <p:cNvSpPr txBox="1"/>
          <p:nvPr/>
        </p:nvSpPr>
        <p:spPr>
          <a:xfrm>
            <a:off x="548941" y="6209483"/>
            <a:ext cx="36500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即这块草地的面积为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150m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88" name="yt_shape_12588"/>
          <p:cNvSpPr txBox="1"/>
          <p:nvPr/>
        </p:nvSpPr>
        <p:spPr>
          <a:xfrm>
            <a:off x="540000" y="1447974"/>
            <a:ext cx="579966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勾股数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及其拓展类型求面积</a:t>
            </a:r>
          </a:p>
        </p:txBody>
      </p:sp>
      <p:sp>
        <p:nvSpPr>
          <p:cNvPr id="12589" name="yt_shape_12589"/>
          <p:cNvSpPr txBox="1"/>
          <p:nvPr/>
        </p:nvSpPr>
        <p:spPr>
          <a:xfrm>
            <a:off x="540119" y="194753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如图，所有三角形都是直角三角形，所有四边形都是正方形，已知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93" name="yt_table_12593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1938429"/>
              </p:ext>
            </p:extLst>
          </p:nvPr>
        </p:nvGraphicFramePr>
        <p:xfrm>
          <a:off x="540000" y="2906974"/>
          <a:ext cx="1185863" cy="1901952"/>
        </p:xfrm>
        <a:graphic>
          <a:graphicData uri="http://schemas.openxmlformats.org/drawingml/2006/table">
            <a:tbl>
              <a:tblPr/>
              <a:tblGrid>
                <a:gridCol w="1185863">
                  <a:extLst>
                    <a:ext uri="{9D8B030D-6E8A-4147-A177-3AD203B41FA5}">
                      <a16:colId xmlns:a16="http://schemas.microsoft.com/office/drawing/2014/main" val="104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B.31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D.40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2"/>
                  </a:ext>
                </a:extLst>
              </a:tr>
            </a:tbl>
          </a:graphicData>
        </a:graphic>
      </p:graphicFrame>
      <p:grpSp>
        <p:nvGrpSpPr>
          <p:cNvPr id="12590" name="yt_shape_12590_skip" title="H_149.8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40513" y="2906974"/>
            <a:ext cx="1809369" cy="1903617"/>
            <a:chOff x="0" y="0"/>
            <a:chExt cx="1809369" cy="1903617"/>
          </a:xfrm>
        </p:grpSpPr>
        <p:pic>
          <p:nvPicPr>
            <p:cNvPr id="2" name="yt_image_12590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09369" cy="15076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92" name="yt_shape_12592"/>
            <p:cNvSpPr txBox="1"/>
            <p:nvPr/>
          </p:nvSpPr>
          <p:spPr>
            <a:xfrm>
              <a:off x="371403" y="154361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595" name="yt_shape_12595"/>
          <p:cNvSpPr txBox="1"/>
          <p:nvPr/>
        </p:nvSpPr>
        <p:spPr>
          <a:xfrm>
            <a:off x="540119" y="486137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【解析】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由题意得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，故选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B.</a:t>
            </a:r>
          </a:p>
        </p:txBody>
      </p:sp>
      <p:pic>
        <p:nvPicPr>
          <p:cNvPr id="4" name="yt_shape_1699003465533">
            <a:extLst>
              <a:ext uri="{FF2B5EF4-FFF2-40B4-BE49-F238E27FC236}">
                <a16:creationId xmlns:a16="http://schemas.microsoft.com/office/drawing/2014/main" id="{ED43CF25-AE6D-D530-3F53-FDD2C5D940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487498"/>
            <a:ext cx="1171767" cy="36539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A1395107-23EA-A317-77E0-9FF31E5DA004}"/>
              </a:ext>
            </a:extLst>
          </p:cNvPr>
          <p:cNvSpPr txBox="1"/>
          <p:nvPr/>
        </p:nvSpPr>
        <p:spPr>
          <a:xfrm>
            <a:off x="3853708" y="237622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6" name="yt_shape_12596"/>
          <p:cNvSpPr txBox="1"/>
          <p:nvPr/>
        </p:nvSpPr>
        <p:spPr>
          <a:xfrm>
            <a:off x="540119" y="206791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五个正方形按如图所示的方式放置在直线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上，其中第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个正方形的面积分别为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个正方形的面积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600" name="yt_shape_12600"/>
          <p:cNvSpPr txBox="1"/>
          <p:nvPr/>
        </p:nvSpPr>
        <p:spPr>
          <a:xfrm>
            <a:off x="540000" y="482743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597" name="yt_shape_12597" title="H_125.7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046600" y="3179709"/>
            <a:ext cx="4098798" cy="1597293"/>
            <a:chOff x="0" y="0"/>
            <a:chExt cx="4098798" cy="1597293"/>
          </a:xfrm>
        </p:grpSpPr>
        <p:pic>
          <p:nvPicPr>
            <p:cNvPr id="2" name="yt_image_12597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4098798" cy="12012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99" name="yt_shape_12599"/>
            <p:cNvSpPr txBox="1"/>
            <p:nvPr/>
          </p:nvSpPr>
          <p:spPr>
            <a:xfrm>
              <a:off x="1516118" y="123729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5E11B3B-6B74-ECAE-243F-8E4E4F8D83A6}"/>
              </a:ext>
            </a:extLst>
          </p:cNvPr>
          <p:cNvSpPr txBox="1"/>
          <p:nvPr/>
        </p:nvSpPr>
        <p:spPr>
          <a:xfrm>
            <a:off x="6190508" y="249659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755</Words>
  <Application>Microsoft Office PowerPoint</Application>
  <PresentationFormat>宽屏</PresentationFormat>
  <Paragraphs>51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苗 麦</cp:lastModifiedBy>
  <cp:revision>46</cp:revision>
  <dcterms:created xsi:type="dcterms:W3CDTF">2023-05-05T05:33:04Z</dcterms:created>
  <dcterms:modified xsi:type="dcterms:W3CDTF">2023-11-05T04:42:31Z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