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9" r:id="rId5"/>
    <p:sldId id="370" r:id="rId6"/>
    <p:sldId id="373" r:id="rId7"/>
    <p:sldId id="376" r:id="rId8"/>
    <p:sldId id="377" r:id="rId9"/>
    <p:sldId id="379" r:id="rId10"/>
    <p:sldId id="381" r:id="rId11"/>
    <p:sldId id="385" r:id="rId12"/>
    <p:sldId id="383" r:id="rId13"/>
    <p:sldId id="386"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77" d="100"/>
          <a:sy n="77" d="100"/>
        </p:scale>
        <p:origin x="54" y="18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2023/11/5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2023/11/5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bin"/><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749" name="yt_shape_14749"/>
          <p:cNvSpPr txBox="1"/>
          <p:nvPr/>
        </p:nvSpPr>
        <p:spPr>
          <a:xfrm>
            <a:off x="540000" y="2325753"/>
            <a:ext cx="41286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382">
                <a:solidFill>
                  <a:srgbClr val="1EE3CF"/>
                </a:solidFill>
                <a:effectLst/>
                <a:latin typeface="Times New Roman" pitchFamily="32"/>
                <a:ea typeface="宋体" pitchFamily="32"/>
              </a:rPr>
              <a:t> </a:t>
            </a:r>
          </a:p>
        </p:txBody>
      </p:sp>
      <p:pic>
        <p:nvPicPr>
          <p:cNvPr id="14748" name="yt_image_14748"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325753"/>
            <a:ext cx="4086225" cy="646938"/>
          </a:xfrm>
          <a:prstGeom prst="rect">
            <a:avLst/>
          </a:prstGeom>
          <a:noFill/>
          <a:extLst>
            <a:ext uri="{909E8E84-426E-40DD-AFC4-6F175D3DCCD1}">
              <a14:hiddenFill xmlns:a14="http://schemas.microsoft.com/office/drawing/2010/main">
                <a:solidFill>
                  <a:srgbClr val="FFFFFF"/>
                </a:solidFill>
              </a14:hiddenFill>
            </a:ext>
          </a:extLst>
        </p:spPr>
      </p:pic>
      <p:sp>
        <p:nvSpPr>
          <p:cNvPr id="14751" name="yt_shape_14751"/>
          <p:cNvSpPr txBox="1"/>
          <p:nvPr/>
        </p:nvSpPr>
        <p:spPr>
          <a:xfrm>
            <a:off x="540119" y="3023336"/>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用形状相同或不同的平面封闭图形，覆盖平面区域，使图形间既</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无缝隙</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又</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不重叠</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地全部覆盖，在几何里面叫做平面镶嵌</a:t>
            </a:r>
            <a:r>
              <a:rPr lang="en-US" altLang="zh-CN" sz="2400" b="0" i="0" u="none">
                <a:solidFill>
                  <a:srgbClr val="000000"/>
                </a:solidFill>
                <a:effectLst/>
                <a:latin typeface="Times New Roman" pitchFamily="24"/>
                <a:ea typeface="Times New Roman"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平面图形镶嵌的条件：要实现平面图形的镶嵌，必须保证每一个拼接点处的角恰好能拼成</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一个周角</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不留缝隙、不重叠</a:t>
            </a:r>
            <a:r>
              <a:rPr lang="zh-CN" altLang="zh-CN" sz="2400" b="0" i="0" u="none">
                <a:solidFill>
                  <a:srgbClr val="000000"/>
                </a:solidFill>
                <a:effectLst/>
                <a:latin typeface="宋体" pitchFamily="24"/>
                <a:ea typeface="宋体" pitchFamily="24"/>
              </a:rPr>
              <a:t>）</a:t>
            </a:r>
          </a:p>
        </p:txBody>
      </p:sp>
      <p:sp>
        <p:nvSpPr>
          <p:cNvPr id="2" name="文本框 1">
            <a:extLst>
              <a:ext uri="{FF2B5EF4-FFF2-40B4-BE49-F238E27FC236}">
                <a16:creationId xmlns:a16="http://schemas.microsoft.com/office/drawing/2014/main" id="{1990369F-33E7-29E8-BC98-E7F32A496EA3}"/>
              </a:ext>
            </a:extLst>
          </p:cNvPr>
          <p:cNvSpPr txBox="1"/>
          <p:nvPr/>
        </p:nvSpPr>
        <p:spPr>
          <a:xfrm>
            <a:off x="9517907" y="2976530"/>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无缝隙</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D32A4775-EDD3-089C-0AFD-6880D68E4484}"/>
              </a:ext>
            </a:extLst>
          </p:cNvPr>
          <p:cNvSpPr txBox="1"/>
          <p:nvPr/>
        </p:nvSpPr>
        <p:spPr>
          <a:xfrm>
            <a:off x="1059708" y="3452018"/>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不重叠</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FCF77EC-9DB2-CFFB-89FB-DD45C0EE6F13}"/>
              </a:ext>
            </a:extLst>
          </p:cNvPr>
          <p:cNvSpPr txBox="1"/>
          <p:nvPr/>
        </p:nvSpPr>
        <p:spPr>
          <a:xfrm>
            <a:off x="1974108" y="4402994"/>
            <a:ext cx="1704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一个周角</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05" name="yt_shape_14805"/>
          <p:cNvSpPr txBox="1"/>
          <p:nvPr/>
        </p:nvSpPr>
        <p:spPr>
          <a:xfrm>
            <a:off x="479377" y="3212976"/>
            <a:ext cx="11111999" cy="330930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a:t>
            </a: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两种地板砖都能铺得整齐，比较材料费即可</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若用</a:t>
            </a:r>
            <a:r>
              <a:rPr lang="en-US" altLang="zh-CN" sz="2400" b="0" i="0" u="none" dirty="0">
                <a:solidFill>
                  <a:srgbClr val="FF0000"/>
                </a:solidFill>
                <a:effectLst/>
                <a:latin typeface="Times New Roman" pitchFamily="24"/>
                <a:ea typeface="Times New Roman" pitchFamily="24"/>
              </a:rPr>
              <a:t>80cm</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80cm</a:t>
            </a:r>
            <a:r>
              <a:rPr lang="zh-CN" altLang="zh-CN" sz="2400" b="0" i="0" u="none" dirty="0">
                <a:solidFill>
                  <a:srgbClr val="FF0000"/>
                </a:solidFill>
                <a:effectLst/>
                <a:latin typeface="Times New Roman" pitchFamily="24"/>
                <a:ea typeface="楷体" pitchFamily="24"/>
              </a:rPr>
              <a:t>规格的地板砖来铺，在矩形的长边需要不到</a:t>
            </a:r>
            <a:r>
              <a:rPr lang="en-US" altLang="zh-CN" sz="2400" b="0" i="0" u="none" dirty="0">
                <a:solidFill>
                  <a:srgbClr val="FF0000"/>
                </a:solidFill>
                <a:effectLst/>
                <a:latin typeface="Times New Roman" pitchFamily="24"/>
                <a:ea typeface="Times New Roman" pitchFamily="24"/>
              </a:rPr>
              <a:t>8</a:t>
            </a:r>
            <a:r>
              <a:rPr lang="zh-CN" altLang="zh-CN" sz="2400" b="0" i="0" u="none" dirty="0">
                <a:solidFill>
                  <a:srgbClr val="FF0000"/>
                </a:solidFill>
                <a:effectLst/>
                <a:latin typeface="Times New Roman" pitchFamily="24"/>
                <a:ea typeface="楷体" pitchFamily="24"/>
              </a:rPr>
              <a:t>块，但要取</a:t>
            </a:r>
            <a:r>
              <a:rPr lang="en-US" altLang="zh-CN" sz="2400" b="0" i="0" u="none" dirty="0">
                <a:solidFill>
                  <a:srgbClr val="FF0000"/>
                </a:solidFill>
                <a:effectLst/>
                <a:latin typeface="Times New Roman" pitchFamily="24"/>
                <a:ea typeface="Times New Roman" pitchFamily="24"/>
              </a:rPr>
              <a:t>8</a:t>
            </a:r>
            <a:r>
              <a:rPr lang="zh-CN" altLang="zh-CN" sz="2400" b="0" i="0" u="none" dirty="0">
                <a:solidFill>
                  <a:srgbClr val="FF0000"/>
                </a:solidFill>
                <a:effectLst/>
                <a:latin typeface="Times New Roman" pitchFamily="24"/>
                <a:ea typeface="楷体" pitchFamily="24"/>
              </a:rPr>
              <a:t>块才铺得整齐，短边刚好需要</a:t>
            </a:r>
            <a:r>
              <a:rPr lang="en-US" altLang="zh-CN" sz="2400" b="0" i="0" u="none" dirty="0">
                <a:solidFill>
                  <a:srgbClr val="FF0000"/>
                </a:solidFill>
                <a:effectLst/>
                <a:latin typeface="Times New Roman" pitchFamily="24"/>
                <a:ea typeface="Times New Roman" pitchFamily="24"/>
              </a:rPr>
              <a:t>6</a:t>
            </a:r>
            <a:r>
              <a:rPr lang="zh-CN" altLang="zh-CN" sz="2400" b="0" i="0" u="none" dirty="0">
                <a:solidFill>
                  <a:srgbClr val="FF0000"/>
                </a:solidFill>
                <a:effectLst/>
                <a:latin typeface="Times New Roman" pitchFamily="24"/>
                <a:ea typeface="楷体" pitchFamily="24"/>
              </a:rPr>
              <a:t>块，共</a:t>
            </a:r>
            <a:r>
              <a:rPr lang="en-US" altLang="zh-CN" sz="2400" b="0" i="0" u="none" dirty="0">
                <a:solidFill>
                  <a:srgbClr val="FF0000"/>
                </a:solidFill>
                <a:effectLst/>
                <a:latin typeface="Times New Roman" pitchFamily="24"/>
                <a:ea typeface="Times New Roman" pitchFamily="24"/>
              </a:rPr>
              <a:t>8</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6</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48</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块</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，需要</a:t>
            </a:r>
            <a:r>
              <a:rPr lang="en-US" altLang="zh-CN" sz="2400" b="0" i="0" u="none" dirty="0">
                <a:solidFill>
                  <a:srgbClr val="FF0000"/>
                </a:solidFill>
                <a:effectLst/>
                <a:latin typeface="Times New Roman" pitchFamily="24"/>
                <a:ea typeface="Times New Roman" pitchFamily="24"/>
              </a:rPr>
              <a:t>48</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40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1920</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元</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若用</a:t>
            </a:r>
            <a:r>
              <a:rPr lang="en-US" altLang="zh-CN" sz="2400" b="0" i="0" u="none" dirty="0">
                <a:solidFill>
                  <a:srgbClr val="FF0000"/>
                </a:solidFill>
                <a:effectLst/>
                <a:latin typeface="Times New Roman" pitchFamily="24"/>
                <a:ea typeface="Times New Roman" pitchFamily="24"/>
              </a:rPr>
              <a:t>60cm</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60cm</a:t>
            </a:r>
            <a:r>
              <a:rPr lang="zh-CN" altLang="zh-CN" sz="2400" b="0" i="0" u="none" dirty="0">
                <a:solidFill>
                  <a:srgbClr val="FF0000"/>
                </a:solidFill>
                <a:effectLst/>
                <a:latin typeface="Times New Roman" pitchFamily="24"/>
                <a:ea typeface="楷体" pitchFamily="24"/>
              </a:rPr>
              <a:t>规格的地板砖来铺，在矩形的长边需要</a:t>
            </a:r>
            <a:r>
              <a:rPr lang="en-US" altLang="zh-CN" sz="2400" b="0" i="0" u="none" dirty="0">
                <a:solidFill>
                  <a:srgbClr val="FF0000"/>
                </a:solidFill>
                <a:effectLst/>
                <a:latin typeface="Times New Roman" pitchFamily="24"/>
                <a:ea typeface="Times New Roman" pitchFamily="24"/>
              </a:rPr>
              <a:t>10</a:t>
            </a:r>
            <a:r>
              <a:rPr lang="zh-CN" altLang="zh-CN" sz="2400" b="0" i="0" u="none" dirty="0">
                <a:solidFill>
                  <a:srgbClr val="FF0000"/>
                </a:solidFill>
                <a:effectLst/>
                <a:latin typeface="Times New Roman" pitchFamily="24"/>
                <a:ea typeface="楷体" pitchFamily="24"/>
              </a:rPr>
              <a:t>块半，短边需要</a:t>
            </a:r>
            <a:r>
              <a:rPr lang="en-US" altLang="zh-CN" sz="2400" b="0" i="0" u="none" dirty="0">
                <a:solidFill>
                  <a:srgbClr val="FF0000"/>
                </a:solidFill>
                <a:effectLst/>
                <a:latin typeface="Times New Roman" pitchFamily="24"/>
                <a:ea typeface="Times New Roman" pitchFamily="24"/>
              </a:rPr>
              <a:t>8</a:t>
            </a:r>
            <a:r>
              <a:rPr lang="zh-CN" altLang="zh-CN" sz="2400" b="0" i="0" u="none" dirty="0">
                <a:solidFill>
                  <a:srgbClr val="FF0000"/>
                </a:solidFill>
                <a:effectLst/>
                <a:latin typeface="Times New Roman" pitchFamily="24"/>
                <a:ea typeface="楷体" pitchFamily="24"/>
              </a:rPr>
              <a:t>块，共</a:t>
            </a:r>
            <a:r>
              <a:rPr lang="en-US" altLang="zh-CN" sz="2400" b="0" i="0" u="none" dirty="0">
                <a:solidFill>
                  <a:srgbClr val="FF0000"/>
                </a:solidFill>
                <a:effectLst/>
                <a:latin typeface="Times New Roman" pitchFamily="24"/>
                <a:ea typeface="Times New Roman" pitchFamily="24"/>
              </a:rPr>
              <a:t>10.5</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84</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块</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，需要</a:t>
            </a:r>
            <a:r>
              <a:rPr lang="en-US" altLang="zh-CN" sz="2400" b="0" i="0" u="none" dirty="0">
                <a:solidFill>
                  <a:srgbClr val="FF0000"/>
                </a:solidFill>
                <a:effectLst/>
                <a:latin typeface="Times New Roman" pitchFamily="24"/>
                <a:ea typeface="Times New Roman" pitchFamily="24"/>
              </a:rPr>
              <a:t>84</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25</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2100</a:t>
            </a:r>
            <a:r>
              <a:rPr lang="zh-CN"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元</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1920</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2100</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rPr>
              <a:t>∴</a:t>
            </a:r>
            <a:r>
              <a:rPr lang="zh-CN" altLang="zh-CN" sz="2400" b="0" i="0" u="none" dirty="0">
                <a:solidFill>
                  <a:srgbClr val="FF0000"/>
                </a:solidFill>
                <a:effectLst/>
                <a:latin typeface="Times New Roman" pitchFamily="24"/>
                <a:ea typeface="楷体" pitchFamily="24"/>
              </a:rPr>
              <a:t>用</a:t>
            </a:r>
            <a:r>
              <a:rPr lang="en-US" altLang="zh-CN" sz="2400" b="0" i="0" u="none" dirty="0">
                <a:solidFill>
                  <a:srgbClr val="FF0000"/>
                </a:solidFill>
                <a:effectLst/>
                <a:latin typeface="Times New Roman" pitchFamily="24"/>
                <a:ea typeface="Times New Roman" pitchFamily="24"/>
              </a:rPr>
              <a:t>80cm</a:t>
            </a:r>
            <a:r>
              <a:rPr lang="en-US"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80cm</a:t>
            </a:r>
            <a:r>
              <a:rPr lang="zh-CN" altLang="zh-CN" sz="2400" b="0" i="0" u="none" dirty="0">
                <a:solidFill>
                  <a:srgbClr val="FF0000"/>
                </a:solidFill>
                <a:effectLst/>
                <a:latin typeface="Times New Roman" pitchFamily="24"/>
                <a:ea typeface="楷体" pitchFamily="24"/>
              </a:rPr>
              <a:t>规格的好</a:t>
            </a:r>
            <a:r>
              <a:rPr lang="en-US" altLang="zh-CN" sz="2400" b="0" i="0" u="none" dirty="0">
                <a:solidFill>
                  <a:srgbClr val="FF0000"/>
                </a:solidFill>
                <a:effectLst/>
                <a:latin typeface="Times New Roman" pitchFamily="24"/>
                <a:ea typeface="Times New Roman" pitchFamily="24"/>
              </a:rPr>
              <a:t>.</a:t>
            </a:r>
          </a:p>
        </p:txBody>
      </p:sp>
      <p:sp>
        <p:nvSpPr>
          <p:cNvPr id="2" name="yt_shape_14804">
            <a:extLst>
              <a:ext uri="{FF2B5EF4-FFF2-40B4-BE49-F238E27FC236}">
                <a16:creationId xmlns:a16="http://schemas.microsoft.com/office/drawing/2014/main" id="{EA3D08F7-EED5-CCD2-1E04-3C350BEF09DE}"/>
              </a:ext>
            </a:extLst>
          </p:cNvPr>
          <p:cNvSpPr txBox="1"/>
          <p:nvPr/>
        </p:nvSpPr>
        <p:spPr>
          <a:xfrm>
            <a:off x="479376" y="980728"/>
            <a:ext cx="11111999" cy="233256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原创题</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小明家准备在客厅铺设地板砖</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客厅地面是一个矩形，长</a:t>
            </a:r>
            <a:r>
              <a:rPr lang="en-US" altLang="zh-CN" sz="2400" b="0" i="0" u="none" dirty="0">
                <a:solidFill>
                  <a:srgbClr val="000000"/>
                </a:solidFill>
                <a:effectLst/>
                <a:latin typeface="Times New Roman" pitchFamily="24"/>
                <a:ea typeface="Times New Roman" pitchFamily="24"/>
              </a:rPr>
              <a:t>6.3</a:t>
            </a:r>
            <a:r>
              <a:rPr lang="zh-CN" altLang="zh-CN" sz="2400" b="0" i="0" u="none" dirty="0">
                <a:solidFill>
                  <a:srgbClr val="000000"/>
                </a:solidFill>
                <a:effectLst/>
                <a:latin typeface="Times New Roman" pitchFamily="24"/>
                <a:ea typeface="宋体" pitchFamily="24"/>
              </a:rPr>
              <a:t>米，宽</a:t>
            </a:r>
            <a:r>
              <a:rPr lang="en-US" altLang="zh-CN" sz="2400" b="0" i="0" u="none" dirty="0">
                <a:solidFill>
                  <a:srgbClr val="000000"/>
                </a:solidFill>
                <a:effectLst/>
                <a:latin typeface="Times New Roman" pitchFamily="24"/>
                <a:ea typeface="Times New Roman" pitchFamily="24"/>
              </a:rPr>
              <a:t>4.8</a:t>
            </a:r>
            <a:r>
              <a:rPr lang="zh-CN" altLang="zh-CN" sz="2400" b="0" i="0" u="none" dirty="0">
                <a:solidFill>
                  <a:srgbClr val="000000"/>
                </a:solidFill>
                <a:effectLst/>
                <a:latin typeface="Times New Roman" pitchFamily="24"/>
                <a:ea typeface="宋体" pitchFamily="24"/>
              </a:rPr>
              <a:t>米</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装修工人提出两个建议，一是铺设</a:t>
            </a:r>
            <a:r>
              <a:rPr lang="en-US" altLang="zh-CN" sz="2400" b="0" i="0" u="none" dirty="0">
                <a:solidFill>
                  <a:srgbClr val="000000"/>
                </a:solidFill>
                <a:effectLst/>
                <a:latin typeface="Times New Roman" pitchFamily="24"/>
                <a:ea typeface="Times New Roman" pitchFamily="24"/>
              </a:rPr>
              <a:t>80cm</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80cm</a:t>
            </a:r>
            <a:r>
              <a:rPr lang="zh-CN" altLang="zh-CN" sz="2400" b="0" i="0" u="none" dirty="0">
                <a:solidFill>
                  <a:srgbClr val="000000"/>
                </a:solidFill>
                <a:effectLst/>
                <a:latin typeface="Times New Roman" pitchFamily="24"/>
                <a:ea typeface="宋体" pitchFamily="24"/>
              </a:rPr>
              <a:t>的地板砖，每块</a:t>
            </a:r>
            <a:r>
              <a:rPr lang="en-US" altLang="zh-CN" sz="2400" b="0" i="0" u="none" dirty="0">
                <a:solidFill>
                  <a:srgbClr val="000000"/>
                </a:solidFill>
                <a:effectLst/>
                <a:latin typeface="Times New Roman" pitchFamily="24"/>
                <a:ea typeface="Times New Roman" pitchFamily="24"/>
              </a:rPr>
              <a:t>40</a:t>
            </a:r>
            <a:r>
              <a:rPr lang="zh-CN" altLang="zh-CN" sz="2400" b="0" i="0" u="none" dirty="0">
                <a:solidFill>
                  <a:srgbClr val="000000"/>
                </a:solidFill>
                <a:effectLst/>
                <a:latin typeface="Times New Roman" pitchFamily="24"/>
                <a:ea typeface="宋体" pitchFamily="24"/>
              </a:rPr>
              <a:t>元；二是铺设</a:t>
            </a:r>
            <a:r>
              <a:rPr lang="en-US" altLang="zh-CN" sz="2400" b="0" i="0" u="none" dirty="0">
                <a:solidFill>
                  <a:srgbClr val="000000"/>
                </a:solidFill>
                <a:effectLst/>
                <a:latin typeface="Times New Roman" pitchFamily="24"/>
                <a:ea typeface="Times New Roman" pitchFamily="24"/>
              </a:rPr>
              <a:t>60cm</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60cm</a:t>
            </a:r>
            <a:r>
              <a:rPr lang="zh-CN" altLang="zh-CN" sz="2400" b="0" i="0" u="none" dirty="0">
                <a:solidFill>
                  <a:srgbClr val="000000"/>
                </a:solidFill>
                <a:effectLst/>
                <a:latin typeface="Times New Roman" pitchFamily="24"/>
                <a:ea typeface="宋体" pitchFamily="24"/>
              </a:rPr>
              <a:t>的地板砖，每块</a:t>
            </a:r>
            <a:r>
              <a:rPr lang="en-US" altLang="zh-CN" sz="2400" b="0" i="0" u="none" dirty="0">
                <a:solidFill>
                  <a:srgbClr val="000000"/>
                </a:solidFill>
                <a:effectLst/>
                <a:latin typeface="Times New Roman" pitchFamily="24"/>
                <a:ea typeface="Times New Roman" pitchFamily="24"/>
              </a:rPr>
              <a:t>25</a:t>
            </a:r>
            <a:r>
              <a:rPr lang="zh-CN" altLang="zh-CN" sz="2400" b="0" i="0" u="none" dirty="0">
                <a:solidFill>
                  <a:srgbClr val="000000"/>
                </a:solidFill>
                <a:effectLst/>
                <a:latin typeface="Times New Roman" pitchFamily="24"/>
                <a:ea typeface="宋体" pitchFamily="24"/>
              </a:rPr>
              <a:t>元</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小明希望材料费少，又铺得整齐</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即只用同一种规格的地板砖</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，你能帮他出个好主意吗？</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实际生活中地板砖只售整块，且铺设过程中地板砖可切割</a:t>
            </a:r>
            <a:r>
              <a:rPr lang="zh-CN" altLang="zh-CN" sz="2400" b="0" i="0" u="none" dirty="0">
                <a:solidFill>
                  <a:srgbClr val="000000"/>
                </a:solidFill>
                <a:effectLst/>
                <a:latin typeface="宋体" pitchFamily="24"/>
                <a:ea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05">
                                            <p:txEl>
                                              <p:pRg st="0" end="0"/>
                                            </p:txEl>
                                          </p:spTgt>
                                        </p:tgtEl>
                                        <p:attrNameLst>
                                          <p:attrName>style.visibility</p:attrName>
                                        </p:attrNameLst>
                                      </p:cBhvr>
                                      <p:to>
                                        <p:strVal val="visible"/>
                                      </p:to>
                                    </p:set>
                                    <p:animEffect transition="in" filter="blinds(horizontal)">
                                      <p:cBhvr>
                                        <p:cTn id="7" dur="500"/>
                                        <p:tgtEl>
                                          <p:spTgt spid="148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805">
                                            <p:txEl>
                                              <p:pRg st="1" end="1"/>
                                            </p:txEl>
                                          </p:spTgt>
                                        </p:tgtEl>
                                        <p:attrNameLst>
                                          <p:attrName>style.visibility</p:attrName>
                                        </p:attrNameLst>
                                      </p:cBhvr>
                                      <p:to>
                                        <p:strVal val="visible"/>
                                      </p:to>
                                    </p:set>
                                    <p:animEffect transition="in" filter="blinds(horizontal)">
                                      <p:cBhvr>
                                        <p:cTn id="12" dur="500"/>
                                        <p:tgtEl>
                                          <p:spTgt spid="148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805">
                                            <p:txEl>
                                              <p:pRg st="2" end="2"/>
                                            </p:txEl>
                                          </p:spTgt>
                                        </p:tgtEl>
                                        <p:attrNameLst>
                                          <p:attrName>style.visibility</p:attrName>
                                        </p:attrNameLst>
                                      </p:cBhvr>
                                      <p:to>
                                        <p:strVal val="visible"/>
                                      </p:to>
                                    </p:set>
                                    <p:animEffect transition="in" filter="blinds(horizontal)">
                                      <p:cBhvr>
                                        <p:cTn id="17" dur="500"/>
                                        <p:tgtEl>
                                          <p:spTgt spid="1480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805">
                                            <p:txEl>
                                              <p:pRg st="3" end="3"/>
                                            </p:txEl>
                                          </p:spTgt>
                                        </p:tgtEl>
                                        <p:attrNameLst>
                                          <p:attrName>style.visibility</p:attrName>
                                        </p:attrNameLst>
                                      </p:cBhvr>
                                      <p:to>
                                        <p:strVal val="visible"/>
                                      </p:to>
                                    </p:set>
                                    <p:animEffect transition="in" filter="blinds(horizontal)">
                                      <p:cBhvr>
                                        <p:cTn id="22" dur="500"/>
                                        <p:tgtEl>
                                          <p:spTgt spid="1480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805">
                                            <p:txEl>
                                              <p:pRg st="4" end="4"/>
                                            </p:txEl>
                                          </p:spTgt>
                                        </p:tgtEl>
                                        <p:attrNameLst>
                                          <p:attrName>style.visibility</p:attrName>
                                        </p:attrNameLst>
                                      </p:cBhvr>
                                      <p:to>
                                        <p:strVal val="visible"/>
                                      </p:to>
                                    </p:set>
                                    <p:animEffect transition="in" filter="blinds(horizontal)">
                                      <p:cBhvr>
                                        <p:cTn id="27" dur="500"/>
                                        <p:tgtEl>
                                          <p:spTgt spid="1480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0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07" name="yt_shape_14807"/>
          <p:cNvSpPr txBox="1"/>
          <p:nvPr/>
        </p:nvSpPr>
        <p:spPr>
          <a:xfrm>
            <a:off x="540000" y="908218"/>
            <a:ext cx="4134402"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27">
                <a:solidFill>
                  <a:srgbClr val="1EE3CF"/>
                </a:solidFill>
                <a:effectLst/>
                <a:latin typeface="Times New Roman" pitchFamily="32"/>
                <a:ea typeface="宋体" pitchFamily="32"/>
              </a:rPr>
              <a:t> </a:t>
            </a:r>
          </a:p>
        </p:txBody>
      </p:sp>
      <p:pic>
        <p:nvPicPr>
          <p:cNvPr id="14806" name="yt_image_14806" title="H_50.94">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8218"/>
            <a:ext cx="4091940" cy="64693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4809" name="yt_shape_14809"/>
              <p:cNvSpPr txBox="1"/>
              <p:nvPr/>
            </p:nvSpPr>
            <p:spPr>
              <a:xfrm>
                <a:off x="540119" y="1605801"/>
                <a:ext cx="11111999" cy="374371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12.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核心素养</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楷体" pitchFamily="24"/>
                  </a:rPr>
                  <a:t>推理能力</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猜想</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：是否可以同时用正方形、正八边形两种正多边形组合铺满地面？</a:t>
                </a:r>
              </a:p>
              <a:p>
                <a:pPr algn="l" eaLnBrk="1" latinLnBrk="0" hangingPunct="0">
                  <a:lnSpc>
                    <a:spcPct val="129999"/>
                  </a:lnSpc>
                </a:pPr>
                <a:r>
                  <a:rPr lang="zh-CN" altLang="zh-CN" sz="2400" b="0" i="0" u="none" dirty="0">
                    <a:solidFill>
                      <a:srgbClr val="000000"/>
                    </a:solidFill>
                    <a:effectLst/>
                    <a:latin typeface="Times New Roman" pitchFamily="24"/>
                    <a:ea typeface="宋体" pitchFamily="24"/>
                  </a:rPr>
                  <a:t>验证</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：设围绕某一个点有</a:t>
                </a:r>
                <a:r>
                  <a:rPr lang="en-US" altLang="zh-CN" sz="2400" b="0" i="1" u="none" dirty="0">
                    <a:solidFill>
                      <a:srgbClr val="000000"/>
                    </a:solidFill>
                    <a:effectLst/>
                    <a:latin typeface="Times New Roman" pitchFamily="24"/>
                    <a:ea typeface="Times New Roman" pitchFamily="24"/>
                  </a:rPr>
                  <a:t>x</a:t>
                </a:r>
                <a:r>
                  <a:rPr lang="zh-CN" altLang="zh-CN" sz="2400" b="0" i="0" u="none" dirty="0">
                    <a:solidFill>
                      <a:srgbClr val="000000"/>
                    </a:solidFill>
                    <a:effectLst/>
                    <a:latin typeface="Times New Roman" pitchFamily="24"/>
                    <a:ea typeface="宋体" pitchFamily="24"/>
                  </a:rPr>
                  <a:t>个正方形和</a:t>
                </a:r>
                <a:r>
                  <a:rPr lang="en-US" altLang="zh-CN" sz="2400" b="0" i="1" u="none" dirty="0">
                    <a:solidFill>
                      <a:srgbClr val="000000"/>
                    </a:solidFill>
                    <a:effectLst/>
                    <a:latin typeface="Times New Roman" pitchFamily="24"/>
                    <a:ea typeface="Times New Roman" pitchFamily="24"/>
                  </a:rPr>
                  <a:t>y</a:t>
                </a:r>
                <a:r>
                  <a:rPr lang="zh-CN" altLang="zh-CN" sz="2400" b="0" i="0" u="none" dirty="0">
                    <a:solidFill>
                      <a:srgbClr val="000000"/>
                    </a:solidFill>
                    <a:effectLst/>
                    <a:latin typeface="Times New Roman" pitchFamily="24"/>
                    <a:ea typeface="宋体" pitchFamily="24"/>
                  </a:rPr>
                  <a:t>个正八边形，它们的内角可以拼成一个周角</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根据题意，可得方程</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90</a:t>
                </a:r>
                <a:r>
                  <a:rPr lang="en-US" altLang="zh-CN" sz="2400" b="0" i="1" u="sng" dirty="0">
                    <a:solidFill>
                      <a:srgbClr val="FF0000">
                        <a:alpha val="0"/>
                      </a:srgbClr>
                    </a:solidFill>
                    <a:effectLst/>
                    <a:uFill>
                      <a:solidFill>
                        <a:srgbClr val="000000"/>
                      </a:solidFill>
                    </a:uFill>
                    <a:latin typeface="Times New Roman" pitchFamily="24"/>
                    <a:ea typeface="Times New Roman"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zh-CN"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8</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r>
                          <a:rPr lang="zh-CN"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×180</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8</m:t>
                        </m:r>
                      </m:den>
                    </m:f>
                  </m:oMath>
                </a14:m>
                <a:r>
                  <a:rPr lang="en-US" altLang="zh-CN" sz="2400" b="0" i="1" u="sng" dirty="0">
                    <a:solidFill>
                      <a:srgbClr val="FF0000">
                        <a:alpha val="0"/>
                      </a:srgbClr>
                    </a:solidFill>
                    <a:effectLst/>
                    <a:uFill>
                      <a:solidFill>
                        <a:srgbClr val="000000"/>
                      </a:solidFill>
                    </a:uFill>
                    <a:latin typeface="Times New Roman" pitchFamily="24"/>
                    <a:ea typeface="Times New Roman" pitchFamily="24"/>
                  </a:rPr>
                  <a:t>y</a:t>
                </a:r>
                <a:r>
                  <a:rPr lang="zh-CN" altLang="zh-CN" sz="2400" b="0" i="0" u="sng" dirty="0">
                    <a:solidFill>
                      <a:srgbClr val="FF0000">
                        <a:alpha val="0"/>
                      </a:srgbClr>
                    </a:solidFill>
                    <a:effectLst/>
                    <a:uFill>
                      <a:solidFill>
                        <a:srgbClr val="000000"/>
                      </a:solidFill>
                    </a:uFill>
                    <a:latin typeface="宋体" pitchFamily="24"/>
                    <a:ea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360</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我们可以找到方程的正整数解为</a:t>
                </a:r>
                <a:r>
                  <a:rPr lang="zh-CN" altLang="zh-CN" sz="100" b="0" i="0" spc="-100" dirty="0">
                    <a:solidFill>
                      <a:srgbClr val="00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14:m>
                  <m:oMath xmlns:m="http://schemas.openxmlformats.org/officeDocument/2006/math">
                    <m:d>
                      <m:dPr>
                        <m:begChr m:val="{"/>
                        <m:endChr m:val=""/>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dPr>
                      <m:e>
                        <m:eqArr>
                          <m:eqArr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eqArrPr>
                          <m:e>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&amp;</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𝑥</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r>
                              <m:rPr>
                                <m:nor/>
                              </m:rPr>
                              <a:rPr lang="zh-CN" altLang="zh-CN" sz="2400" b="0" i="0" u="sng" smtClean="0">
                                <a:solidFill>
                                  <a:srgbClr val="FE0000">
                                    <a:alpha val="0"/>
                                  </a:srgbClr>
                                </a:solidFill>
                                <a:effectLst/>
                                <a:uFill>
                                  <a:solidFill>
                                    <a:srgbClr val="000000"/>
                                  </a:solidFill>
                                </a:uFill>
                                <a:latin typeface="Times New Roman" panose="02040503050406030204" pitchFamily="48" charset="0"/>
                                <a:ea typeface="宋体" panose="02040503050406030204" pitchFamily="48" charset="0"/>
                              </a:rPr>
                              <m:t>，</m:t>
                            </m:r>
                          </m:e>
                          <m:e>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&amp;</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𝑦</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e>
                        </m:eqArr>
                      </m:e>
                    </m:d>
                  </m:oMath>
                </a14:m>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en-US" altLang="zh-CN" sz="2400" b="0" i="0" u="none" dirty="0">
                    <a:solidFill>
                      <a:srgbClr val="00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000000"/>
                    </a:solidFill>
                    <a:effectLst/>
                    <a:latin typeface="Times New Roman" pitchFamily="24"/>
                    <a:ea typeface="宋体" pitchFamily="24"/>
                  </a:rPr>
                  <a:t>结论</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：每一个顶点周围围绕着</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1</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个正方形和</a:t>
                </a:r>
                <a:r>
                  <a:rPr lang="zh-CN" altLang="zh-CN" sz="100" b="0" i="0" spc="-100" dirty="0">
                    <a:solidFill>
                      <a:srgbClr val="FF0000"/>
                    </a:solidFill>
                    <a:effectLst/>
                    <a:latin typeface="Times New Roman" pitchFamily="24"/>
                    <a:ea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rPr>
                  <a:t>2</a:t>
                </a:r>
                <a:r>
                  <a:rPr lang="zh-CN" altLang="zh-CN" sz="2400" b="0" i="0" u="sng" dirty="0">
                    <a:solidFill>
                      <a:srgbClr val="FF0000">
                        <a:alpha val="0"/>
                      </a:srgbClr>
                    </a:solidFill>
                    <a:effectLst/>
                    <a:uFill>
                      <a:solidFill>
                        <a:srgbClr val="000000"/>
                      </a:solidFill>
                    </a:uFill>
                    <a:latin typeface="Times New Roman" pitchFamily="24"/>
                    <a:ea typeface="宋体" pitchFamily="24"/>
                  </a:rPr>
                  <a:t>　</a:t>
                </a:r>
                <a:r>
                  <a:rPr lang="zh-CN" altLang="zh-CN" sz="100" b="0" i="0" spc="-100" dirty="0">
                    <a:no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个正八边形可以铺满地面</a:t>
                </a:r>
                <a:r>
                  <a:rPr lang="en-US" altLang="zh-CN" sz="2400" b="0" i="0" u="none" dirty="0">
                    <a:solidFill>
                      <a:srgbClr val="000000"/>
                    </a:solidFill>
                    <a:effectLst/>
                    <a:latin typeface="Times New Roman" pitchFamily="24"/>
                    <a:ea typeface="Times New Roman" pitchFamily="24"/>
                  </a:rPr>
                  <a:t>.</a:t>
                </a:r>
              </a:p>
            </p:txBody>
          </p:sp>
        </mc:Choice>
        <mc:Fallback>
          <p:sp>
            <p:nvSpPr>
              <p:cNvPr id="14809" name="yt_shape_14809"/>
              <p:cNvSpPr txBox="1">
                <a:spLocks noRot="1" noChangeAspect="1" noMove="1" noResize="1" noEditPoints="1" noAdjustHandles="1" noChangeArrowheads="1" noChangeShapeType="1" noTextEdit="1"/>
              </p:cNvSpPr>
              <p:nvPr/>
            </p:nvSpPr>
            <p:spPr>
              <a:xfrm>
                <a:off x="540119" y="1605801"/>
                <a:ext cx="11111999" cy="3743717"/>
              </a:xfrm>
              <a:prstGeom prst="rect">
                <a:avLst/>
              </a:prstGeom>
              <a:blipFill>
                <a:blip r:embed="rId3"/>
                <a:stretch>
                  <a:fillRect l="-1701" t="-1301" r="-714" b="-40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E34738F2-7E4C-9E56-D36E-2DC900C28F7F}"/>
                  </a:ext>
                </a:extLst>
              </p:cNvPr>
              <p:cNvSpPr txBox="1"/>
              <p:nvPr/>
            </p:nvSpPr>
            <p:spPr>
              <a:xfrm>
                <a:off x="3879108" y="2827320"/>
                <a:ext cx="3699573" cy="88971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90</a:t>
                </a: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x</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zh-CN"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8</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r>
                          <a:rPr kumimoji="0" lang="zh-CN"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×180</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8</m:t>
                        </m:r>
                      </m:den>
                    </m:f>
                  </m:oMath>
                </a14:m>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y</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360</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2" name="文本框 1">
                <a:extLst>
                  <a:ext uri="{FF2B5EF4-FFF2-40B4-BE49-F238E27FC236}">
                    <a16:creationId xmlns:a16="http://schemas.microsoft.com/office/drawing/2014/main" id="{E34738F2-7E4C-9E56-D36E-2DC900C28F7F}"/>
                  </a:ext>
                </a:extLst>
              </p:cNvPr>
              <p:cNvSpPr txBox="1">
                <a:spLocks noRot="1" noChangeAspect="1" noMove="1" noResize="1" noEditPoints="1" noAdjustHandles="1" noChangeArrowheads="1" noChangeShapeType="1" noTextEdit="1"/>
              </p:cNvSpPr>
              <p:nvPr/>
            </p:nvSpPr>
            <p:spPr>
              <a:xfrm>
                <a:off x="3879108" y="2827320"/>
                <a:ext cx="3699573" cy="889712"/>
              </a:xfrm>
              <a:prstGeom prst="rect">
                <a:avLst/>
              </a:prstGeom>
              <a:blipFill>
                <a:blip r:embed="rId4"/>
                <a:stretch>
                  <a:fillRect l="-2471" b="-41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84D05CCA-C411-63B2-558E-56FE4725214C}"/>
                  </a:ext>
                </a:extLst>
              </p:cNvPr>
              <p:cNvSpPr txBox="1"/>
              <p:nvPr/>
            </p:nvSpPr>
            <p:spPr>
              <a:xfrm>
                <a:off x="1059708" y="3501008"/>
                <a:ext cx="1677226" cy="1154189"/>
              </a:xfrm>
              <a:prstGeom prst="rect">
                <a:avLst/>
              </a:prstGeom>
              <a:noFill/>
            </p:spPr>
            <p:txBody>
              <a:bodyPr vert="horz" wrap="none" rtlCol="0" anchor="ctr">
                <a:noAutofit/>
              </a:bodyPr>
              <a:lstStyle/>
              <a:p>
                <a:pPr>
                  <a:lnSpc>
                    <a:spcPct val="129999"/>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r>
                              <m:rPr>
                                <m:nor/>
                              </m:rP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𝑦</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e>
                        </m:eqArr>
                      </m:e>
                    </m:d>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rPr>
                  <a:t>　</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84D05CCA-C411-63B2-558E-56FE4725214C}"/>
                  </a:ext>
                </a:extLst>
              </p:cNvPr>
              <p:cNvSpPr txBox="1">
                <a:spLocks noRot="1" noChangeAspect="1" noMove="1" noResize="1" noEditPoints="1" noAdjustHandles="1" noChangeArrowheads="1" noChangeShapeType="1" noTextEdit="1"/>
              </p:cNvSpPr>
              <p:nvPr/>
            </p:nvSpPr>
            <p:spPr>
              <a:xfrm>
                <a:off x="1059708" y="3501008"/>
                <a:ext cx="1677226" cy="1154189"/>
              </a:xfrm>
              <a:prstGeom prst="rect">
                <a:avLst/>
              </a:prstGeom>
              <a:blipFill>
                <a:blip r:embed="rId5"/>
                <a:stretch>
                  <a:fillRect/>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BB954C70-E8FF-9112-ECE1-E555F0F66513}"/>
              </a:ext>
            </a:extLst>
          </p:cNvPr>
          <p:cNvSpPr txBox="1"/>
          <p:nvPr/>
        </p:nvSpPr>
        <p:spPr>
          <a:xfrm>
            <a:off x="4869708" y="4842136"/>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61E2ADBE-555C-AB83-3953-22644A574590}"/>
              </a:ext>
            </a:extLst>
          </p:cNvPr>
          <p:cNvSpPr txBox="1"/>
          <p:nvPr/>
        </p:nvSpPr>
        <p:spPr>
          <a:xfrm>
            <a:off x="7155707" y="4842136"/>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814" name="yt_shape_14814"/>
              <p:cNvSpPr txBox="1"/>
              <p:nvPr/>
            </p:nvSpPr>
            <p:spPr>
              <a:xfrm>
                <a:off x="468111" y="2071914"/>
                <a:ext cx="11111999" cy="28348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解：设围绕某一个点有</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Times New Roman" pitchFamily="24"/>
                    <a:ea typeface="楷体" pitchFamily="24"/>
                  </a:rPr>
                  <a:t>个正三角形和</a:t>
                </a:r>
                <a:r>
                  <a:rPr lang="en-US" altLang="zh-CN" sz="2400" b="0" i="1" u="none" dirty="0">
                    <a:solidFill>
                      <a:srgbClr val="FF0000"/>
                    </a:solidFill>
                    <a:effectLst/>
                    <a:latin typeface="Times New Roman" pitchFamily="24"/>
                    <a:ea typeface="Times New Roman" pitchFamily="24"/>
                  </a:rPr>
                  <a:t>y</a:t>
                </a:r>
                <a:r>
                  <a:rPr lang="zh-CN" altLang="zh-CN" sz="2400" b="0" i="0" u="none" dirty="0">
                    <a:solidFill>
                      <a:srgbClr val="FF0000"/>
                    </a:solidFill>
                    <a:effectLst/>
                    <a:latin typeface="Times New Roman" pitchFamily="24"/>
                    <a:ea typeface="楷体" pitchFamily="24"/>
                  </a:rPr>
                  <a:t>个正六边形，它们的内角可以拼成一个周角</a:t>
                </a:r>
                <a:r>
                  <a:rPr lang="en-US" altLang="zh-CN" sz="2400" b="0" i="0" u="none" dirty="0">
                    <a:solidFill>
                      <a:srgbClr val="FF0000"/>
                    </a:solidFill>
                    <a:effectLst/>
                    <a:latin typeface="Times New Roman" pitchFamily="24"/>
                    <a:ea typeface="Times New Roman"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根据题意可得方程</a:t>
                </a:r>
                <a:r>
                  <a:rPr lang="en-US" altLang="zh-CN" sz="2400" b="0" i="0" u="none" dirty="0">
                    <a:solidFill>
                      <a:srgbClr val="FF0000"/>
                    </a:solidFill>
                    <a:effectLst/>
                    <a:latin typeface="Times New Roman" pitchFamily="24"/>
                    <a:ea typeface="Times New Roman" pitchFamily="24"/>
                  </a:rPr>
                  <a:t>60</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48" charset="0"/>
                          </a:rPr>
                        </m:ctrlPr>
                      </m:fPr>
                      <m:num>
                        <m:r>
                          <a:rPr lang="zh-CN" altLang="zh-CN" sz="2400" b="0" i="1">
                            <a:solidFill>
                              <a:srgbClr val="FF0000"/>
                            </a:solidFill>
                            <a:effectLst/>
                            <a:latin typeface="Cambria Math" panose="02040503050406030204" pitchFamily="48" charset="0"/>
                            <a:ea typeface="Cambria Math" panose="02040503050406030204" pitchFamily="48" charset="0"/>
                          </a:rPr>
                          <m:t>（</m:t>
                        </m:r>
                        <m:r>
                          <a:rPr lang="en-US" altLang="zh-CN" sz="2400" b="0" i="0">
                            <a:solidFill>
                              <a:srgbClr val="FF0000"/>
                            </a:solidFill>
                            <a:effectLst/>
                            <a:latin typeface="Cambria Math" panose="02040503050406030204" pitchFamily="48" charset="0"/>
                            <a:ea typeface="Cambria Math" panose="02040503050406030204" pitchFamily="48" charset="0"/>
                          </a:rPr>
                          <m:t>6</m:t>
                        </m:r>
                        <m:r>
                          <a:rPr lang="en-US" altLang="zh-CN" sz="2400" b="0" i="1">
                            <a:solidFill>
                              <a:srgbClr val="FF0000"/>
                            </a:solidFill>
                            <a:effectLst/>
                            <a:latin typeface="Cambria Math" panose="02040503050406030204" pitchFamily="48" charset="0"/>
                            <a:ea typeface="Cambria Math" panose="02040503050406030204" pitchFamily="48" charset="0"/>
                          </a:rPr>
                          <m:t>−</m:t>
                        </m:r>
                        <m:r>
                          <a:rPr lang="en-US" altLang="zh-CN" sz="2400" b="0" i="0">
                            <a:solidFill>
                              <a:srgbClr val="FF0000"/>
                            </a:solidFill>
                            <a:effectLst/>
                            <a:latin typeface="Cambria Math" panose="02040503050406030204" pitchFamily="48" charset="0"/>
                            <a:ea typeface="Cambria Math" panose="02040503050406030204" pitchFamily="48" charset="0"/>
                          </a:rPr>
                          <m:t>2</m:t>
                        </m:r>
                        <m:r>
                          <a:rPr lang="zh-CN" altLang="zh-CN" sz="2400" b="0" i="1">
                            <a:solidFill>
                              <a:srgbClr val="FF0000"/>
                            </a:solidFill>
                            <a:effectLst/>
                            <a:latin typeface="Cambria Math" panose="02040503050406030204" pitchFamily="48" charset="0"/>
                            <a:ea typeface="Cambria Math" panose="02040503050406030204" pitchFamily="48" charset="0"/>
                          </a:rPr>
                          <m:t>）</m:t>
                        </m:r>
                        <m:r>
                          <a:rPr lang="en-US" altLang="zh-CN" sz="2400" b="0" i="0">
                            <a:solidFill>
                              <a:srgbClr val="FF0000"/>
                            </a:solidFill>
                            <a:effectLst/>
                            <a:latin typeface="Cambria Math" panose="02040503050406030204" pitchFamily="48" charset="0"/>
                            <a:ea typeface="Cambria Math" panose="02040503050406030204" pitchFamily="48" charset="0"/>
                          </a:rPr>
                          <m:t>×180</m:t>
                        </m:r>
                      </m:num>
                      <m:den>
                        <m:r>
                          <a:rPr lang="en-US" altLang="zh-CN" sz="2400" b="0" i="0">
                            <a:solidFill>
                              <a:srgbClr val="FF0000"/>
                            </a:solidFill>
                            <a:effectLst/>
                            <a:latin typeface="Cambria Math" panose="02040503050406030204" pitchFamily="48" charset="0"/>
                            <a:ea typeface="Cambria Math" panose="02040503050406030204" pitchFamily="48" charset="0"/>
                          </a:rPr>
                          <m:t>6</m:t>
                        </m:r>
                      </m:den>
                    </m:f>
                  </m:oMath>
                </a14:m>
                <a:r>
                  <a:rPr lang="en-US" altLang="zh-CN" sz="2400" b="0" i="1" u="none" dirty="0">
                    <a:solidFill>
                      <a:srgbClr val="FF0000"/>
                    </a:solidFill>
                    <a:effectLst/>
                    <a:latin typeface="Times New Roman" pitchFamily="24"/>
                    <a:ea typeface="Times New Roman" pitchFamily="24"/>
                  </a:rPr>
                  <a:t>y</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360</a:t>
                </a:r>
                <a:r>
                  <a:rPr lang="zh-CN" altLang="zh-CN" sz="2400" b="0" i="0" u="none" dirty="0">
                    <a:solidFill>
                      <a:srgbClr val="FF0000"/>
                    </a:solidFill>
                    <a:effectLst/>
                    <a:latin typeface="Times New Roman" pitchFamily="24"/>
                    <a:ea typeface="楷体" pitchFamily="24"/>
                  </a:rPr>
                  <a:t>，</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整理得</a:t>
                </a:r>
                <a:r>
                  <a:rPr lang="en-US" altLang="zh-CN" sz="2400" b="0" i="1" u="none" dirty="0">
                    <a:solidFill>
                      <a:srgbClr val="FF0000"/>
                    </a:solidFill>
                    <a:effectLst/>
                    <a:latin typeface="Times New Roman" pitchFamily="24"/>
                    <a:ea typeface="Times New Roman" pitchFamily="24"/>
                  </a:rPr>
                  <a:t>x</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2</a:t>
                </a:r>
                <a:r>
                  <a:rPr lang="en-US" altLang="zh-CN" sz="2400" b="0" i="1" u="none" dirty="0">
                    <a:solidFill>
                      <a:srgbClr val="FF0000"/>
                    </a:solidFill>
                    <a:effectLst/>
                    <a:latin typeface="Times New Roman" pitchFamily="24"/>
                    <a:ea typeface="Times New Roman" pitchFamily="24"/>
                  </a:rPr>
                  <a:t>y</a:t>
                </a:r>
                <a:r>
                  <a:rPr lang="zh-CN" altLang="zh-CN" sz="2400" b="0" i="0" u="none" dirty="0">
                    <a:solidFill>
                      <a:srgbClr val="FF0000"/>
                    </a:solidFill>
                    <a:effectLst/>
                    <a:latin typeface="宋体" pitchFamily="24"/>
                    <a:ea typeface="宋体" pitchFamily="24"/>
                  </a:rPr>
                  <a:t>＝</a:t>
                </a:r>
                <a:r>
                  <a:rPr lang="en-US" altLang="zh-CN" sz="2400" b="0" i="0" u="none" dirty="0">
                    <a:solidFill>
                      <a:srgbClr val="FF0000"/>
                    </a:solidFill>
                    <a:effectLst/>
                    <a:latin typeface="Times New Roman" pitchFamily="24"/>
                    <a:ea typeface="Times New Roman" pitchFamily="24"/>
                  </a:rPr>
                  <a:t>6.</a:t>
                </a:r>
              </a:p>
              <a:p>
                <a:pPr algn="l" eaLnBrk="1" latinLnBrk="0" hangingPunct="0">
                  <a:lnSpc>
                    <a:spcPct val="129999"/>
                  </a:lnSpc>
                </a:pPr>
                <a:r>
                  <a:rPr lang="zh-CN" altLang="zh-CN" sz="2400" b="0" i="0" u="none" dirty="0">
                    <a:solidFill>
                      <a:srgbClr val="FF0000"/>
                    </a:solidFill>
                    <a:effectLst/>
                    <a:latin typeface="Times New Roman" pitchFamily="24"/>
                    <a:ea typeface="楷体" pitchFamily="24"/>
                  </a:rPr>
                  <a:t>可以找到方程的正整数解为</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48"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48" charset="0"/>
                              </a:rPr>
                            </m:ctrlPr>
                          </m:eqArrPr>
                          <m:e>
                            <m:r>
                              <a:rPr lang="en-US" altLang="zh-CN" sz="2400" b="0" i="1">
                                <a:solidFill>
                                  <a:srgbClr val="FF0000"/>
                                </a:solidFill>
                                <a:effectLst/>
                                <a:latin typeface="Cambria Math" panose="02040503050406030204" pitchFamily="48" charset="0"/>
                                <a:ea typeface="Cambria Math" panose="02040503050406030204" pitchFamily="48" charset="0"/>
                              </a:rPr>
                              <m:t>&amp;</m:t>
                            </m:r>
                            <m:r>
                              <a:rPr lang="en-US" altLang="zh-CN" sz="2400" b="0" i="1">
                                <a:solidFill>
                                  <a:srgbClr val="FF0000"/>
                                </a:solidFill>
                                <a:effectLst/>
                                <a:latin typeface="Cambria Math" panose="02040503050406030204" pitchFamily="48" charset="0"/>
                                <a:ea typeface="Cambria Math" panose="02040503050406030204" pitchFamily="48" charset="0"/>
                              </a:rPr>
                              <m:t>𝑥</m:t>
                            </m:r>
                            <m:r>
                              <a:rPr lang="en-US" altLang="zh-CN" sz="2400" b="0" i="0">
                                <a:solidFill>
                                  <a:srgbClr val="FF0000"/>
                                </a:solidFill>
                                <a:effectLst/>
                                <a:latin typeface="Cambria Math" panose="02040503050406030204" pitchFamily="48" charset="0"/>
                                <a:ea typeface="Cambria Math" panose="02040503050406030204" pitchFamily="48" charset="0"/>
                              </a:rPr>
                              <m:t>=2</m:t>
                            </m:r>
                            <m:r>
                              <m:rPr>
                                <m:nor/>
                              </m:rPr>
                              <a:rPr lang="zh-CN" altLang="zh-CN" sz="2400" b="0" i="0">
                                <a:solidFill>
                                  <a:srgbClr val="FF0000"/>
                                </a:solidFill>
                                <a:effectLst/>
                                <a:latin typeface="Times New Roman" panose="02040503050406030204" pitchFamily="48" charset="0"/>
                                <a:ea typeface="宋体" panose="02040503050406030204" pitchFamily="48" charset="0"/>
                              </a:rPr>
                              <m:t>，</m:t>
                            </m:r>
                          </m:e>
                          <m:e>
                            <m:r>
                              <a:rPr lang="en-US" altLang="zh-CN" sz="2400" b="0" i="1">
                                <a:solidFill>
                                  <a:srgbClr val="FF0000"/>
                                </a:solidFill>
                                <a:effectLst/>
                                <a:latin typeface="Cambria Math" panose="02040503050406030204" pitchFamily="48" charset="0"/>
                                <a:ea typeface="Cambria Math" panose="02040503050406030204" pitchFamily="48" charset="0"/>
                              </a:rPr>
                              <m:t>&amp;</m:t>
                            </m:r>
                            <m:r>
                              <a:rPr lang="en-US" altLang="zh-CN" sz="2400" b="0" i="1">
                                <a:solidFill>
                                  <a:srgbClr val="FF0000"/>
                                </a:solidFill>
                                <a:effectLst/>
                                <a:latin typeface="Cambria Math" panose="02040503050406030204" pitchFamily="48" charset="0"/>
                                <a:ea typeface="Cambria Math" panose="02040503050406030204" pitchFamily="48" charset="0"/>
                              </a:rPr>
                              <m:t>𝑦</m:t>
                            </m:r>
                            <m:r>
                              <a:rPr lang="en-US" altLang="zh-CN" sz="2400" b="0" i="0">
                                <a:solidFill>
                                  <a:srgbClr val="FF0000"/>
                                </a:solidFill>
                                <a:effectLst/>
                                <a:latin typeface="Cambria Math" panose="02040503050406030204" pitchFamily="48" charset="0"/>
                                <a:ea typeface="Cambria Math" panose="02040503050406030204" pitchFamily="48" charset="0"/>
                              </a:rPr>
                              <m:t>=2</m:t>
                            </m:r>
                            <m:r>
                              <m:rPr>
                                <m:nor/>
                              </m:rPr>
                              <a:rPr lang="zh-CN" altLang="zh-CN" sz="2400" b="0" i="0">
                                <a:solidFill>
                                  <a:srgbClr val="FF0000"/>
                                </a:solidFill>
                                <a:effectLst/>
                                <a:latin typeface="Times New Roman" panose="02040503050406030204" pitchFamily="48" charset="0"/>
                                <a:ea typeface="宋体" panose="02040503050406030204" pitchFamily="48" charset="0"/>
                              </a:rPr>
                              <m:t>，</m:t>
                            </m:r>
                          </m:e>
                        </m:eqArr>
                      </m:e>
                    </m:d>
                  </m:oMath>
                </a14:m>
                <a:r>
                  <a:rPr lang="zh-CN" altLang="zh-CN" sz="2400" b="0" i="0" u="none" dirty="0">
                    <a:solidFill>
                      <a:srgbClr val="FF0000"/>
                    </a:solidFill>
                    <a:effectLst/>
                    <a:latin typeface="Times New Roman" pitchFamily="24"/>
                    <a:ea typeface="楷体" pitchFamily="24"/>
                  </a:rPr>
                  <a:t>或</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48"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48" charset="0"/>
                              </a:rPr>
                            </m:ctrlPr>
                          </m:eqArrPr>
                          <m:e>
                            <m:r>
                              <a:rPr lang="en-US" altLang="zh-CN" sz="2400" b="0" i="1">
                                <a:solidFill>
                                  <a:srgbClr val="FF0000"/>
                                </a:solidFill>
                                <a:effectLst/>
                                <a:latin typeface="Cambria Math" panose="02040503050406030204" pitchFamily="48" charset="0"/>
                                <a:ea typeface="Cambria Math" panose="02040503050406030204" pitchFamily="48" charset="0"/>
                              </a:rPr>
                              <m:t>&amp;</m:t>
                            </m:r>
                            <m:r>
                              <a:rPr lang="en-US" altLang="zh-CN" sz="2400" b="0" i="1">
                                <a:solidFill>
                                  <a:srgbClr val="FF0000"/>
                                </a:solidFill>
                                <a:effectLst/>
                                <a:latin typeface="Cambria Math" panose="02040503050406030204" pitchFamily="48" charset="0"/>
                                <a:ea typeface="Cambria Math" panose="02040503050406030204" pitchFamily="48" charset="0"/>
                              </a:rPr>
                              <m:t>𝑥</m:t>
                            </m:r>
                            <m:r>
                              <a:rPr lang="en-US" altLang="zh-CN" sz="2400" b="0" i="0">
                                <a:solidFill>
                                  <a:srgbClr val="FF0000"/>
                                </a:solidFill>
                                <a:effectLst/>
                                <a:latin typeface="Cambria Math" panose="02040503050406030204" pitchFamily="48" charset="0"/>
                                <a:ea typeface="Cambria Math" panose="02040503050406030204" pitchFamily="48" charset="0"/>
                              </a:rPr>
                              <m:t>=4</m:t>
                            </m:r>
                            <m:r>
                              <m:rPr>
                                <m:nor/>
                              </m:rPr>
                              <a:rPr lang="zh-CN" altLang="zh-CN" sz="2400" b="0" i="0">
                                <a:solidFill>
                                  <a:srgbClr val="FF0000"/>
                                </a:solidFill>
                                <a:effectLst/>
                                <a:latin typeface="Times New Roman" panose="02040503050406030204" pitchFamily="48" charset="0"/>
                                <a:ea typeface="宋体" panose="02040503050406030204" pitchFamily="48" charset="0"/>
                              </a:rPr>
                              <m:t>，</m:t>
                            </m:r>
                          </m:e>
                          <m:e>
                            <m:r>
                              <a:rPr lang="en-US" altLang="zh-CN" sz="2400" b="0" i="1">
                                <a:solidFill>
                                  <a:srgbClr val="FF0000"/>
                                </a:solidFill>
                                <a:effectLst/>
                                <a:latin typeface="Cambria Math" panose="02040503050406030204" pitchFamily="48" charset="0"/>
                                <a:ea typeface="Cambria Math" panose="02040503050406030204" pitchFamily="48" charset="0"/>
                              </a:rPr>
                              <m:t>&amp;</m:t>
                            </m:r>
                            <m:r>
                              <a:rPr lang="en-US" altLang="zh-CN" sz="2400" b="0" i="1">
                                <a:solidFill>
                                  <a:srgbClr val="FF0000"/>
                                </a:solidFill>
                                <a:effectLst/>
                                <a:latin typeface="Cambria Math" panose="02040503050406030204" pitchFamily="48" charset="0"/>
                                <a:ea typeface="Cambria Math" panose="02040503050406030204" pitchFamily="48" charset="0"/>
                              </a:rPr>
                              <m:t>𝑦</m:t>
                            </m:r>
                            <m:r>
                              <a:rPr lang="en-US" altLang="zh-CN" sz="2400" b="0" i="0">
                                <a:solidFill>
                                  <a:srgbClr val="FF0000"/>
                                </a:solidFill>
                                <a:effectLst/>
                                <a:latin typeface="Cambria Math" panose="02040503050406030204" pitchFamily="48" charset="0"/>
                                <a:ea typeface="Cambria Math" panose="02040503050406030204" pitchFamily="48" charset="0"/>
                              </a:rPr>
                              <m:t>=1</m:t>
                            </m:r>
                            <m:r>
                              <m:rPr>
                                <m:nor/>
                              </m:rPr>
                              <a:rPr lang="en-US" altLang="zh-CN" sz="2400" b="0" i="0">
                                <a:solidFill>
                                  <a:srgbClr val="FF0000"/>
                                </a:solidFill>
                                <a:effectLst/>
                                <a:latin typeface="Times New Roman" panose="02040503050406030204" pitchFamily="48" charset="0"/>
                                <a:ea typeface="宋体" panose="02040503050406030204" pitchFamily="48" charset="0"/>
                              </a:rPr>
                              <m:t>.</m:t>
                            </m:r>
                          </m:e>
                        </m:eqArr>
                      </m:e>
                    </m:d>
                  </m:oMath>
                </a14:m>
                <a:endParaRPr lang="zh-CN" altLang="zh-CN" sz="2400" b="0" i="0" u="none" dirty="0">
                  <a:solidFill>
                    <a:srgbClr val="FF0000"/>
                  </a:solidFill>
                  <a:effectLst/>
                  <a:latin typeface="Times New Roman" pitchFamily="24"/>
                  <a:ea typeface="楷体" pitchFamily="24"/>
                </a:endParaRPr>
              </a:p>
            </p:txBody>
          </p:sp>
        </mc:Choice>
        <mc:Fallback>
          <p:sp>
            <p:nvSpPr>
              <p:cNvPr id="14814" name="yt_shape_14814"/>
              <p:cNvSpPr txBox="1">
                <a:spLocks noRot="1" noChangeAspect="1" noMove="1" noResize="1" noEditPoints="1" noAdjustHandles="1" noChangeArrowheads="1" noChangeShapeType="1" noTextEdit="1"/>
              </p:cNvSpPr>
              <p:nvPr/>
            </p:nvSpPr>
            <p:spPr>
              <a:xfrm>
                <a:off x="468111" y="2071914"/>
                <a:ext cx="11111999" cy="2834815"/>
              </a:xfrm>
              <a:prstGeom prst="rect">
                <a:avLst/>
              </a:prstGeom>
              <a:blipFill>
                <a:blip r:embed="rId2"/>
                <a:stretch>
                  <a:fillRect l="-1700" t="-1935" r="-768"/>
                </a:stretch>
              </a:blipFill>
            </p:spPr>
            <p:txBody>
              <a:bodyPr/>
              <a:lstStyle/>
              <a:p>
                <a:r>
                  <a:rPr lang="zh-CN" altLang="en-US">
                    <a:noFill/>
                  </a:rPr>
                  <a:t> </a:t>
                </a:r>
              </a:p>
            </p:txBody>
          </p:sp>
        </mc:Fallback>
      </mc:AlternateContent>
      <p:sp>
        <p:nvSpPr>
          <p:cNvPr id="14816" name="yt_shape_14816"/>
          <p:cNvSpPr txBox="1"/>
          <p:nvPr/>
        </p:nvSpPr>
        <p:spPr>
          <a:xfrm>
            <a:off x="467992" y="4957517"/>
            <a:ext cx="8079135"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楷体" pitchFamily="24"/>
              </a:rPr>
              <a:t>故有两种可能的方案：</a:t>
            </a:r>
          </a:p>
          <a:p>
            <a:pPr algn="l" eaLnBrk="1" latinLnBrk="0" hangingPunct="0">
              <a:lnSpc>
                <a:spcPct val="129999"/>
              </a:lnSpc>
            </a:pP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Times New Roman" pitchFamily="24"/>
                <a:ea typeface="楷体" pitchFamily="24"/>
              </a:rPr>
              <a:t>个正三角形和</a:t>
            </a:r>
            <a:r>
              <a:rPr lang="en-US" altLang="zh-CN" sz="2400" b="0" i="0" u="none" dirty="0">
                <a:solidFill>
                  <a:srgbClr val="FF0000"/>
                </a:solidFill>
                <a:effectLst/>
                <a:latin typeface="Times New Roman" pitchFamily="24"/>
                <a:ea typeface="Times New Roman" pitchFamily="24"/>
              </a:rPr>
              <a:t>2</a:t>
            </a:r>
            <a:r>
              <a:rPr lang="zh-CN" altLang="zh-CN" sz="2400" b="0" i="0" u="none" dirty="0">
                <a:solidFill>
                  <a:srgbClr val="FF0000"/>
                </a:solidFill>
                <a:effectLst/>
                <a:latin typeface="Times New Roman" pitchFamily="24"/>
                <a:ea typeface="楷体" pitchFamily="24"/>
              </a:rPr>
              <a:t>个正六边形，或</a:t>
            </a:r>
            <a:r>
              <a:rPr lang="en-US" altLang="zh-CN" sz="2400" b="0" i="0" u="none" dirty="0">
                <a:solidFill>
                  <a:srgbClr val="FF0000"/>
                </a:solidFill>
                <a:effectLst/>
                <a:latin typeface="Times New Roman" pitchFamily="24"/>
                <a:ea typeface="Times New Roman" pitchFamily="24"/>
              </a:rPr>
              <a:t>4</a:t>
            </a:r>
            <a:r>
              <a:rPr lang="zh-CN" altLang="zh-CN" sz="2400" b="0" i="0" u="none" dirty="0">
                <a:solidFill>
                  <a:srgbClr val="FF0000"/>
                </a:solidFill>
                <a:effectLst/>
                <a:latin typeface="Times New Roman" pitchFamily="24"/>
                <a:ea typeface="楷体" pitchFamily="24"/>
              </a:rPr>
              <a:t>个正三角形和</a:t>
            </a:r>
            <a:r>
              <a:rPr lang="en-US" altLang="zh-CN" sz="2400" b="0" i="0" u="none" dirty="0">
                <a:solidFill>
                  <a:srgbClr val="FF0000"/>
                </a:solidFill>
                <a:effectLst/>
                <a:latin typeface="Times New Roman" pitchFamily="24"/>
                <a:ea typeface="Times New Roman" pitchFamily="24"/>
              </a:rPr>
              <a:t>1</a:t>
            </a:r>
            <a:r>
              <a:rPr lang="zh-CN" altLang="zh-CN" sz="2400" b="0" i="0" u="none" dirty="0">
                <a:solidFill>
                  <a:srgbClr val="FF0000"/>
                </a:solidFill>
                <a:effectLst/>
                <a:latin typeface="Times New Roman" pitchFamily="24"/>
                <a:ea typeface="楷体" pitchFamily="24"/>
              </a:rPr>
              <a:t>个正六边形</a:t>
            </a:r>
            <a:r>
              <a:rPr lang="en-US" altLang="zh-CN" sz="2400" b="0" i="0" u="none" dirty="0">
                <a:solidFill>
                  <a:srgbClr val="FF0000"/>
                </a:solidFill>
                <a:effectLst/>
                <a:latin typeface="Times New Roman" pitchFamily="24"/>
                <a:ea typeface="Times New Roman" pitchFamily="24"/>
              </a:rPr>
              <a:t>.</a:t>
            </a:r>
          </a:p>
        </p:txBody>
      </p:sp>
      <p:sp>
        <p:nvSpPr>
          <p:cNvPr id="3" name="文本框 2">
            <a:extLst>
              <a:ext uri="{FF2B5EF4-FFF2-40B4-BE49-F238E27FC236}">
                <a16:creationId xmlns:a16="http://schemas.microsoft.com/office/drawing/2014/main" id="{AB3C1389-2372-6524-2D94-482706E1967A}"/>
              </a:ext>
            </a:extLst>
          </p:cNvPr>
          <p:cNvSpPr txBox="1"/>
          <p:nvPr/>
        </p:nvSpPr>
        <p:spPr>
          <a:xfrm>
            <a:off x="407368" y="1124744"/>
            <a:ext cx="11521280" cy="1000980"/>
          </a:xfrm>
          <a:prstGeom prst="rect">
            <a:avLst/>
          </a:prstGeom>
          <a:noFill/>
        </p:spPr>
        <p:txBody>
          <a:bodyPr wrap="square">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rPr>
              <a:t>猜想</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：是否可以同时用正三角形和正六边形两种正多边形组合铺满地面？若能，求出所有可能的方案；若不能，请说明理由</a:t>
            </a:r>
            <a:r>
              <a:rPr lang="en-US" altLang="zh-CN" sz="2400" b="0" i="0" u="none" dirty="0">
                <a:solidFill>
                  <a:srgbClr val="000000"/>
                </a:solidFill>
                <a:effectLst/>
                <a:latin typeface="Times New Roman" pitchFamily="24"/>
                <a:ea typeface="Times New Roman"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14">
                                            <p:txEl>
                                              <p:pRg st="0" end="0"/>
                                            </p:txEl>
                                          </p:spTgt>
                                        </p:tgtEl>
                                        <p:attrNameLst>
                                          <p:attrName>style.visibility</p:attrName>
                                        </p:attrNameLst>
                                      </p:cBhvr>
                                      <p:to>
                                        <p:strVal val="visible"/>
                                      </p:to>
                                    </p:set>
                                    <p:animEffect transition="in" filter="blinds(horizontal)">
                                      <p:cBhvr>
                                        <p:cTn id="7" dur="500"/>
                                        <p:tgtEl>
                                          <p:spTgt spid="148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814">
                                            <p:txEl>
                                              <p:pRg st="1" end="1"/>
                                            </p:txEl>
                                          </p:spTgt>
                                        </p:tgtEl>
                                        <p:attrNameLst>
                                          <p:attrName>style.visibility</p:attrName>
                                        </p:attrNameLst>
                                      </p:cBhvr>
                                      <p:to>
                                        <p:strVal val="visible"/>
                                      </p:to>
                                    </p:set>
                                    <p:animEffect transition="in" filter="blinds(horizontal)">
                                      <p:cBhvr>
                                        <p:cTn id="12" dur="500"/>
                                        <p:tgtEl>
                                          <p:spTgt spid="148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814">
                                            <p:txEl>
                                              <p:pRg st="2" end="2"/>
                                            </p:txEl>
                                          </p:spTgt>
                                        </p:tgtEl>
                                        <p:attrNameLst>
                                          <p:attrName>style.visibility</p:attrName>
                                        </p:attrNameLst>
                                      </p:cBhvr>
                                      <p:to>
                                        <p:strVal val="visible"/>
                                      </p:to>
                                    </p:set>
                                    <p:animEffect transition="in" filter="blinds(horizontal)">
                                      <p:cBhvr>
                                        <p:cTn id="17" dur="500"/>
                                        <p:tgtEl>
                                          <p:spTgt spid="148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814">
                                            <p:txEl>
                                              <p:pRg st="3" end="3"/>
                                            </p:txEl>
                                          </p:spTgt>
                                        </p:tgtEl>
                                        <p:attrNameLst>
                                          <p:attrName>style.visibility</p:attrName>
                                        </p:attrNameLst>
                                      </p:cBhvr>
                                      <p:to>
                                        <p:strVal val="visible"/>
                                      </p:to>
                                    </p:set>
                                    <p:animEffect transition="in" filter="blinds(horizontal)">
                                      <p:cBhvr>
                                        <p:cTn id="22" dur="500"/>
                                        <p:tgtEl>
                                          <p:spTgt spid="148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816">
                                            <p:txEl>
                                              <p:pRg st="0" end="0"/>
                                            </p:txEl>
                                          </p:spTgt>
                                        </p:tgtEl>
                                        <p:attrNameLst>
                                          <p:attrName>style.visibility</p:attrName>
                                        </p:attrNameLst>
                                      </p:cBhvr>
                                      <p:to>
                                        <p:strVal val="visible"/>
                                      </p:to>
                                    </p:set>
                                    <p:animEffect transition="in" filter="blinds(horizontal)">
                                      <p:cBhvr>
                                        <p:cTn id="27" dur="500"/>
                                        <p:tgtEl>
                                          <p:spTgt spid="1481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816">
                                            <p:txEl>
                                              <p:pRg st="1" end="1"/>
                                            </p:txEl>
                                          </p:spTgt>
                                        </p:tgtEl>
                                        <p:attrNameLst>
                                          <p:attrName>style.visibility</p:attrName>
                                        </p:attrNameLst>
                                      </p:cBhvr>
                                      <p:to>
                                        <p:strVal val="visible"/>
                                      </p:to>
                                    </p:set>
                                    <p:animEffect transition="in" filter="blinds(horizontal)">
                                      <p:cBhvr>
                                        <p:cTn id="32" dur="500"/>
                                        <p:tgtEl>
                                          <p:spTgt spid="148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14" grpId="0" build="allAtOnce"/>
      <p:bldP spid="1481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54" name="yt_shape_14754"/>
          <p:cNvSpPr txBox="1"/>
          <p:nvPr/>
        </p:nvSpPr>
        <p:spPr>
          <a:xfrm>
            <a:off x="540000" y="1229684"/>
            <a:ext cx="4155176"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89">
                <a:solidFill>
                  <a:srgbClr val="1EE3CF"/>
                </a:solidFill>
                <a:effectLst/>
                <a:latin typeface="Times New Roman" pitchFamily="32"/>
                <a:ea typeface="宋体" pitchFamily="32"/>
              </a:rPr>
              <a:t> </a:t>
            </a:r>
          </a:p>
        </p:txBody>
      </p:sp>
      <p:pic>
        <p:nvPicPr>
          <p:cNvPr id="14753" name="yt_image_1475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229684"/>
            <a:ext cx="4112514" cy="652653"/>
          </a:xfrm>
          <a:prstGeom prst="rect">
            <a:avLst/>
          </a:prstGeom>
          <a:noFill/>
          <a:extLst>
            <a:ext uri="{909E8E84-426E-40DD-AFC4-6F175D3DCCD1}">
              <a14:hiddenFill xmlns:a14="http://schemas.microsoft.com/office/drawing/2010/main">
                <a:solidFill>
                  <a:srgbClr val="FFFFFF"/>
                </a:solidFill>
              </a14:hiddenFill>
            </a:ext>
          </a:extLst>
        </p:spPr>
      </p:pic>
      <p:sp>
        <p:nvSpPr>
          <p:cNvPr id="14756" name="yt_shape_14756"/>
          <p:cNvSpPr txBox="1"/>
          <p:nvPr/>
        </p:nvSpPr>
        <p:spPr>
          <a:xfrm>
            <a:off x="540000" y="1932981"/>
            <a:ext cx="444673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平面图形镶嵌的定义</a:t>
            </a:r>
          </a:p>
        </p:txBody>
      </p:sp>
      <p:sp>
        <p:nvSpPr>
          <p:cNvPr id="14757" name="yt_shape_14757"/>
          <p:cNvSpPr txBox="1"/>
          <p:nvPr/>
        </p:nvSpPr>
        <p:spPr>
          <a:xfrm>
            <a:off x="540000" y="2432546"/>
            <a:ext cx="1046440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请欣赏下列图案，并观察每一种图案是由哪一种或几种正多边形镶嵌而成的</a:t>
            </a:r>
            <a:r>
              <a:rPr lang="en-US" altLang="zh-CN" sz="2400" b="0" i="0" u="none">
                <a:solidFill>
                  <a:srgbClr val="000000"/>
                </a:solidFill>
                <a:effectLst/>
                <a:latin typeface="Times New Roman" pitchFamily="24"/>
                <a:ea typeface="Times New Roman" pitchFamily="24"/>
              </a:rPr>
              <a:t>.</a:t>
            </a:r>
          </a:p>
        </p:txBody>
      </p:sp>
      <p:sp>
        <p:nvSpPr>
          <p:cNvPr id="14761" name="yt_shape_14761"/>
          <p:cNvSpPr txBox="1"/>
          <p:nvPr/>
        </p:nvSpPr>
        <p:spPr>
          <a:xfrm>
            <a:off x="540000" y="4706228"/>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758" name="yt_shape_14758" title="H_125.321106">
            <a:extLst>
              <a:ext uri="{FF2B5EF4-FFF2-40B4-BE49-F238E27FC236}">
                <a16:creationId xmlns:a16="http://schemas.microsoft.com/office/drawing/2014/main" id="{249740F1-2B05-4C5A-B423-6F681AEFABC2}"/>
              </a:ext>
            </a:extLst>
          </p:cNvPr>
          <p:cNvGrpSpPr/>
          <p:nvPr/>
        </p:nvGrpSpPr>
        <p:grpSpPr>
          <a:xfrm>
            <a:off x="3698557" y="3064213"/>
            <a:ext cx="4794885" cy="1591578"/>
            <a:chOff x="0" y="0"/>
            <a:chExt cx="4794885" cy="1591578"/>
          </a:xfrm>
        </p:grpSpPr>
        <p:pic>
          <p:nvPicPr>
            <p:cNvPr id="2" name="yt_image_1475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4794885" cy="1195578"/>
            </a:xfrm>
            <a:prstGeom prst="rect">
              <a:avLst/>
            </a:prstGeom>
            <a:noFill/>
            <a:extLst>
              <a:ext uri="{909E8E84-426E-40DD-AFC4-6F175D3DCCD1}">
                <a14:hiddenFill xmlns:a14="http://schemas.microsoft.com/office/drawing/2010/main">
                  <a:solidFill>
                    <a:srgbClr val="FFFFFF"/>
                  </a:solidFill>
                </a14:hiddenFill>
              </a:ext>
            </a:extLst>
          </p:spPr>
        </p:pic>
        <p:sp>
          <p:nvSpPr>
            <p:cNvPr id="14760" name="yt_shape_14760"/>
            <p:cNvSpPr txBox="1"/>
            <p:nvPr/>
          </p:nvSpPr>
          <p:spPr>
            <a:xfrm>
              <a:off x="1864161" y="123157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Times New Roman" pitchFamily="24"/>
                  <a:ea typeface="宋体" pitchFamily="24"/>
                </a:rPr>
                <a:t>题图</a:t>
              </a:r>
            </a:p>
          </p:txBody>
        </p:sp>
      </p:grpSp>
      <p:sp>
        <p:nvSpPr>
          <p:cNvPr id="14762" name="yt_shape_14762"/>
          <p:cNvSpPr txBox="1"/>
          <p:nvPr/>
        </p:nvSpPr>
        <p:spPr>
          <a:xfrm>
            <a:off x="540119" y="507966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1</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正六边形</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正方形</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正六边形</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正三角形</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zh-CN" altLang="zh-CN" sz="2400" b="0" i="0" u="sng">
                <a:solidFill>
                  <a:srgbClr val="FF0000">
                    <a:alpha val="0"/>
                  </a:srgbClr>
                </a:solidFill>
                <a:effectLst/>
                <a:uFill>
                  <a:solidFill>
                    <a:srgbClr val="000000"/>
                  </a:solidFill>
                </a:uFill>
                <a:latin typeface="Times New Roman" pitchFamily="24"/>
                <a:ea typeface="楷体" pitchFamily="24"/>
              </a:rPr>
              <a:t>正方形</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pic>
        <p:nvPicPr>
          <p:cNvPr id="4" name="yt_shape_1699003966459">
            <a:extLst>
              <a:ext uri="{FF2B5EF4-FFF2-40B4-BE49-F238E27FC236}">
                <a16:creationId xmlns:a16="http://schemas.microsoft.com/office/drawing/2014/main" id="{6E4A2A22-1FBC-975C-6704-ADB6E2EE99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972308"/>
            <a:ext cx="1355917" cy="365782"/>
          </a:xfrm>
          <a:prstGeom prst="rect">
            <a:avLst/>
          </a:prstGeom>
        </p:spPr>
      </p:pic>
      <p:sp>
        <p:nvSpPr>
          <p:cNvPr id="3" name="文本框 2">
            <a:extLst>
              <a:ext uri="{FF2B5EF4-FFF2-40B4-BE49-F238E27FC236}">
                <a16:creationId xmlns:a16="http://schemas.microsoft.com/office/drawing/2014/main" id="{B4E7562B-3A74-32AD-CA0F-F7C16902B965}"/>
              </a:ext>
            </a:extLst>
          </p:cNvPr>
          <p:cNvSpPr txBox="1"/>
          <p:nvPr/>
        </p:nvSpPr>
        <p:spPr>
          <a:xfrm>
            <a:off x="1516908" y="5032862"/>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正六边形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9EB0B919-17A3-0F23-BD57-CB5A9BAF3A1E}"/>
              </a:ext>
            </a:extLst>
          </p:cNvPr>
          <p:cNvSpPr txBox="1"/>
          <p:nvPr/>
        </p:nvSpPr>
        <p:spPr>
          <a:xfrm>
            <a:off x="4412508" y="5032862"/>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正方形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39831523-C63D-FFA1-5099-6812DBE62B75}"/>
              </a:ext>
            </a:extLst>
          </p:cNvPr>
          <p:cNvSpPr txBox="1"/>
          <p:nvPr/>
        </p:nvSpPr>
        <p:spPr>
          <a:xfrm>
            <a:off x="7003307" y="5032862"/>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正六边形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14415BD3-8FAC-A14B-CC05-BFCF174156AA}"/>
              </a:ext>
            </a:extLst>
          </p:cNvPr>
          <p:cNvSpPr txBox="1"/>
          <p:nvPr/>
        </p:nvSpPr>
        <p:spPr>
          <a:xfrm>
            <a:off x="9136907" y="5032862"/>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正三角</a:t>
            </a:r>
            <a:endParaRPr lang="zh-CN" altLang="en-US">
              <a:solidFill>
                <a:srgbClr val="FF0000"/>
              </a:solidFill>
            </a:endParaRPr>
          </a:p>
        </p:txBody>
      </p:sp>
      <p:sp>
        <p:nvSpPr>
          <p:cNvPr id="8" name="文本框 7">
            <a:extLst>
              <a:ext uri="{FF2B5EF4-FFF2-40B4-BE49-F238E27FC236}">
                <a16:creationId xmlns:a16="http://schemas.microsoft.com/office/drawing/2014/main" id="{5EEC9B85-043F-EE25-6A80-B8C355609850}"/>
              </a:ext>
            </a:extLst>
          </p:cNvPr>
          <p:cNvSpPr txBox="1"/>
          <p:nvPr/>
        </p:nvSpPr>
        <p:spPr>
          <a:xfrm>
            <a:off x="450108" y="5508350"/>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9" name="文本框 8">
            <a:extLst>
              <a:ext uri="{FF2B5EF4-FFF2-40B4-BE49-F238E27FC236}">
                <a16:creationId xmlns:a16="http://schemas.microsoft.com/office/drawing/2014/main" id="{B6CD2C90-7987-7738-6B3E-DB57D5B7A230}"/>
              </a:ext>
            </a:extLst>
          </p:cNvPr>
          <p:cNvSpPr txBox="1"/>
          <p:nvPr/>
        </p:nvSpPr>
        <p:spPr>
          <a:xfrm>
            <a:off x="1669308" y="5508350"/>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正方形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blinds(horizontal)">
                                      <p:cBhvr>
                                        <p:cTn id="3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P spid="6" grpId="0" build="allAtOnce"/>
      <p:bldP spid="7" grpId="0" build="allAtOnce"/>
      <p:bldP spid="8" grpId="0" build="allAtOnce"/>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63" name="yt_shape_14763"/>
          <p:cNvSpPr txBox="1"/>
          <p:nvPr/>
        </p:nvSpPr>
        <p:spPr>
          <a:xfrm>
            <a:off x="540000" y="2395968"/>
            <a:ext cx="1013418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如图，平面上两个正方形与正五边形都有一条公共边，则</a:t>
            </a:r>
            <a:r>
              <a:rPr lang="en-US"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Times New Roman" pitchFamily="24"/>
              </a:rPr>
              <a:t>α</a:t>
            </a:r>
            <a:r>
              <a:rPr lang="zh-CN" altLang="zh-CN" sz="2400" b="0" i="0" u="none">
                <a:solidFill>
                  <a:srgbClr val="000000"/>
                </a:solidFill>
                <a:effectLst/>
                <a:latin typeface="Times New Roman" pitchFamily="24"/>
                <a:ea typeface="宋体" pitchFamily="24"/>
              </a:rPr>
              <a:t>等于</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72°</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4767" name="yt_shape_14767"/>
          <p:cNvSpPr txBox="1"/>
          <p:nvPr/>
        </p:nvSpPr>
        <p:spPr>
          <a:xfrm>
            <a:off x="540000" y="449938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764" name="yt_shape_14764" title="H_111.9111">
            <a:extLst>
              <a:ext uri="{FF2B5EF4-FFF2-40B4-BE49-F238E27FC236}">
                <a16:creationId xmlns:a16="http://schemas.microsoft.com/office/drawing/2014/main" id="{249740F1-2B05-4C5A-B423-6F681AEFABC2}"/>
              </a:ext>
            </a:extLst>
          </p:cNvPr>
          <p:cNvGrpSpPr/>
          <p:nvPr/>
        </p:nvGrpSpPr>
        <p:grpSpPr>
          <a:xfrm>
            <a:off x="5577077" y="3027635"/>
            <a:ext cx="1037844" cy="1421271"/>
            <a:chOff x="0" y="0"/>
            <a:chExt cx="1037844" cy="1421271"/>
          </a:xfrm>
        </p:grpSpPr>
        <p:pic>
          <p:nvPicPr>
            <p:cNvPr id="2" name="yt_image_1476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037844" cy="1025271"/>
            </a:xfrm>
            <a:prstGeom prst="rect">
              <a:avLst/>
            </a:prstGeom>
            <a:noFill/>
            <a:extLst>
              <a:ext uri="{909E8E84-426E-40DD-AFC4-6F175D3DCCD1}">
                <a14:hiddenFill xmlns:a14="http://schemas.microsoft.com/office/drawing/2010/main">
                  <a:solidFill>
                    <a:srgbClr val="FFFFFF"/>
                  </a:solidFill>
                </a14:hiddenFill>
              </a:ext>
            </a:extLst>
          </p:spPr>
        </p:pic>
        <p:sp>
          <p:nvSpPr>
            <p:cNvPr id="14766" name="yt_shape_14766"/>
            <p:cNvSpPr txBox="1"/>
            <p:nvPr/>
          </p:nvSpPr>
          <p:spPr>
            <a:xfrm>
              <a:off x="-14359" y="106127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2</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BF2AC944-F719-9EFF-AAE7-A20C03B953E9}"/>
              </a:ext>
            </a:extLst>
          </p:cNvPr>
          <p:cNvSpPr txBox="1"/>
          <p:nvPr/>
        </p:nvSpPr>
        <p:spPr>
          <a:xfrm>
            <a:off x="9678126" y="2349162"/>
            <a:ext cx="9119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72°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68" name="yt_shape_14768"/>
          <p:cNvSpPr txBox="1"/>
          <p:nvPr/>
        </p:nvSpPr>
        <p:spPr>
          <a:xfrm>
            <a:off x="539880" y="1201243"/>
            <a:ext cx="537006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用一种多边形进行平面镶嵌</a:t>
            </a:r>
          </a:p>
        </p:txBody>
      </p:sp>
      <p:sp>
        <p:nvSpPr>
          <p:cNvPr id="14769" name="yt_shape_14769"/>
          <p:cNvSpPr txBox="1"/>
          <p:nvPr/>
        </p:nvSpPr>
        <p:spPr>
          <a:xfrm>
            <a:off x="540000" y="1700808"/>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3.</a:t>
            </a:r>
            <a:r>
              <a:rPr lang="zh-CN" altLang="zh-CN" sz="2400" b="0" i="0" u="none">
                <a:solidFill>
                  <a:srgbClr val="000000"/>
                </a:solidFill>
                <a:effectLst/>
                <a:latin typeface="Times New Roman" pitchFamily="24"/>
                <a:ea typeface="宋体" pitchFamily="24"/>
              </a:rPr>
              <a:t>用形状、大小完全相同的一种或几种平面图形进行拼接，彼此之间不留空隙、不重叠地铺成一片，这就是平面图形的镶嵌</a:t>
            </a:r>
            <a:r>
              <a:rPr lang="en-US"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宋体" pitchFamily="24"/>
              </a:rPr>
              <a:t>工人师傅不能用下列哪种形状、大小完全相同的一种地砖在平整的地面上镶嵌</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770" name="yt_table_14770"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75110789"/>
              </p:ext>
            </p:extLst>
          </p:nvPr>
        </p:nvGraphicFramePr>
        <p:xfrm>
          <a:off x="539880" y="3140374"/>
          <a:ext cx="5437506" cy="950976"/>
        </p:xfrm>
        <a:graphic>
          <a:graphicData uri="http://schemas.openxmlformats.org/drawingml/2006/table">
            <a:tbl>
              <a:tblPr/>
              <a:tblGrid>
                <a:gridCol w="3337243">
                  <a:extLst>
                    <a:ext uri="{9D8B030D-6E8A-4147-A177-3AD203B41FA5}">
                      <a16:colId xmlns:a16="http://schemas.microsoft.com/office/drawing/2014/main" val="10667"/>
                    </a:ext>
                  </a:extLst>
                </a:gridCol>
                <a:gridCol w="2100263">
                  <a:extLst>
                    <a:ext uri="{9D8B030D-6E8A-4147-A177-3AD203B41FA5}">
                      <a16:colId xmlns:a16="http://schemas.microsoft.com/office/drawing/2014/main" val="1066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等边三角形</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正五边形</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正六边形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7"/>
                  </a:ext>
                </a:extLst>
              </a:tr>
            </a:tbl>
          </a:graphicData>
        </a:graphic>
      </p:graphicFrame>
      <p:pic>
        <p:nvPicPr>
          <p:cNvPr id="3" name="yt_shape_1699003966652" title="H_28.801733">
            <a:extLst>
              <a:ext uri="{FF2B5EF4-FFF2-40B4-BE49-F238E27FC236}">
                <a16:creationId xmlns:a16="http://schemas.microsoft.com/office/drawing/2014/main" id="{02782EB1-477A-F0AD-5E75-5449DC7DED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880" y="1240570"/>
            <a:ext cx="1355917" cy="365782"/>
          </a:xfrm>
          <a:prstGeom prst="rect">
            <a:avLst/>
          </a:prstGeom>
        </p:spPr>
      </p:pic>
      <p:sp>
        <p:nvSpPr>
          <p:cNvPr id="2" name="文本框 1">
            <a:extLst>
              <a:ext uri="{FF2B5EF4-FFF2-40B4-BE49-F238E27FC236}">
                <a16:creationId xmlns:a16="http://schemas.microsoft.com/office/drawing/2014/main" id="{8C607CF2-D099-644B-D12C-71202C5B8242}"/>
              </a:ext>
            </a:extLst>
          </p:cNvPr>
          <p:cNvSpPr txBox="1"/>
          <p:nvPr/>
        </p:nvSpPr>
        <p:spPr>
          <a:xfrm>
            <a:off x="5783989" y="260497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4" name="yt_shape_14772">
            <a:extLst>
              <a:ext uri="{FF2B5EF4-FFF2-40B4-BE49-F238E27FC236}">
                <a16:creationId xmlns:a16="http://schemas.microsoft.com/office/drawing/2014/main" id="{9F699537-B274-FB2B-DD3C-C8571755C9BB}"/>
              </a:ext>
            </a:extLst>
          </p:cNvPr>
          <p:cNvSpPr txBox="1"/>
          <p:nvPr/>
        </p:nvSpPr>
        <p:spPr>
          <a:xfrm>
            <a:off x="540000" y="429309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4.</a:t>
            </a:r>
            <a:r>
              <a:rPr lang="zh-CN" altLang="zh-CN" sz="2400" b="0" i="0" u="none">
                <a:solidFill>
                  <a:srgbClr val="000000"/>
                </a:solidFill>
                <a:effectLst/>
                <a:latin typeface="Times New Roman" pitchFamily="24"/>
                <a:ea typeface="宋体" pitchFamily="24"/>
              </a:rPr>
              <a:t>下列图形：正三角形、长方形、等腰梯形、圆、正五边形、正六边形中，可以密铺平面的有</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个</a:t>
            </a:r>
            <a:r>
              <a:rPr lang="en-US" altLang="zh-CN" sz="2400" b="0" i="0" u="none">
                <a:solidFill>
                  <a:srgbClr val="000000"/>
                </a:solidFill>
                <a:effectLst/>
                <a:latin typeface="Times New Roman" pitchFamily="24"/>
                <a:ea typeface="Times New Roman" pitchFamily="24"/>
              </a:rPr>
              <a:t>.</a:t>
            </a:r>
          </a:p>
        </p:txBody>
      </p:sp>
      <p:sp>
        <p:nvSpPr>
          <p:cNvPr id="5" name="文本框 4">
            <a:extLst>
              <a:ext uri="{FF2B5EF4-FFF2-40B4-BE49-F238E27FC236}">
                <a16:creationId xmlns:a16="http://schemas.microsoft.com/office/drawing/2014/main" id="{6C3F5294-78AE-81A7-E622-0E6F6E9B197C}"/>
              </a:ext>
            </a:extLst>
          </p:cNvPr>
          <p:cNvSpPr txBox="1"/>
          <p:nvPr/>
        </p:nvSpPr>
        <p:spPr>
          <a:xfrm>
            <a:off x="2278789" y="4721778"/>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73" name="yt_shape_14773"/>
          <p:cNvSpPr txBox="1"/>
          <p:nvPr/>
        </p:nvSpPr>
        <p:spPr>
          <a:xfrm>
            <a:off x="540000" y="1188305"/>
            <a:ext cx="629339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用两种或三种多边形进行平面镶嵌</a:t>
            </a:r>
          </a:p>
        </p:txBody>
      </p:sp>
      <p:sp>
        <p:nvSpPr>
          <p:cNvPr id="14774" name="yt_shape_14774"/>
          <p:cNvSpPr txBox="1"/>
          <p:nvPr/>
        </p:nvSpPr>
        <p:spPr>
          <a:xfrm>
            <a:off x="540000" y="1687870"/>
            <a:ext cx="566821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5.</a:t>
            </a:r>
            <a:r>
              <a:rPr lang="zh-CN" altLang="zh-CN" sz="2400" b="0" i="0" u="none">
                <a:solidFill>
                  <a:srgbClr val="000000"/>
                </a:solidFill>
                <a:effectLst/>
                <a:latin typeface="Times New Roman" pitchFamily="24"/>
                <a:ea typeface="宋体" pitchFamily="24"/>
              </a:rPr>
              <a:t>能铺满地面的正多边形的组合是</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775" name="yt_table_1477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20422310"/>
              </p:ext>
            </p:extLst>
          </p:nvPr>
        </p:nvGraphicFramePr>
        <p:xfrm>
          <a:off x="540000" y="2167173"/>
          <a:ext cx="3319463" cy="1901952"/>
        </p:xfrm>
        <a:graphic>
          <a:graphicData uri="http://schemas.openxmlformats.org/drawingml/2006/table">
            <a:tbl>
              <a:tblPr/>
              <a:tblGrid>
                <a:gridCol w="3319463">
                  <a:extLst>
                    <a:ext uri="{9D8B030D-6E8A-4147-A177-3AD203B41FA5}">
                      <a16:colId xmlns:a16="http://schemas.microsoft.com/office/drawing/2014/main" val="1066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正五边形和正方形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正六边形和正方形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正八边形和正方形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正十边形和正方形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1"/>
                  </a:ext>
                </a:extLst>
              </a:tr>
            </a:tbl>
          </a:graphicData>
        </a:graphic>
      </p:graphicFrame>
      <p:sp>
        <p:nvSpPr>
          <p:cNvPr id="14777" name="yt_shape_14777"/>
          <p:cNvSpPr txBox="1"/>
          <p:nvPr/>
        </p:nvSpPr>
        <p:spPr>
          <a:xfrm>
            <a:off x="540119" y="411949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6.</a:t>
            </a:r>
            <a:r>
              <a:rPr lang="zh-CN" altLang="zh-CN" sz="2400" b="0" i="0" u="none">
                <a:solidFill>
                  <a:srgbClr val="000000"/>
                </a:solidFill>
                <a:effectLst/>
                <a:latin typeface="Times New Roman" pitchFamily="24"/>
                <a:ea typeface="宋体" pitchFamily="24"/>
              </a:rPr>
              <a:t>一幅美丽的图案，在其顶点处由四个正多边形镶嵌而成，其中三个分别为正三角形、正方形、正六边形，则另一个为</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C</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778" name="yt_table_1477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53231823"/>
              </p:ext>
            </p:extLst>
          </p:nvPr>
        </p:nvGraphicFramePr>
        <p:xfrm>
          <a:off x="540000" y="5078928"/>
          <a:ext cx="5132706" cy="950976"/>
        </p:xfrm>
        <a:graphic>
          <a:graphicData uri="http://schemas.openxmlformats.org/drawingml/2006/table">
            <a:tbl>
              <a:tblPr/>
              <a:tblGrid>
                <a:gridCol w="3032443">
                  <a:extLst>
                    <a:ext uri="{9D8B030D-6E8A-4147-A177-3AD203B41FA5}">
                      <a16:colId xmlns:a16="http://schemas.microsoft.com/office/drawing/2014/main" val="10670"/>
                    </a:ext>
                  </a:extLst>
                </a:gridCol>
                <a:gridCol w="2100263">
                  <a:extLst>
                    <a:ext uri="{9D8B030D-6E8A-4147-A177-3AD203B41FA5}">
                      <a16:colId xmlns:a16="http://schemas.microsoft.com/office/drawing/2014/main" val="1067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a:t>
                      </a:r>
                      <a:r>
                        <a:rPr lang="zh-CN" altLang="zh-CN" sz="2400" b="0" i="0" u="none">
                          <a:solidFill>
                            <a:srgbClr val="000000"/>
                          </a:solidFill>
                          <a:effectLst/>
                          <a:latin typeface="Times New Roman" pitchFamily="24"/>
                          <a:ea typeface="宋体" pitchFamily="24"/>
                        </a:rPr>
                        <a:t>正六边形</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a:t>
                      </a:r>
                      <a:r>
                        <a:rPr lang="zh-CN" altLang="zh-CN" sz="2400" b="0" i="0" u="none">
                          <a:solidFill>
                            <a:srgbClr val="000000"/>
                          </a:solidFill>
                          <a:effectLst/>
                          <a:latin typeface="Times New Roman" pitchFamily="24"/>
                          <a:ea typeface="宋体" pitchFamily="24"/>
                        </a:rPr>
                        <a:t>正五边形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a:t>
                      </a:r>
                      <a:r>
                        <a:rPr lang="zh-CN" altLang="zh-CN" sz="2400" b="0" i="0" u="none">
                          <a:solidFill>
                            <a:srgbClr val="000000"/>
                          </a:solidFill>
                          <a:effectLst/>
                          <a:latin typeface="Times New Roman" pitchFamily="24"/>
                          <a:ea typeface="宋体" pitchFamily="24"/>
                        </a:rPr>
                        <a:t>正方形</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a:t>
                      </a:r>
                      <a:r>
                        <a:rPr lang="zh-CN" altLang="zh-CN" sz="2400" b="0" i="0" u="none">
                          <a:solidFill>
                            <a:srgbClr val="000000"/>
                          </a:solidFill>
                          <a:effectLst/>
                          <a:latin typeface="Times New Roman" pitchFamily="24"/>
                          <a:ea typeface="宋体" pitchFamily="24"/>
                        </a:rPr>
                        <a:t>正三角形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3"/>
                  </a:ext>
                </a:extLst>
              </a:tr>
            </a:tbl>
          </a:graphicData>
        </a:graphic>
      </p:graphicFrame>
      <p:pic>
        <p:nvPicPr>
          <p:cNvPr id="3" name="yt_shape_1699003966874" title="H_28.801733">
            <a:extLst>
              <a:ext uri="{FF2B5EF4-FFF2-40B4-BE49-F238E27FC236}">
                <a16:creationId xmlns:a16="http://schemas.microsoft.com/office/drawing/2014/main" id="{65A58BA1-2472-01B3-6939-9E6BE65DB4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227632"/>
            <a:ext cx="1355917" cy="365782"/>
          </a:xfrm>
          <a:prstGeom prst="rect">
            <a:avLst/>
          </a:prstGeom>
        </p:spPr>
      </p:pic>
      <p:sp>
        <p:nvSpPr>
          <p:cNvPr id="2" name="文本框 1">
            <a:extLst>
              <a:ext uri="{FF2B5EF4-FFF2-40B4-BE49-F238E27FC236}">
                <a16:creationId xmlns:a16="http://schemas.microsoft.com/office/drawing/2014/main" id="{91970B1A-569D-9F43-2216-6F8C5A716407}"/>
              </a:ext>
            </a:extLst>
          </p:cNvPr>
          <p:cNvSpPr txBox="1"/>
          <p:nvPr/>
        </p:nvSpPr>
        <p:spPr>
          <a:xfrm>
            <a:off x="5402989" y="164106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22E8ABB5-0ABF-9E37-F485-38432064AEDB}"/>
              </a:ext>
            </a:extLst>
          </p:cNvPr>
          <p:cNvSpPr txBox="1"/>
          <p:nvPr/>
        </p:nvSpPr>
        <p:spPr>
          <a:xfrm>
            <a:off x="5784108" y="454817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780" name="yt_shape_14780"/>
              <p:cNvSpPr txBox="1"/>
              <p:nvPr/>
            </p:nvSpPr>
            <p:spPr>
              <a:xfrm>
                <a:off x="540119" y="2072425"/>
                <a:ext cx="11111999" cy="111902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将完全相同的平行四边形和完全相同的菱形镶嵌成如图所示的图案，设菱形中较小角为</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度，平行四边形中较大角为</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Times New Roman" pitchFamily="24"/>
                    <a:ea typeface="宋体" pitchFamily="24"/>
                  </a:rPr>
                  <a:t>度，则</a:t>
                </a:r>
                <a:r>
                  <a:rPr lang="en-US" altLang="zh-CN" sz="2400" b="0" i="1" u="none">
                    <a:solidFill>
                      <a:srgbClr val="000000"/>
                    </a:solidFill>
                    <a:effectLst/>
                    <a:latin typeface="Times New Roman" pitchFamily="24"/>
                    <a:ea typeface="Times New Roman" pitchFamily="24"/>
                  </a:rPr>
                  <a:t>y</a:t>
                </a:r>
                <a:r>
                  <a:rPr lang="zh-CN" altLang="zh-CN" sz="2400" b="0" i="0" u="none">
                    <a:solidFill>
                      <a:srgbClr val="000000"/>
                    </a:solidFill>
                    <a:effectLst/>
                    <a:latin typeface="Times New Roman" pitchFamily="24"/>
                    <a:ea typeface="宋体" pitchFamily="24"/>
                  </a:rPr>
                  <a:t>与</a:t>
                </a:r>
                <a:r>
                  <a:rPr lang="en-US" altLang="zh-CN" sz="2400" b="0" i="1" u="none">
                    <a:solidFill>
                      <a:srgbClr val="000000"/>
                    </a:solidFill>
                    <a:effectLst/>
                    <a:latin typeface="Times New Roman" pitchFamily="24"/>
                    <a:ea typeface="Times New Roman" pitchFamily="24"/>
                  </a:rPr>
                  <a:t>x</a:t>
                </a:r>
                <a:r>
                  <a:rPr lang="zh-CN" altLang="zh-CN" sz="2400" b="0" i="0" u="none">
                    <a:solidFill>
                      <a:srgbClr val="000000"/>
                    </a:solidFill>
                    <a:effectLst/>
                    <a:latin typeface="Times New Roman" pitchFamily="24"/>
                    <a:ea typeface="宋体" pitchFamily="24"/>
                  </a:rPr>
                  <a:t>的关系式是</a:t>
                </a:r>
                <a:r>
                  <a:rPr lang="zh-CN" altLang="zh-CN" sz="100" b="0" i="1" spc="-100">
                    <a:solidFill>
                      <a:srgbClr val="FF0000"/>
                    </a:solidFill>
                    <a:effectLst/>
                    <a:latin typeface="Times New Roman" pitchFamily="24"/>
                    <a:ea typeface="宋体" pitchFamily="24"/>
                  </a:rPr>
                  <a:t> </a:t>
                </a:r>
                <a:r>
                  <a:rPr lang="zh-CN" altLang="zh-CN" sz="2400" b="0" i="1" u="sng">
                    <a:solidFill>
                      <a:srgbClr val="FF0000"/>
                    </a:solidFill>
                    <a:effectLst/>
                    <a:uFill>
                      <a:solidFill>
                        <a:srgbClr val="000000"/>
                      </a:solidFill>
                    </a:uFill>
                    <a:latin typeface="Times New Roman" pitchFamily="24"/>
                    <a:ea typeface="宋体" pitchFamily="24"/>
                  </a:rPr>
                  <a:t>　</a:t>
                </a:r>
                <a:r>
                  <a:rPr lang="en-US" altLang="zh-CN" sz="2400" b="0" i="1" u="sng">
                    <a:solidFill>
                      <a:srgbClr val="FF0000">
                        <a:alpha val="0"/>
                      </a:srgbClr>
                    </a:solidFill>
                    <a:effectLst/>
                    <a:uFill>
                      <a:solidFill>
                        <a:srgbClr val="000000"/>
                      </a:solidFill>
                    </a:uFill>
                    <a:latin typeface="Times New Roman" pitchFamily="24"/>
                    <a:ea typeface="Times New Roman" pitchFamily="24"/>
                  </a:rPr>
                  <a:t>y</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90</a:t>
                </a:r>
                <a:r>
                  <a:rPr lang="zh-CN" altLang="zh-CN" sz="2400" b="0" i="0" u="sng">
                    <a:solidFill>
                      <a:srgbClr val="FF0000">
                        <a:alpha val="0"/>
                      </a:srgbClr>
                    </a:solidFill>
                    <a:effectLst/>
                    <a:uFill>
                      <a:solidFill>
                        <a:srgbClr val="000000"/>
                      </a:solidFill>
                    </a:uFill>
                    <a:latin typeface="宋体" pitchFamily="24"/>
                    <a:ea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en-US" altLang="zh-CN" sz="2400" b="0" i="1" u="sng">
                    <a:solidFill>
                      <a:srgbClr val="FF0000">
                        <a:alpha val="0"/>
                      </a:srgbClr>
                    </a:solidFill>
                    <a:effectLst/>
                    <a:uFill>
                      <a:solidFill>
                        <a:srgbClr val="000000"/>
                      </a:solidFill>
                    </a:uFill>
                    <a:latin typeface="Times New Roman" pitchFamily="24"/>
                    <a:ea typeface="Times New Roman" pitchFamily="24"/>
                  </a:rPr>
                  <a:t>x</a:t>
                </a:r>
                <a:r>
                  <a:rPr lang="zh-CN" altLang="zh-CN" sz="2400" b="0" i="1" u="sng">
                    <a:solidFill>
                      <a:srgbClr val="000000"/>
                    </a:solidFill>
                    <a:effectLst/>
                    <a:uFill>
                      <a:solidFill>
                        <a:srgbClr val="000000"/>
                      </a:solidFill>
                    </a:uFill>
                    <a:latin typeface="Times New Roman" pitchFamily="24"/>
                    <a:ea typeface="宋体" pitchFamily="24"/>
                  </a:rPr>
                  <a:t>　</a:t>
                </a:r>
                <a:r>
                  <a:rPr lang="zh-CN" altLang="zh-CN" sz="100" b="0" i="1"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mc:Choice>
        <mc:Fallback xmlns:a16="http://schemas.microsoft.com/office/drawing/2014/main" xmlns="">
          <p:sp>
            <p:nvSpPr>
              <p:cNvPr id="14780" name="yt_shape_14780" descr="{&quot;rangeId&quot;:12,&quot;hasSerialNum&quot;:1,&quot;mathAnswerShape&quot;:1}"/>
              <p:cNvSpPr txBox="1">
                <a:spLocks noRot="1" noChangeAspect="1" noMove="1" noResize="1" noEditPoints="1" noAdjustHandles="1" noChangeArrowheads="1" noChangeShapeType="1" noTextEdit="1"/>
              </p:cNvSpPr>
              <p:nvPr/>
            </p:nvSpPr>
            <p:spPr>
              <a:xfrm>
                <a:off x="540119" y="2072425"/>
                <a:ext cx="11111999" cy="1119024"/>
              </a:xfrm>
              <a:prstGeom prst="rect">
                <a:avLst/>
              </a:prstGeom>
              <a:blipFill>
                <a:blip r:embed="rId2"/>
                <a:stretch>
                  <a:fillRect l="-1701" t="-4891" b="-8152"/>
                </a:stretch>
              </a:blipFill>
            </p:spPr>
            <p:txBody>
              <a:bodyPr/>
              <a:lstStyle/>
              <a:p>
                <a:r>
                  <a:rPr lang="zh-CN" altLang="en-US">
                    <a:noFill/>
                  </a:rPr>
                  <a:t> </a:t>
                </a:r>
              </a:p>
            </p:txBody>
          </p:sp>
        </mc:Fallback>
      </mc:AlternateContent>
      <p:sp>
        <p:nvSpPr>
          <p:cNvPr id="14785" name="yt_shape_14785"/>
          <p:cNvSpPr txBox="1"/>
          <p:nvPr/>
        </p:nvSpPr>
        <p:spPr>
          <a:xfrm>
            <a:off x="540000" y="4822922"/>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782" name="yt_shape_14782" title="H_108.491104">
            <a:extLst>
              <a:ext uri="{FF2B5EF4-FFF2-40B4-BE49-F238E27FC236}">
                <a16:creationId xmlns:a16="http://schemas.microsoft.com/office/drawing/2014/main" id="{249740F1-2B05-4C5A-B423-6F681AEFABC2}"/>
              </a:ext>
            </a:extLst>
          </p:cNvPr>
          <p:cNvGrpSpPr/>
          <p:nvPr/>
        </p:nvGrpSpPr>
        <p:grpSpPr>
          <a:xfrm>
            <a:off x="5181028" y="3394601"/>
            <a:ext cx="1829943" cy="1377837"/>
            <a:chOff x="0" y="0"/>
            <a:chExt cx="1829943" cy="1377837"/>
          </a:xfrm>
        </p:grpSpPr>
        <p:pic>
          <p:nvPicPr>
            <p:cNvPr id="2" name="yt_image_14782">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829943" cy="981837"/>
            </a:xfrm>
            <a:prstGeom prst="rect">
              <a:avLst/>
            </a:prstGeom>
            <a:noFill/>
            <a:extLst>
              <a:ext uri="{909E8E84-426E-40DD-AFC4-6F175D3DCCD1}">
                <a14:hiddenFill xmlns:a14="http://schemas.microsoft.com/office/drawing/2010/main">
                  <a:solidFill>
                    <a:srgbClr val="FFFFFF"/>
                  </a:solidFill>
                </a14:hiddenFill>
              </a:ext>
            </a:extLst>
          </p:spPr>
        </p:pic>
        <p:sp>
          <p:nvSpPr>
            <p:cNvPr id="14784" name="yt_shape_14784"/>
            <p:cNvSpPr txBox="1"/>
            <p:nvPr/>
          </p:nvSpPr>
          <p:spPr>
            <a:xfrm>
              <a:off x="381690" y="1017837"/>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7</a:t>
              </a:r>
              <a:r>
                <a:rPr lang="zh-CN" altLang="zh-CN" sz="2400" b="0" i="0" u="none">
                  <a:solidFill>
                    <a:srgbClr val="000000"/>
                  </a:solidFill>
                  <a:effectLst/>
                  <a:latin typeface="Times New Roman" pitchFamily="24"/>
                  <a:ea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4030D584-A49F-9827-D765-CC8D877BED92}"/>
                  </a:ext>
                </a:extLst>
              </p:cNvPr>
              <p:cNvSpPr txBox="1"/>
              <p:nvPr/>
            </p:nvSpPr>
            <p:spPr>
              <a:xfrm>
                <a:off x="8609857" y="2348880"/>
                <a:ext cx="1492949" cy="726326"/>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y</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90</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rPr>
                  <a:t>x</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4030D584-A49F-9827-D765-CC8D877BED92}"/>
                  </a:ext>
                </a:extLst>
              </p:cNvPr>
              <p:cNvSpPr txBox="1">
                <a:spLocks noRot="1" noChangeAspect="1" noMove="1" noResize="1" noEditPoints="1" noAdjustHandles="1" noChangeArrowheads="1" noChangeShapeType="1" noTextEdit="1"/>
              </p:cNvSpPr>
              <p:nvPr/>
            </p:nvSpPr>
            <p:spPr>
              <a:xfrm>
                <a:off x="8609857" y="2348880"/>
                <a:ext cx="1492949" cy="726326"/>
              </a:xfrm>
              <a:prstGeom prst="rect">
                <a:avLst/>
              </a:prstGeom>
              <a:blipFill>
                <a:blip r:embed="rId4"/>
                <a:stretch>
                  <a:fillRect l="-6122" r="-6531" b="-840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86" name="yt_shape_14786"/>
          <p:cNvSpPr txBox="1"/>
          <p:nvPr/>
        </p:nvSpPr>
        <p:spPr>
          <a:xfrm>
            <a:off x="540000" y="2164051"/>
            <a:ext cx="629339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sym typeface="Finished"/>
              </a:rPr>
              <a:t>⁠</a:t>
            </a:r>
            <a:r>
              <a:rPr lang="en-US" altLang="zh-CN" sz="2400" b="0" i="0" u="none">
                <a:solidFill>
                  <a:srgbClr val="1EE3CF"/>
                </a:solidFill>
                <a:effectLst/>
                <a:latin typeface="Times New Roman" pitchFamily="24"/>
                <a:ea typeface="宋体" pitchFamily="24"/>
                <a:sym typeface=""/>
              </a:rPr>
              <a:t>                 </a:t>
            </a:r>
            <a:r>
              <a:rPr lang="en-US" altLang="zh-CN" sz="1900" b="0" i="0" u="none">
                <a:solidFill>
                  <a:srgbClr val="1EE3CF"/>
                </a:solidFill>
                <a:effectLst/>
                <a:latin typeface="Times New Roman" pitchFamily="19"/>
                <a:ea typeface="宋体" pitchFamily="19"/>
                <a:sym typeface=""/>
              </a:rPr>
              <a:t> </a:t>
            </a:r>
            <a:r>
              <a:rPr lang="zh-CN" altLang="zh-CN" sz="2400" b="0" i="0" u="none">
                <a:noFill/>
                <a:effectLst/>
                <a:latin typeface="Times New Roman" pitchFamily="24"/>
                <a:ea typeface="Times New Roman"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由于对镶嵌的条件理解不透而出错</a:t>
            </a:r>
          </a:p>
        </p:txBody>
      </p:sp>
      <p:sp>
        <p:nvSpPr>
          <p:cNvPr id="14787" name="yt_shape_14787"/>
          <p:cNvSpPr txBox="1"/>
          <p:nvPr/>
        </p:nvSpPr>
        <p:spPr>
          <a:xfrm>
            <a:off x="540120" y="266361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8.</a:t>
            </a:r>
            <a:r>
              <a:rPr lang="zh-CN" altLang="zh-CN" sz="2400" b="0" i="0" u="none">
                <a:solidFill>
                  <a:srgbClr val="000000"/>
                </a:solidFill>
                <a:effectLst/>
                <a:latin typeface="Times New Roman" pitchFamily="24"/>
                <a:ea typeface="宋体" pitchFamily="24"/>
              </a:rPr>
              <a:t>有下列五种正多边形地砖：</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宋体" pitchFamily="24"/>
              </a:rPr>
              <a:t>正三角形；</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宋体" pitchFamily="24"/>
              </a:rPr>
              <a:t>正方形；</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宋体" pitchFamily="24"/>
              </a:rPr>
              <a:t>正五边形；</a:t>
            </a:r>
            <a:r>
              <a:rPr lang="en-US" altLang="zh-CN" sz="2400" b="0" i="0" u="none">
                <a:solidFill>
                  <a:srgbClr val="000000"/>
                </a:solidFill>
                <a:effectLst/>
                <a:latin typeface="宋体" pitchFamily="24"/>
                <a:ea typeface="宋体" pitchFamily="24"/>
              </a:rPr>
              <a:t>④</a:t>
            </a:r>
            <a:r>
              <a:rPr lang="zh-CN" altLang="zh-CN" sz="2400" b="0" i="0" u="none">
                <a:solidFill>
                  <a:srgbClr val="000000"/>
                </a:solidFill>
                <a:effectLst/>
                <a:latin typeface="Times New Roman" pitchFamily="24"/>
                <a:ea typeface="宋体" pitchFamily="24"/>
              </a:rPr>
              <a:t>正六边形；</a:t>
            </a:r>
            <a:r>
              <a:rPr lang="en-US" altLang="zh-CN" sz="2400" b="0" i="0" u="none">
                <a:solidFill>
                  <a:srgbClr val="000000"/>
                </a:solidFill>
                <a:effectLst/>
                <a:latin typeface="宋体" pitchFamily="24"/>
                <a:ea typeface="宋体" pitchFamily="24"/>
              </a:rPr>
              <a:t>⑤</a:t>
            </a:r>
            <a:r>
              <a:rPr lang="zh-CN" altLang="zh-CN" sz="2400" b="0" i="0" u="none">
                <a:solidFill>
                  <a:srgbClr val="000000"/>
                </a:solidFill>
                <a:effectLst/>
                <a:latin typeface="Times New Roman" pitchFamily="24"/>
                <a:ea typeface="宋体" pitchFamily="24"/>
              </a:rPr>
              <a:t>正八边形，现要用同一种大小一样、形状相同的正多边形地砖铺设地面，其中能做到彼此之间不留空隙、不重叠地铺设的地砖有</a:t>
            </a:r>
            <a:r>
              <a:rPr lang="zh-CN" altLang="zh-CN" sz="2400" b="0" i="0" u="none">
                <a:solidFill>
                  <a:srgbClr val="000000"/>
                </a:solidFill>
                <a:effectLst/>
                <a:latin typeface="宋体" pitchFamily="24"/>
                <a:ea typeface="宋体" pitchFamily="24"/>
              </a:rPr>
              <a:t>（</a:t>
            </a:r>
            <a:r>
              <a:rPr lang="zh-CN" altLang="zh-CN" sz="1200" b="0" i="0" u="none">
                <a:solidFill>
                  <a:srgbClr val="000000"/>
                </a:solidFill>
                <a:effectLst/>
                <a:latin typeface="Times New Roman" pitchFamily="12"/>
                <a:ea typeface="宋体" pitchFamily="12"/>
              </a:rPr>
              <a:t>　</a:t>
            </a:r>
            <a:r>
              <a:rPr lang="en-US" altLang="zh-CN" sz="2400" b="0" i="0" u="none">
                <a:solidFill>
                  <a:srgbClr val="FF0000">
                    <a:alpha val="0"/>
                  </a:srgbClr>
                </a:solidFill>
                <a:effectLst/>
                <a:latin typeface="Times New Roman" pitchFamily="24"/>
                <a:ea typeface="Times New Roman" pitchFamily="24"/>
              </a:rPr>
              <a:t>B</a:t>
            </a:r>
            <a:r>
              <a:rPr lang="zh-CN" altLang="zh-CN" sz="1200" b="0" i="0" u="none">
                <a:solidFill>
                  <a:srgbClr val="000000"/>
                </a:solidFill>
                <a:effectLst/>
                <a:latin typeface="Times New Roman" pitchFamily="12"/>
                <a:ea typeface="宋体" pitchFamily="12"/>
              </a:rPr>
              <a:t>　</a:t>
            </a:r>
            <a:r>
              <a:rPr lang="zh-CN" altLang="zh-CN" sz="2400" b="0" i="0" u="none">
                <a:solidFill>
                  <a:srgbClr val="000000"/>
                </a:solidFill>
                <a:effectLst/>
                <a:latin typeface="宋体" pitchFamily="24"/>
                <a:ea typeface="宋体" pitchFamily="24"/>
              </a:rPr>
              <a:t>）</a:t>
            </a:r>
          </a:p>
        </p:txBody>
      </p:sp>
      <p:graphicFrame>
        <p:nvGraphicFramePr>
          <p:cNvPr id="14788" name="yt_table_14788"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157295554"/>
              </p:ext>
            </p:extLst>
          </p:nvPr>
        </p:nvGraphicFramePr>
        <p:xfrm>
          <a:off x="540000" y="4103182"/>
          <a:ext cx="3608706" cy="950976"/>
        </p:xfrm>
        <a:graphic>
          <a:graphicData uri="http://schemas.openxmlformats.org/drawingml/2006/table">
            <a:tbl>
              <a:tblPr/>
              <a:tblGrid>
                <a:gridCol w="2270443">
                  <a:extLst>
                    <a:ext uri="{9D8B030D-6E8A-4147-A177-3AD203B41FA5}">
                      <a16:colId xmlns:a16="http://schemas.microsoft.com/office/drawing/2014/main" val="10672"/>
                    </a:ext>
                  </a:extLst>
                </a:gridCol>
                <a:gridCol w="1338263">
                  <a:extLst>
                    <a:ext uri="{9D8B030D-6E8A-4147-A177-3AD203B41FA5}">
                      <a16:colId xmlns:a16="http://schemas.microsoft.com/office/drawing/2014/main" val="1067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A.4</a:t>
                      </a:r>
                      <a:r>
                        <a:rPr lang="zh-CN" altLang="zh-CN" sz="2400" b="0" i="0" u="none">
                          <a:solidFill>
                            <a:srgbClr val="000000"/>
                          </a:solidFill>
                          <a:effectLst/>
                          <a:latin typeface="Times New Roman" pitchFamily="24"/>
                          <a:ea typeface="宋体" pitchFamily="24"/>
                        </a:rPr>
                        <a:t>种</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B.3</a:t>
                      </a:r>
                      <a:r>
                        <a:rPr lang="zh-CN" altLang="zh-CN" sz="2400" b="0" i="0" u="none">
                          <a:solidFill>
                            <a:srgbClr val="000000"/>
                          </a:solidFill>
                          <a:effectLst/>
                          <a:latin typeface="Times New Roman" pitchFamily="24"/>
                          <a:ea typeface="宋体" pitchFamily="24"/>
                        </a:rPr>
                        <a:t>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C.2</a:t>
                      </a:r>
                      <a:r>
                        <a:rPr lang="zh-CN" altLang="zh-CN" sz="2400" b="0" i="0" u="none">
                          <a:solidFill>
                            <a:srgbClr val="000000"/>
                          </a:solidFill>
                          <a:effectLst/>
                          <a:latin typeface="Times New Roman" pitchFamily="24"/>
                          <a:ea typeface="宋体" pitchFamily="24"/>
                        </a:rPr>
                        <a:t>种</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D.1</a:t>
                      </a:r>
                      <a:r>
                        <a:rPr lang="zh-CN" altLang="zh-CN" sz="2400" b="0" i="0" u="none">
                          <a:solidFill>
                            <a:srgbClr val="000000"/>
                          </a:solidFill>
                          <a:effectLst/>
                          <a:latin typeface="Times New Roman" pitchFamily="24"/>
                          <a:ea typeface="宋体" pitchFamily="24"/>
                        </a:rPr>
                        <a:t>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5"/>
                  </a:ext>
                </a:extLst>
              </a:tr>
            </a:tbl>
          </a:graphicData>
        </a:graphic>
      </p:graphicFrame>
      <p:pic>
        <p:nvPicPr>
          <p:cNvPr id="3" name="yt_shape_1699003967092" title="H_28.801733">
            <a:extLst>
              <a:ext uri="{FF2B5EF4-FFF2-40B4-BE49-F238E27FC236}">
                <a16:creationId xmlns:a16="http://schemas.microsoft.com/office/drawing/2014/main" id="{573F56A0-C34C-637E-8BDE-B541F96522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203378"/>
            <a:ext cx="1355917" cy="365782"/>
          </a:xfrm>
          <a:prstGeom prst="rect">
            <a:avLst/>
          </a:prstGeom>
        </p:spPr>
      </p:pic>
      <p:sp>
        <p:nvSpPr>
          <p:cNvPr id="2" name="文本框 1">
            <a:extLst>
              <a:ext uri="{FF2B5EF4-FFF2-40B4-BE49-F238E27FC236}">
                <a16:creationId xmlns:a16="http://schemas.microsoft.com/office/drawing/2014/main" id="{F35180B9-6E3D-C7ED-F527-31513F75BDE8}"/>
              </a:ext>
            </a:extLst>
          </p:cNvPr>
          <p:cNvSpPr txBox="1"/>
          <p:nvPr/>
        </p:nvSpPr>
        <p:spPr>
          <a:xfrm>
            <a:off x="7308108" y="356778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91" name="yt_shape_14791"/>
          <p:cNvSpPr txBox="1"/>
          <p:nvPr/>
        </p:nvSpPr>
        <p:spPr>
          <a:xfrm>
            <a:off x="540000" y="1433896"/>
            <a:ext cx="3975832"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3">
                <a:solidFill>
                  <a:srgbClr val="1EE3CF"/>
                </a:solidFill>
                <a:effectLst/>
                <a:latin typeface="Times New Roman" pitchFamily="32"/>
                <a:ea typeface="宋体" pitchFamily="32"/>
              </a:rPr>
              <a:t> </a:t>
            </a:r>
          </a:p>
        </p:txBody>
      </p:sp>
      <p:pic>
        <p:nvPicPr>
          <p:cNvPr id="14790" name="yt_image_14790">
            <a:extLst>
              <a:ext uri="">
                <a16:creationId xmlns:a14="http://schemas.microsoft.com/office/drawing/2010/main" xmlns:a16="http://schemas.microsoft.com/office/drawing/2014/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433896"/>
            <a:ext cx="3936492" cy="641223"/>
          </a:xfrm>
          <a:prstGeom prst="rect">
            <a:avLst/>
          </a:prstGeom>
          <a:noFill/>
          <a:extLst>
            <a:ext uri="{909E8E84-426E-40DD-AFC4-6F175D3DCCD1}">
              <a14:hiddenFill xmlns:a14="http://schemas.microsoft.com/office/drawing/2010/main">
                <a:solidFill>
                  <a:srgbClr val="FFFFFF"/>
                </a:solidFill>
              </a14:hiddenFill>
            </a:ext>
          </a:extLst>
        </p:spPr>
      </p:pic>
      <p:sp>
        <p:nvSpPr>
          <p:cNvPr id="14793" name="yt_shape_14793"/>
          <p:cNvSpPr txBox="1"/>
          <p:nvPr/>
        </p:nvSpPr>
        <p:spPr>
          <a:xfrm>
            <a:off x="540119" y="2125765"/>
            <a:ext cx="11460537"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rPr>
              <a:t>9.</a:t>
            </a:r>
            <a:r>
              <a:rPr lang="zh-CN" altLang="zh-CN" sz="2400" b="0" i="0" u="none" dirty="0">
                <a:solidFill>
                  <a:srgbClr val="000000"/>
                </a:solidFill>
                <a:effectLst/>
                <a:latin typeface="Times New Roman" pitchFamily="24"/>
                <a:ea typeface="宋体" pitchFamily="24"/>
              </a:rPr>
              <a:t>如图是某广场用地板铺设的部分图案，中央是一块正六边形的地板砖，周围是正三角形和正方形的地板砖</a:t>
            </a:r>
            <a:r>
              <a:rPr lang="en-US" altLang="zh-CN" sz="2400" b="0" i="0" u="none" dirty="0">
                <a:solidFill>
                  <a:srgbClr val="000000"/>
                </a:solidFill>
                <a:effectLst/>
                <a:latin typeface="Times New Roman" pitchFamily="24"/>
                <a:ea typeface="Times New Roman" pitchFamily="24"/>
              </a:rPr>
              <a:t>.</a:t>
            </a:r>
            <a:r>
              <a:rPr lang="zh-CN" altLang="zh-CN" sz="2400" b="0" i="0" u="none" dirty="0">
                <a:solidFill>
                  <a:srgbClr val="000000"/>
                </a:solidFill>
                <a:effectLst/>
                <a:latin typeface="Times New Roman" pitchFamily="24"/>
                <a:ea typeface="宋体" pitchFamily="24"/>
              </a:rPr>
              <a:t>从里向外的第</a:t>
            </a:r>
            <a:r>
              <a:rPr lang="en-US" altLang="zh-CN" sz="2400" b="0" i="0" u="none" dirty="0">
                <a:solidFill>
                  <a:srgbClr val="000000"/>
                </a:solidFill>
                <a:effectLst/>
                <a:latin typeface="Times New Roman" pitchFamily="24"/>
                <a:ea typeface="Times New Roman" pitchFamily="24"/>
              </a:rPr>
              <a:t>1</a:t>
            </a:r>
            <a:r>
              <a:rPr lang="zh-CN" altLang="zh-CN" sz="2400" b="0" i="0" u="none" dirty="0">
                <a:solidFill>
                  <a:srgbClr val="000000"/>
                </a:solidFill>
                <a:effectLst/>
                <a:latin typeface="Times New Roman" pitchFamily="24"/>
                <a:ea typeface="宋体" pitchFamily="24"/>
              </a:rPr>
              <a:t>层包括</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个正方形和</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个正三角形，第</a:t>
            </a:r>
            <a:r>
              <a:rPr lang="en-US" altLang="zh-CN" sz="2400" b="0" i="0" u="none" dirty="0">
                <a:solidFill>
                  <a:srgbClr val="000000"/>
                </a:solidFill>
                <a:effectLst/>
                <a:latin typeface="Times New Roman" pitchFamily="24"/>
                <a:ea typeface="Times New Roman" pitchFamily="24"/>
              </a:rPr>
              <a:t>2</a:t>
            </a:r>
            <a:r>
              <a:rPr lang="zh-CN" altLang="zh-CN" sz="2400" b="0" i="0" u="none" dirty="0">
                <a:solidFill>
                  <a:srgbClr val="000000"/>
                </a:solidFill>
                <a:effectLst/>
                <a:latin typeface="Times New Roman" pitchFamily="24"/>
                <a:ea typeface="宋体" pitchFamily="24"/>
              </a:rPr>
              <a:t>层包括</a:t>
            </a:r>
            <a:r>
              <a:rPr lang="en-US" altLang="zh-CN" sz="2400" b="0" i="0" u="none" dirty="0">
                <a:solidFill>
                  <a:srgbClr val="000000"/>
                </a:solidFill>
                <a:effectLst/>
                <a:latin typeface="Times New Roman" pitchFamily="24"/>
                <a:ea typeface="Times New Roman" pitchFamily="24"/>
              </a:rPr>
              <a:t>6</a:t>
            </a:r>
            <a:r>
              <a:rPr lang="zh-CN" altLang="zh-CN" sz="2400" b="0" i="0" u="none" dirty="0">
                <a:solidFill>
                  <a:srgbClr val="000000"/>
                </a:solidFill>
                <a:effectLst/>
                <a:latin typeface="Times New Roman" pitchFamily="24"/>
                <a:ea typeface="宋体" pitchFamily="24"/>
              </a:rPr>
              <a:t>个正方形和</a:t>
            </a:r>
            <a:r>
              <a:rPr lang="en-US" altLang="zh-CN" sz="2400" b="0" i="0" u="none" dirty="0">
                <a:solidFill>
                  <a:srgbClr val="000000"/>
                </a:solidFill>
                <a:effectLst/>
                <a:latin typeface="Times New Roman" pitchFamily="24"/>
                <a:ea typeface="Times New Roman" pitchFamily="24"/>
              </a:rPr>
              <a:t>18</a:t>
            </a:r>
            <a:r>
              <a:rPr lang="zh-CN" altLang="zh-CN" sz="2400" b="0" i="0" u="none" dirty="0">
                <a:solidFill>
                  <a:srgbClr val="000000"/>
                </a:solidFill>
                <a:effectLst/>
                <a:latin typeface="Times New Roman" pitchFamily="24"/>
                <a:ea typeface="宋体" pitchFamily="24"/>
              </a:rPr>
              <a:t>个正三角形，依此递推，第</a:t>
            </a:r>
            <a:r>
              <a:rPr lang="en-US" altLang="zh-CN" sz="2400" b="0" i="0" u="none" dirty="0">
                <a:solidFill>
                  <a:srgbClr val="000000"/>
                </a:solidFill>
                <a:effectLst/>
                <a:latin typeface="Times New Roman" pitchFamily="24"/>
                <a:ea typeface="Times New Roman" pitchFamily="24"/>
              </a:rPr>
              <a:t>8</a:t>
            </a:r>
            <a:r>
              <a:rPr lang="zh-CN" altLang="zh-CN" sz="2400" b="0" i="0" u="none" dirty="0">
                <a:solidFill>
                  <a:srgbClr val="000000"/>
                </a:solidFill>
                <a:effectLst/>
                <a:latin typeface="Times New Roman" pitchFamily="24"/>
                <a:ea typeface="宋体" pitchFamily="24"/>
              </a:rPr>
              <a:t>层中含有正三角形的个数是</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Times New Roman" pitchFamily="24"/>
              </a:rPr>
              <a:t>B</a:t>
            </a:r>
            <a:r>
              <a:rPr lang="zh-CN"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p>
        </p:txBody>
      </p:sp>
      <p:graphicFrame>
        <p:nvGraphicFramePr>
          <p:cNvPr id="14797" name="yt_table_14797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76526909"/>
              </p:ext>
            </p:extLst>
          </p:nvPr>
        </p:nvGraphicFramePr>
        <p:xfrm>
          <a:off x="540000" y="3765999"/>
          <a:ext cx="4189540" cy="950976"/>
        </p:xfrm>
        <a:graphic>
          <a:graphicData uri="http://schemas.openxmlformats.org/drawingml/2006/table">
            <a:tbl>
              <a:tblPr/>
              <a:tblGrid>
                <a:gridCol w="2557780">
                  <a:extLst>
                    <a:ext uri="{9D8B030D-6E8A-4147-A177-3AD203B41FA5}">
                      <a16:colId xmlns:a16="http://schemas.microsoft.com/office/drawing/2014/main" val="10674"/>
                    </a:ext>
                  </a:extLst>
                </a:gridCol>
                <a:gridCol w="1631760">
                  <a:extLst>
                    <a:ext uri="{9D8B030D-6E8A-4147-A177-3AD203B41FA5}">
                      <a16:colId xmlns:a16="http://schemas.microsoft.com/office/drawing/2014/main" val="1067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A.54</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B.90</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rPr>
                        <a:t>C.102</a:t>
                      </a:r>
                      <a:r>
                        <a:rPr lang="zh-CN" altLang="zh-CN" sz="2400" b="0" i="0" u="none">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rPr>
                        <a:t>D.114</a:t>
                      </a:r>
                      <a:r>
                        <a:rPr lang="zh-CN" altLang="zh-CN" sz="2400" b="0" i="0" u="none" dirty="0">
                          <a:solidFill>
                            <a:srgbClr val="000000"/>
                          </a:solidFill>
                          <a:effectLst/>
                          <a:latin typeface="Times New Roman" pitchFamily="24"/>
                          <a:ea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7"/>
                  </a:ext>
                </a:extLst>
              </a:tr>
            </a:tbl>
          </a:graphicData>
        </a:graphic>
      </p:graphicFrame>
      <p:grpSp>
        <p:nvGrpSpPr>
          <p:cNvPr id="14794" name="yt_shape_14794_skip" title="H_136.9311">
            <a:extLst>
              <a:ext uri="{FF2B5EF4-FFF2-40B4-BE49-F238E27FC236}">
                <a16:creationId xmlns:a16="http://schemas.microsoft.com/office/drawing/2014/main" id="{249740F1-2B05-4C5A-B423-6F681AEFABC2}"/>
              </a:ext>
            </a:extLst>
          </p:cNvPr>
          <p:cNvGrpSpPr/>
          <p:nvPr/>
        </p:nvGrpSpPr>
        <p:grpSpPr>
          <a:xfrm>
            <a:off x="10088406" y="3767905"/>
            <a:ext cx="1276731" cy="1739025"/>
            <a:chOff x="0" y="0"/>
            <a:chExt cx="1276731" cy="1739025"/>
          </a:xfrm>
        </p:grpSpPr>
        <p:pic>
          <p:nvPicPr>
            <p:cNvPr id="2" name="yt_image_14794">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0" y="0"/>
              <a:ext cx="1276731" cy="1343025"/>
            </a:xfrm>
            <a:prstGeom prst="rect">
              <a:avLst/>
            </a:prstGeom>
            <a:noFill/>
            <a:extLst>
              <a:ext uri="{909E8E84-426E-40DD-AFC4-6F175D3DCCD1}">
                <a14:hiddenFill xmlns:a14="http://schemas.microsoft.com/office/drawing/2010/main">
                  <a:solidFill>
                    <a:srgbClr val="FFFFFF"/>
                  </a:solidFill>
                </a14:hiddenFill>
              </a:ext>
            </a:extLst>
          </p:spPr>
        </p:pic>
        <p:sp>
          <p:nvSpPr>
            <p:cNvPr id="14796" name="yt_shape_14796"/>
            <p:cNvSpPr txBox="1"/>
            <p:nvPr/>
          </p:nvSpPr>
          <p:spPr>
            <a:xfrm>
              <a:off x="105084" y="1379025"/>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9</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E809DA73-CE7B-DCE7-5C8C-C1E7F2E18612}"/>
              </a:ext>
            </a:extLst>
          </p:cNvPr>
          <p:cNvSpPr txBox="1"/>
          <p:nvPr/>
        </p:nvSpPr>
        <p:spPr>
          <a:xfrm>
            <a:off x="10343486" y="300901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mn-cs"/>
              </a:rPr>
              <a:t>B</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99" name="yt_shape_14799"/>
          <p:cNvSpPr txBox="1"/>
          <p:nvPr/>
        </p:nvSpPr>
        <p:spPr>
          <a:xfrm>
            <a:off x="540120" y="1620281"/>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如图是由形状相同的正六边形和正三角形镶嵌而成的一组有规律的图案，则第</a:t>
            </a:r>
            <a:r>
              <a:rPr lang="en-US" altLang="zh-CN" sz="2400" b="0" i="1" u="none">
                <a:solidFill>
                  <a:srgbClr val="000000"/>
                </a:solidFill>
                <a:effectLst/>
                <a:latin typeface="Times New Roman" pitchFamily="24"/>
                <a:ea typeface="Times New Roman" pitchFamily="24"/>
              </a:rPr>
              <a:t>n</a:t>
            </a:r>
            <a:r>
              <a:rPr lang="zh-CN" altLang="zh-CN" sz="2400" b="0" i="0" u="none">
                <a:solidFill>
                  <a:srgbClr val="000000"/>
                </a:solidFill>
                <a:effectLst/>
                <a:latin typeface="Times New Roman" pitchFamily="24"/>
                <a:ea typeface="宋体" pitchFamily="24"/>
              </a:rPr>
              <a:t>个图案中阴影小三角形的个数为</a:t>
            </a:r>
            <a:r>
              <a:rPr lang="zh-CN" altLang="zh-CN" sz="100" b="0" i="0" spc="-100">
                <a:solidFill>
                  <a:srgbClr val="FF0000"/>
                </a:solidFill>
                <a:effectLst/>
                <a:latin typeface="Times New Roman" pitchFamily="24"/>
                <a:ea typeface="宋体" pitchFamily="24"/>
              </a:rPr>
              <a:t> </a:t>
            </a:r>
            <a:r>
              <a:rPr lang="zh-CN" altLang="zh-CN" sz="2400" b="0" i="0" u="sng">
                <a:solidFill>
                  <a:srgbClr val="FF0000"/>
                </a:solidFill>
                <a:effectLst/>
                <a:uFill>
                  <a:solidFill>
                    <a:srgbClr val="000000"/>
                  </a:solidFill>
                </a:uFill>
                <a:latin typeface="Times New Roman" pitchFamily="24"/>
                <a:ea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rPr>
              <a:t>4</a:t>
            </a:r>
            <a:r>
              <a:rPr lang="en-US" altLang="zh-CN" sz="2400" b="0" i="1" u="sng">
                <a:solidFill>
                  <a:srgbClr val="FF0000">
                    <a:alpha val="0"/>
                  </a:srgbClr>
                </a:solidFill>
                <a:effectLst/>
                <a:uFill>
                  <a:solidFill>
                    <a:srgbClr val="000000"/>
                  </a:solidFill>
                </a:uFill>
                <a:latin typeface="Times New Roman" pitchFamily="24"/>
                <a:ea typeface="Times New Roman" pitchFamily="24"/>
              </a:rPr>
              <a:t>n</a:t>
            </a:r>
            <a:r>
              <a:rPr lang="zh-CN" altLang="zh-CN" sz="2400" b="0" i="0" u="sng">
                <a:solidFill>
                  <a:srgbClr val="FF0000">
                    <a:alpha val="0"/>
                  </a:srgbClr>
                </a:solidFill>
                <a:effectLst/>
                <a:uFill>
                  <a:solidFill>
                    <a:srgbClr val="000000"/>
                  </a:solidFill>
                </a:uFill>
                <a:latin typeface="宋体" pitchFamily="24"/>
                <a:ea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rPr>
              <a:t>2</a:t>
            </a:r>
            <a:r>
              <a:rPr lang="zh-CN" altLang="zh-CN" sz="2400" b="0" i="0" u="sng">
                <a:solidFill>
                  <a:srgbClr val="FF0000">
                    <a:alpha val="0"/>
                  </a:srgbClr>
                </a:solidFill>
                <a:effectLst/>
                <a:uFill>
                  <a:solidFill>
                    <a:srgbClr val="000000"/>
                  </a:solidFill>
                </a:uFill>
                <a:latin typeface="Times New Roman" pitchFamily="24"/>
                <a:ea typeface="宋体" pitchFamily="24"/>
              </a:rPr>
              <a:t>　</a:t>
            </a:r>
            <a:r>
              <a:rPr lang="zh-CN" altLang="zh-CN" sz="100" b="0" i="0" spc="-100">
                <a:noFill/>
                <a:effectLst/>
                <a:latin typeface="Times New Roman" pitchFamily="24"/>
                <a:ea typeface="宋体" pitchFamily="24"/>
              </a:rPr>
              <a:t>⁠</a:t>
            </a:r>
            <a:r>
              <a:rPr lang="en-US" altLang="zh-CN" sz="2400" b="0" i="0" u="none">
                <a:solidFill>
                  <a:srgbClr val="000000"/>
                </a:solidFill>
                <a:effectLst/>
                <a:latin typeface="Times New Roman" pitchFamily="24"/>
                <a:ea typeface="Times New Roman" pitchFamily="24"/>
              </a:rPr>
              <a:t>.</a:t>
            </a:r>
          </a:p>
        </p:txBody>
      </p:sp>
      <p:sp>
        <p:nvSpPr>
          <p:cNvPr id="14803" name="yt_shape_14803"/>
          <p:cNvSpPr txBox="1"/>
          <p:nvPr/>
        </p:nvSpPr>
        <p:spPr>
          <a:xfrm>
            <a:off x="540001" y="4176399"/>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4800" name="yt_shape_14800" title="H_109.7511">
            <a:extLst>
              <a:ext uri="{FF2B5EF4-FFF2-40B4-BE49-F238E27FC236}">
                <a16:creationId xmlns:a16="http://schemas.microsoft.com/office/drawing/2014/main" id="{249740F1-2B05-4C5A-B423-6F681AEFABC2}"/>
              </a:ext>
            </a:extLst>
          </p:cNvPr>
          <p:cNvGrpSpPr/>
          <p:nvPr/>
        </p:nvGrpSpPr>
        <p:grpSpPr>
          <a:xfrm>
            <a:off x="3752850" y="2732080"/>
            <a:ext cx="4686300" cy="1393839"/>
            <a:chOff x="0" y="0"/>
            <a:chExt cx="4686300" cy="1393839"/>
          </a:xfrm>
        </p:grpSpPr>
        <p:pic>
          <p:nvPicPr>
            <p:cNvPr id="2" name="yt_image_1480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4686300" cy="997839"/>
            </a:xfrm>
            <a:prstGeom prst="rect">
              <a:avLst/>
            </a:prstGeom>
            <a:noFill/>
            <a:extLst>
              <a:ext uri="{909E8E84-426E-40DD-AFC4-6F175D3DCCD1}">
                <a14:hiddenFill xmlns:a14="http://schemas.microsoft.com/office/drawing/2010/main">
                  <a:solidFill>
                    <a:srgbClr val="FFFFFF"/>
                  </a:solidFill>
                </a14:hiddenFill>
              </a:ext>
            </a:extLst>
          </p:spPr>
        </p:pic>
        <p:sp>
          <p:nvSpPr>
            <p:cNvPr id="14802" name="yt_shape_14802"/>
            <p:cNvSpPr txBox="1"/>
            <p:nvPr/>
          </p:nvSpPr>
          <p:spPr>
            <a:xfrm>
              <a:off x="1733686" y="1033839"/>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rPr>
                <a:t>第</a:t>
              </a:r>
              <a:r>
                <a:rPr lang="en-US" altLang="zh-CN" sz="2400" b="0" i="0" u="none">
                  <a:solidFill>
                    <a:srgbClr val="000000"/>
                  </a:solidFill>
                  <a:effectLst/>
                  <a:latin typeface="Times New Roman" pitchFamily="24"/>
                  <a:ea typeface="Times New Roman" pitchFamily="24"/>
                </a:rPr>
                <a:t>10</a:t>
              </a:r>
              <a:r>
                <a:rPr lang="zh-CN" altLang="zh-CN" sz="2400" b="0" i="0" u="none">
                  <a:solidFill>
                    <a:srgbClr val="000000"/>
                  </a:solidFill>
                  <a:effectLst/>
                  <a:latin typeface="Times New Roman" pitchFamily="24"/>
                  <a:ea typeface="宋体" pitchFamily="24"/>
                </a:rPr>
                <a:t>题图</a:t>
              </a:r>
            </a:p>
          </p:txBody>
        </p:sp>
      </p:grpSp>
      <p:sp>
        <p:nvSpPr>
          <p:cNvPr id="3" name="文本框 2">
            <a:extLst>
              <a:ext uri="{FF2B5EF4-FFF2-40B4-BE49-F238E27FC236}">
                <a16:creationId xmlns:a16="http://schemas.microsoft.com/office/drawing/2014/main" id="{89C7220C-7D56-5AA5-6E66-72B34C136A3F}"/>
              </a:ext>
            </a:extLst>
          </p:cNvPr>
          <p:cNvSpPr txBox="1"/>
          <p:nvPr/>
        </p:nvSpPr>
        <p:spPr>
          <a:xfrm>
            <a:off x="5022109" y="2048963"/>
            <a:ext cx="12468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4</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1294</Words>
  <Application>Microsoft Office PowerPoint</Application>
  <PresentationFormat>宽屏</PresentationFormat>
  <Paragraphs>89</Paragraphs>
  <Slides>13</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13</vt:i4>
      </vt:variant>
    </vt:vector>
  </HeadingPairs>
  <TitlesOfParts>
    <vt:vector size="24"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苗 麦</cp:lastModifiedBy>
  <cp:revision>45</cp:revision>
  <dcterms:created xsi:type="dcterms:W3CDTF">2023-05-05T05:33:04Z</dcterms:created>
  <dcterms:modified xsi:type="dcterms:W3CDTF">2023-11-05T06:26:00Z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