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78" r:id="rId6"/>
    <p:sldId id="372" r:id="rId7"/>
    <p:sldId id="385" r:id="rId8"/>
    <p:sldId id="390" r:id="rId9"/>
    <p:sldId id="373" r:id="rId10"/>
    <p:sldId id="389" r:id="rId11"/>
    <p:sldId id="375" r:id="rId12"/>
    <p:sldId id="380" r:id="rId13"/>
    <p:sldId id="38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704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bin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5" name="yt_shape_14675"/>
          <p:cNvSpPr txBox="1"/>
          <p:nvPr/>
        </p:nvSpPr>
        <p:spPr>
          <a:xfrm>
            <a:off x="540000" y="967339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条件型探究问题</a:t>
            </a:r>
          </a:p>
        </p:txBody>
      </p:sp>
      <p:sp>
        <p:nvSpPr>
          <p:cNvPr id="14676" name="yt_shape_14676"/>
          <p:cNvSpPr txBox="1"/>
          <p:nvPr/>
        </p:nvSpPr>
        <p:spPr>
          <a:xfrm>
            <a:off x="540119" y="1466904"/>
            <a:ext cx="11532545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一章以后，小东根据学习平行四边形的经验，对平行四边形的判定问题进行了再次探究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以下是小东的探究过程，请补充完整：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，补充下列条件中能判断四边形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是平行四边形的是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写出一个你认为正确的选项即可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graphicFrame>
        <p:nvGraphicFramePr>
          <p:cNvPr id="14678" name="yt_table_14678" title="H_112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6584"/>
              </p:ext>
            </p:extLst>
          </p:nvPr>
        </p:nvGraphicFramePr>
        <p:xfrm>
          <a:off x="623392" y="3429000"/>
          <a:ext cx="2979738" cy="1426464"/>
        </p:xfrm>
        <a:graphic>
          <a:graphicData uri="http://schemas.openxmlformats.org/drawingml/2006/table">
            <a:tbl>
              <a:tblPr/>
              <a:tblGrid>
                <a:gridCol w="2979738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pic>
        <p:nvPicPr>
          <p:cNvPr id="3" name="yt_shape_1699003947800" title="H_28.770866">
            <a:extLst>
              <a:ext uri="{FF2B5EF4-FFF2-40B4-BE49-F238E27FC236}">
                <a16:creationId xmlns:a16="http://schemas.microsoft.com/office/drawing/2014/main" id="{9775D3A8-EDBA-9164-E4BC-A1718815BB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6863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FA795-2A65-767A-E88F-F49BFE9D8AA4}"/>
              </a:ext>
            </a:extLst>
          </p:cNvPr>
          <p:cNvSpPr txBox="1"/>
          <p:nvPr/>
        </p:nvSpPr>
        <p:spPr>
          <a:xfrm>
            <a:off x="5303912" y="2857669"/>
            <a:ext cx="119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540000" y="900000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类比学习型探究问题</a:t>
            </a:r>
          </a:p>
        </p:txBody>
      </p:sp>
      <p:sp>
        <p:nvSpPr>
          <p:cNvPr id="14726" name="yt_shape_1472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安庆潜山市期末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同学们，我们把对角线互相垂直的四边形叫做垂美四边形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下面就让小聪同学带领你们来探索垂美四边形的奥秘吧！</a:t>
            </a:r>
          </a:p>
        </p:txBody>
      </p:sp>
      <p:sp>
        <p:nvSpPr>
          <p:cNvPr id="14730" name="yt_shape_14730"/>
          <p:cNvSpPr txBox="1"/>
          <p:nvPr/>
        </p:nvSpPr>
        <p:spPr>
          <a:xfrm>
            <a:off x="540000" y="46630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27" name="yt_shape_14727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64888" y="2511364"/>
            <a:ext cx="4062222" cy="2101356"/>
            <a:chOff x="0" y="0"/>
            <a:chExt cx="4062222" cy="2101356"/>
          </a:xfrm>
        </p:grpSpPr>
        <p:pic>
          <p:nvPicPr>
            <p:cNvPr id="2" name="yt_image_14727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62222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9" name="yt_shape_14729"/>
            <p:cNvSpPr txBox="1"/>
            <p:nvPr/>
          </p:nvSpPr>
          <p:spPr>
            <a:xfrm>
              <a:off x="1497830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731" name="yt_shape_14731"/>
          <p:cNvSpPr txBox="1"/>
          <p:nvPr/>
        </p:nvSpPr>
        <p:spPr>
          <a:xfrm>
            <a:off x="540000" y="5036484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请看下面题目：</a:t>
            </a:r>
          </a:p>
        </p:txBody>
      </p:sp>
      <p:sp>
        <p:nvSpPr>
          <p:cNvPr id="14732" name="yt_shape_14732"/>
          <p:cNvSpPr txBox="1"/>
          <p:nvPr/>
        </p:nvSpPr>
        <p:spPr>
          <a:xfrm>
            <a:off x="540119" y="55157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【概念理解】如图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，问四边形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是垂美四边形吗？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699003948533">
            <a:extLst>
              <a:ext uri="{FF2B5EF4-FFF2-40B4-BE49-F238E27FC236}">
                <a16:creationId xmlns:a16="http://schemas.microsoft.com/office/drawing/2014/main" id="{974E2BC7-9B15-2080-6F18-DA3A29E0F2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3E66B5-986F-10E8-E8E1-76DE35A2E924}"/>
              </a:ext>
            </a:extLst>
          </p:cNvPr>
          <p:cNvSpPr txBox="1"/>
          <p:nvPr/>
        </p:nvSpPr>
        <p:spPr>
          <a:xfrm>
            <a:off x="3988646" y="594446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E37E9E-D56E-3A62-D4CF-333C2E711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775" y="3271374"/>
            <a:ext cx="161481" cy="1853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3" name="yt_shape_14733"/>
          <p:cNvSpPr txBox="1"/>
          <p:nvPr/>
        </p:nvSpPr>
        <p:spPr>
          <a:xfrm>
            <a:off x="263352" y="866590"/>
            <a:ext cx="1203660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【性质探索】试探索垂美四边形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两组对边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猜想结论：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垂美四边形的两组对边的平方和相等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要求用文字语言叙述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写出证明过程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，写出已知、求证、证明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36" name="yt_shape_14736"/>
          <p:cNvSpPr txBox="1"/>
          <p:nvPr/>
        </p:nvSpPr>
        <p:spPr>
          <a:xfrm>
            <a:off x="263352" y="2286014"/>
            <a:ext cx="54197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解：已知：如图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，在四边形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，垂足为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37" name="yt_shape_14737"/>
          <p:cNvSpPr txBox="1"/>
          <p:nvPr/>
        </p:nvSpPr>
        <p:spPr>
          <a:xfrm>
            <a:off x="263352" y="3245449"/>
            <a:ext cx="39401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求证：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69B142-A30D-C25D-3F69-3F66A66C0FE8}"/>
              </a:ext>
            </a:extLst>
          </p:cNvPr>
          <p:cNvSpPr txBox="1"/>
          <p:nvPr/>
        </p:nvSpPr>
        <p:spPr>
          <a:xfrm>
            <a:off x="2063552" y="1276429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垂美四边形的两组对边的平方和相等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80AA998-5DE9-2294-BE2B-8F8652930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653" y="2146911"/>
            <a:ext cx="1857375" cy="2095500"/>
          </a:xfrm>
          <a:prstGeom prst="rect">
            <a:avLst/>
          </a:prstGeom>
        </p:spPr>
      </p:pic>
      <p:sp>
        <p:nvSpPr>
          <p:cNvPr id="5" name="yt_shape_14738">
            <a:extLst>
              <a:ext uri="{FF2B5EF4-FFF2-40B4-BE49-F238E27FC236}">
                <a16:creationId xmlns:a16="http://schemas.microsoft.com/office/drawing/2014/main" id="{78E0E4D5-B7AF-626C-49ED-416C1C09AF41}"/>
              </a:ext>
            </a:extLst>
          </p:cNvPr>
          <p:cNvSpPr txBox="1"/>
          <p:nvPr/>
        </p:nvSpPr>
        <p:spPr>
          <a:xfrm>
            <a:off x="263352" y="3663340"/>
            <a:ext cx="586538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21A192-B82D-DB16-2424-A4B7DB704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3030" y="2146911"/>
            <a:ext cx="1857375" cy="2095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511B42-0D33-37C6-A2C1-494C6AAD8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0976" y="3036590"/>
            <a:ext cx="161481" cy="1853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1E32E85-747A-F319-DA6D-B4A425AB6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847" y="3093632"/>
            <a:ext cx="161481" cy="18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36" grpId="0" uiExpand="1" build="allAtOnce"/>
      <p:bldP spid="14737" grpId="0" build="allAtOnce"/>
      <p:bldP spid="2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39" name="yt_shape_14739"/>
              <p:cNvSpPr txBox="1"/>
              <p:nvPr/>
            </p:nvSpPr>
            <p:spPr>
              <a:xfrm>
                <a:off x="311380" y="935912"/>
                <a:ext cx="11111999" cy="11428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【性质应用】如图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，分别以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为边向外作正方形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ACFG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直接写出结果，不需要写出求解过程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39" name="yt_shape_14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380" y="935912"/>
                <a:ext cx="11111999" cy="1142813"/>
              </a:xfrm>
              <a:prstGeom prst="rect">
                <a:avLst/>
              </a:prstGeom>
              <a:blipFill>
                <a:blip r:embed="rId2"/>
                <a:stretch>
                  <a:fillRect l="-1646" t="-10160" r="-110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41" name="yt_image_14741" title="H_163.72897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2204864"/>
            <a:ext cx="2134807" cy="207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A06E07-AB65-DEBE-4896-FEAD0EB575F6}"/>
                  </a:ext>
                </a:extLst>
              </p:cNvPr>
              <p:cNvSpPr txBox="1"/>
              <p:nvPr/>
            </p:nvSpPr>
            <p:spPr>
              <a:xfrm>
                <a:off x="839416" y="1556792"/>
                <a:ext cx="10215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A06E07-AB65-DEBE-4896-FEAD0EB57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416" y="1556792"/>
                <a:ext cx="1021589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743">
                <a:extLst>
                  <a:ext uri="{FF2B5EF4-FFF2-40B4-BE49-F238E27FC236}">
                    <a16:creationId xmlns:a16="http://schemas.microsoft.com/office/drawing/2014/main" id="{1D6C9080-8D1E-A34C-2E71-C22768227FF0}"/>
                  </a:ext>
                </a:extLst>
              </p:cNvPr>
              <p:cNvSpPr txBox="1"/>
              <p:nvPr/>
            </p:nvSpPr>
            <p:spPr>
              <a:xfrm>
                <a:off x="335361" y="2394064"/>
                <a:ext cx="9001000" cy="4168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如图，连接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的交点分别为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BNM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是垂美四边形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3" name="yt_shape_14743">
                <a:extLst>
                  <a:ext uri="{FF2B5EF4-FFF2-40B4-BE49-F238E27FC236}">
                    <a16:creationId xmlns:a16="http://schemas.microsoft.com/office/drawing/2014/main" id="{1D6C9080-8D1E-A34C-2E71-C22768227F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1" y="2394064"/>
                <a:ext cx="9001000" cy="4168577"/>
              </a:xfrm>
              <a:prstGeom prst="rect">
                <a:avLst/>
              </a:prstGeom>
              <a:blipFill>
                <a:blip r:embed="rId5"/>
                <a:stretch>
                  <a:fillRect l="-2031" t="-2778" r="-1963" b="-3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4745" title="H_123.93">
            <a:extLst>
              <a:ext uri="{FF2B5EF4-FFF2-40B4-BE49-F238E27FC236}">
                <a16:creationId xmlns:a16="http://schemas.microsoft.com/office/drawing/2014/main" id="{13EF863D-BE50-4D06-C989-7596A4C33222}"/>
              </a:ex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79098" y="4653136"/>
            <a:ext cx="1881378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2" name="yt_shape_14682"/>
          <p:cNvSpPr txBox="1"/>
          <p:nvPr/>
        </p:nvSpPr>
        <p:spPr>
          <a:xfrm>
            <a:off x="479495" y="1315566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例如，选择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，文字语言表述为：一组对边平行，一条对角线平分另一条对角线的四边形是平行四边形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画出图形，并写出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中命题的证明过程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84" name="yt_shape_14684"/>
          <p:cNvSpPr txBox="1"/>
          <p:nvPr/>
        </p:nvSpPr>
        <p:spPr>
          <a:xfrm>
            <a:off x="479495" y="2451166"/>
            <a:ext cx="737701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已知：如图，在四边形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85" name="yt_image_14685" title="H_100.1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7744" y="3053029"/>
            <a:ext cx="214769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8DB104-6FCA-9E1C-0567-4769AC89413C}"/>
              </a:ext>
            </a:extLst>
          </p:cNvPr>
          <p:cNvSpPr txBox="1"/>
          <p:nvPr/>
        </p:nvSpPr>
        <p:spPr>
          <a:xfrm>
            <a:off x="1913484" y="1268760"/>
            <a:ext cx="952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例如，选择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，文字语言表述为：一组对边平行，一条对角线平分另一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1F9847-7994-ED5F-59B1-D834BF30FD41}"/>
              </a:ext>
            </a:extLst>
          </p:cNvPr>
          <p:cNvSpPr txBox="1"/>
          <p:nvPr/>
        </p:nvSpPr>
        <p:spPr>
          <a:xfrm>
            <a:off x="346744" y="163953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条对角线的四边形是平行四边形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4681">
            <a:extLst>
              <a:ext uri="{FF2B5EF4-FFF2-40B4-BE49-F238E27FC236}">
                <a16:creationId xmlns:a16="http://schemas.microsoft.com/office/drawing/2014/main" id="{D1F60C54-2091-D735-23D9-B0F3B85BBEAC}"/>
              </a:ext>
            </a:extLst>
          </p:cNvPr>
          <p:cNvSpPr txBox="1"/>
          <p:nvPr/>
        </p:nvSpPr>
        <p:spPr>
          <a:xfrm>
            <a:off x="346744" y="930080"/>
            <a:ext cx="584775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中的命题用文字语言表述为：</a:t>
            </a:r>
          </a:p>
        </p:txBody>
      </p:sp>
      <p:sp>
        <p:nvSpPr>
          <p:cNvPr id="5" name="yt_shape_14687">
            <a:extLst>
              <a:ext uri="{FF2B5EF4-FFF2-40B4-BE49-F238E27FC236}">
                <a16:creationId xmlns:a16="http://schemas.microsoft.com/office/drawing/2014/main" id="{7C692D53-8353-2070-9FCC-78A1F2FD675A}"/>
              </a:ext>
            </a:extLst>
          </p:cNvPr>
          <p:cNvSpPr txBox="1"/>
          <p:nvPr/>
        </p:nvSpPr>
        <p:spPr>
          <a:xfrm>
            <a:off x="501875" y="2820498"/>
            <a:ext cx="5036635" cy="29546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对角线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84" grpId="0" build="allAtOnce"/>
      <p:bldP spid="2" grpId="0" build="allAtOnce"/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8" name="yt_shape_14688"/>
          <p:cNvSpPr txBox="1"/>
          <p:nvPr/>
        </p:nvSpPr>
        <p:spPr>
          <a:xfrm>
            <a:off x="540000" y="900000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结论性探究问题</a:t>
            </a:r>
          </a:p>
        </p:txBody>
      </p:sp>
      <p:sp>
        <p:nvSpPr>
          <p:cNvPr id="14689" name="yt_shape_14689"/>
          <p:cNvSpPr txBox="1"/>
          <p:nvPr/>
        </p:nvSpPr>
        <p:spPr>
          <a:xfrm>
            <a:off x="540119" y="1348777"/>
            <a:ext cx="1138852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为一边，作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，另一边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90" name="yt_image_14690" title="H_117.55614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501840"/>
            <a:ext cx="2756237" cy="149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2" name="yt_shape_14692"/>
          <p:cNvSpPr txBox="1"/>
          <p:nvPr/>
        </p:nvSpPr>
        <p:spPr>
          <a:xfrm>
            <a:off x="479376" y="2420888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为平行四边形；</a:t>
            </a:r>
          </a:p>
        </p:txBody>
      </p:sp>
      <p:sp>
        <p:nvSpPr>
          <p:cNvPr id="14693" name="yt_shape_14693"/>
          <p:cNvSpPr txBox="1"/>
          <p:nvPr/>
        </p:nvSpPr>
        <p:spPr>
          <a:xfrm>
            <a:off x="479376" y="2900191"/>
            <a:ext cx="551272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948024" title="H_28.770866">
            <a:extLst>
              <a:ext uri="{FF2B5EF4-FFF2-40B4-BE49-F238E27FC236}">
                <a16:creationId xmlns:a16="http://schemas.microsoft.com/office/drawing/2014/main" id="{82D881DE-BF9D-94EB-62F2-D57657415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6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9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4" name="yt_shape_14694"/>
          <p:cNvSpPr txBox="1"/>
          <p:nvPr/>
        </p:nvSpPr>
        <p:spPr>
          <a:xfrm>
            <a:off x="539881" y="861930"/>
            <a:ext cx="76831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95" name="yt_shape_14695"/>
              <p:cNvSpPr txBox="1"/>
              <p:nvPr/>
            </p:nvSpPr>
            <p:spPr>
              <a:xfrm>
                <a:off x="524395" y="1254034"/>
                <a:ext cx="9892085" cy="10431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中点，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平行四边形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695" name="yt_shape_146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95" y="1254034"/>
                <a:ext cx="9892085" cy="1043106"/>
              </a:xfrm>
              <a:prstGeom prst="rect">
                <a:avLst/>
              </a:prstGeom>
              <a:blipFill>
                <a:blip r:embed="rId2"/>
                <a:stretch>
                  <a:fillRect l="-1848" t="-4678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97" name="yt_shape_14697"/>
          <p:cNvSpPr txBox="1"/>
          <p:nvPr/>
        </p:nvSpPr>
        <p:spPr>
          <a:xfrm>
            <a:off x="407368" y="23199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，得到图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AEGF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698" name="yt_image_14698" title="H_113.4021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924944"/>
            <a:ext cx="2367885" cy="144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1E99BB-AB63-3EF7-6512-30745BF879C8}"/>
              </a:ext>
            </a:extLst>
          </p:cNvPr>
          <p:cNvSpPr txBox="1"/>
          <p:nvPr/>
        </p:nvSpPr>
        <p:spPr>
          <a:xfrm>
            <a:off x="6839557" y="81512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4700">
            <a:extLst>
              <a:ext uri="{FF2B5EF4-FFF2-40B4-BE49-F238E27FC236}">
                <a16:creationId xmlns:a16="http://schemas.microsoft.com/office/drawing/2014/main" id="{D7441606-E73A-C8BF-80BF-3175C277CF35}"/>
              </a:ext>
            </a:extLst>
          </p:cNvPr>
          <p:cNvSpPr txBox="1"/>
          <p:nvPr/>
        </p:nvSpPr>
        <p:spPr>
          <a:xfrm>
            <a:off x="418050" y="3081348"/>
            <a:ext cx="5632952" cy="33239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95" grpId="0" build="allAtOnce"/>
      <p:bldP spid="2" grpId="0" build="allAtOnce"/>
      <p:bldP spid="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1" name="yt_shape_14701"/>
          <p:cNvSpPr txBox="1"/>
          <p:nvPr/>
        </p:nvSpPr>
        <p:spPr>
          <a:xfrm>
            <a:off x="540119" y="12281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不与端点重合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702" name="yt_image_14702" title="H_174.1528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3725" y="2820035"/>
            <a:ext cx="2144548" cy="221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4" name="yt_shape_14704"/>
          <p:cNvSpPr txBox="1"/>
          <p:nvPr/>
        </p:nvSpPr>
        <p:spPr>
          <a:xfrm>
            <a:off x="540000" y="5082076"/>
            <a:ext cx="9175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，位置关系为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3AA938-DB62-7DC4-6B88-06CB11B7B890}"/>
              </a:ext>
            </a:extLst>
          </p:cNvPr>
          <p:cNvSpPr txBox="1"/>
          <p:nvPr/>
        </p:nvSpPr>
        <p:spPr>
          <a:xfrm>
            <a:off x="4393339" y="5035270"/>
            <a:ext cx="153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0012F-2A56-61D2-BF1A-ABF4A7B9830B}"/>
              </a:ext>
            </a:extLst>
          </p:cNvPr>
          <p:cNvSpPr txBox="1"/>
          <p:nvPr/>
        </p:nvSpPr>
        <p:spPr>
          <a:xfrm>
            <a:off x="7879489" y="5035270"/>
            <a:ext cx="153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06" name="yt_shape_14706"/>
              <p:cNvSpPr txBox="1"/>
              <p:nvPr/>
            </p:nvSpPr>
            <p:spPr>
              <a:xfrm>
                <a:off x="540000" y="900000"/>
                <a:ext cx="5257978" cy="3367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0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，试求线段</a:t>
                </a:r>
                <a:r>
                  <a:rPr lang="en-US" altLang="zh-CN" sz="20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zh-CN" altLang="zh-CN" sz="20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的长；</a:t>
                </a:r>
              </a:p>
            </p:txBody>
          </p:sp>
        </mc:Choice>
        <mc:Fallback xmlns="">
          <p:sp>
            <p:nvSpPr>
              <p:cNvPr id="14706" name="yt_shape_147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57978" cy="336759"/>
              </a:xfrm>
              <a:prstGeom prst="rect">
                <a:avLst/>
              </a:prstGeom>
              <a:blipFill>
                <a:blip r:embed="rId2"/>
                <a:stretch>
                  <a:fillRect l="-3016" t="-20000" r="-2436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08" name="yt_shape_14708"/>
              <p:cNvSpPr txBox="1"/>
              <p:nvPr/>
            </p:nvSpPr>
            <p:spPr>
              <a:xfrm>
                <a:off x="504165" y="1304150"/>
                <a:ext cx="5186035" cy="3234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在正方形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0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0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0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CHB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 xmlns="">
          <p:sp>
            <p:nvSpPr>
              <p:cNvPr id="14708" name="yt_shape_147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165" y="1304150"/>
                <a:ext cx="5186035" cy="3234540"/>
              </a:xfrm>
              <a:prstGeom prst="rect">
                <a:avLst/>
              </a:prstGeom>
              <a:blipFill>
                <a:blip r:embed="rId3"/>
                <a:stretch>
                  <a:fillRect l="-3059" t="-2825" r="-2353" b="-3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4702" title="H_174.15283">
            <a:extLst>
              <a:ext uri="{FF2B5EF4-FFF2-40B4-BE49-F238E27FC236}">
                <a16:creationId xmlns:a16="http://schemas.microsoft.com/office/drawing/2014/main" id="{5409F0F7-D4BB-1F88-20B9-7991D87AABAD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6240" y="1628800"/>
            <a:ext cx="2144548" cy="221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2">
                <a:extLst>
                  <a:ext uri="{FF2B5EF4-FFF2-40B4-BE49-F238E27FC236}">
                    <a16:creationId xmlns:a16="http://schemas.microsoft.com/office/drawing/2014/main" id="{096BEE78-D41B-EC61-0902-8C1D313CFCBE}"/>
                  </a:ext>
                </a:extLst>
              </p:cNvPr>
              <p:cNvSpPr txBox="1"/>
              <p:nvPr/>
            </p:nvSpPr>
            <p:spPr>
              <a:xfrm>
                <a:off x="487966" y="4538690"/>
                <a:ext cx="5362045" cy="187564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HBC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HCB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HBC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HCB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/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APB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BHC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BCH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0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yt_shape_2">
                <a:extLst>
                  <a:ext uri="{FF2B5EF4-FFF2-40B4-BE49-F238E27FC236}">
                    <a16:creationId xmlns:a16="http://schemas.microsoft.com/office/drawing/2014/main" id="{096BEE78-D41B-EC61-0902-8C1D313CF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66" y="4538690"/>
                <a:ext cx="5362045" cy="1875642"/>
              </a:xfrm>
              <a:prstGeom prst="rect">
                <a:avLst/>
              </a:prstGeom>
              <a:blipFill>
                <a:blip r:embed="rId5"/>
                <a:stretch>
                  <a:fillRect l="-2841" t="-4886" r="-2273" b="-7492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7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08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0" name="yt_shape_14710"/>
          <p:cNvSpPr txBox="1"/>
          <p:nvPr/>
        </p:nvSpPr>
        <p:spPr>
          <a:xfrm>
            <a:off x="335360" y="836712"/>
            <a:ext cx="10967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的中点，试求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711" name="yt_image_1471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313706"/>
            <a:ext cx="2082346" cy="214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713">
            <a:extLst>
              <a:ext uri="{FF2B5EF4-FFF2-40B4-BE49-F238E27FC236}">
                <a16:creationId xmlns:a16="http://schemas.microsoft.com/office/drawing/2014/main" id="{E137918E-319C-FC49-5585-CCEE24B1332D}"/>
              </a:ext>
            </a:extLst>
          </p:cNvPr>
          <p:cNvSpPr txBox="1"/>
          <p:nvPr/>
        </p:nvSpPr>
        <p:spPr>
          <a:xfrm>
            <a:off x="479376" y="1196752"/>
            <a:ext cx="6605976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在正方形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QEP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QEP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APE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DQ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CQ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51384" y="908720"/>
            <a:ext cx="3645229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存在型探究问题</a:t>
            </a:r>
          </a:p>
        </p:txBody>
      </p:sp>
      <p:sp>
        <p:nvSpPr>
          <p:cNvPr id="14715" name="yt_shape_14715"/>
          <p:cNvSpPr txBox="1"/>
          <p:nvPr/>
        </p:nvSpPr>
        <p:spPr>
          <a:xfrm>
            <a:off x="551503" y="1408285"/>
            <a:ext cx="11640497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边上运动，且不与点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19" name="yt_shape_14719"/>
          <p:cNvSpPr txBox="1"/>
          <p:nvPr/>
        </p:nvSpPr>
        <p:spPr>
          <a:xfrm>
            <a:off x="551384" y="4195238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4716" name="yt_shape_14716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9832" y="2594719"/>
            <a:ext cx="1729359" cy="1634057"/>
            <a:chOff x="0" y="0"/>
            <a:chExt cx="1729359" cy="1634057"/>
          </a:xfrm>
        </p:grpSpPr>
        <p:pic>
          <p:nvPicPr>
            <p:cNvPr id="2" name="yt_image_14716">
              <a:extLs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9359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8" name="yt_shape_14718"/>
            <p:cNvSpPr txBox="1"/>
            <p:nvPr/>
          </p:nvSpPr>
          <p:spPr>
            <a:xfrm>
              <a:off x="331398" y="1264725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948292">
            <a:extLst>
              <a:ext uri="{FF2B5EF4-FFF2-40B4-BE49-F238E27FC236}">
                <a16:creationId xmlns:a16="http://schemas.microsoft.com/office/drawing/2014/main" id="{F058870F-C00F-B035-C243-6104B6098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48244"/>
            <a:ext cx="1171767" cy="365390"/>
          </a:xfrm>
          <a:prstGeom prst="rect">
            <a:avLst/>
          </a:prstGeom>
        </p:spPr>
      </p:pic>
      <p:sp>
        <p:nvSpPr>
          <p:cNvPr id="3" name="yt_shape_14720">
            <a:extLst>
              <a:ext uri="{FF2B5EF4-FFF2-40B4-BE49-F238E27FC236}">
                <a16:creationId xmlns:a16="http://schemas.microsoft.com/office/drawing/2014/main" id="{483CC5D3-A78A-C483-5318-B0FF40168C97}"/>
              </a:ext>
            </a:extLst>
          </p:cNvPr>
          <p:cNvSpPr txBox="1"/>
          <p:nvPr/>
        </p:nvSpPr>
        <p:spPr>
          <a:xfrm>
            <a:off x="407368" y="2173454"/>
            <a:ext cx="411971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4721">
                <a:extLst>
                  <a:ext uri="{FF2B5EF4-FFF2-40B4-BE49-F238E27FC236}">
                    <a16:creationId xmlns:a16="http://schemas.microsoft.com/office/drawing/2014/main" id="{A2A4A320-9A9A-09C0-EEAB-E0A465FECABB}"/>
                  </a:ext>
                </a:extLst>
              </p:cNvPr>
              <p:cNvSpPr txBox="1"/>
              <p:nvPr/>
            </p:nvSpPr>
            <p:spPr>
              <a:xfrm>
                <a:off x="407368" y="2652757"/>
                <a:ext cx="8532785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证明：在正方形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4721">
                <a:extLst>
                  <a:ext uri="{FF2B5EF4-FFF2-40B4-BE49-F238E27FC236}">
                    <a16:creationId xmlns:a16="http://schemas.microsoft.com/office/drawing/2014/main" id="{A2A4A320-9A9A-09C0-EEAB-E0A465FEC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652757"/>
                <a:ext cx="8532785" cy="3764428"/>
              </a:xfrm>
              <a:prstGeom prst="rect">
                <a:avLst/>
              </a:prstGeom>
              <a:blipFill>
                <a:blip r:embed="rId4"/>
                <a:stretch>
                  <a:fillRect l="-2214" t="-2913" r="-1000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3" name="yt_shape_14723"/>
          <p:cNvSpPr txBox="1"/>
          <p:nvPr/>
        </p:nvSpPr>
        <p:spPr>
          <a:xfrm>
            <a:off x="540120" y="90000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运动过程中，四边形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能否为平行四边形？若能，求出此时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的长；若不能，请说明理由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724" name="yt_shape_14724"/>
          <p:cNvSpPr txBox="1"/>
          <p:nvPr/>
        </p:nvSpPr>
        <p:spPr>
          <a:xfrm>
            <a:off x="540120" y="1772816"/>
            <a:ext cx="9488175" cy="44319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解：不能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如图，若四边形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是平行四边形，则必须满足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中不可能同时出现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的角，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运动过程中，四边形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不能是平行四边形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2" name="yt_shape_14716" title="H_127.9311">
            <a:extLst>
              <a:ext uri="{FF2B5EF4-FFF2-40B4-BE49-F238E27FC236}">
                <a16:creationId xmlns:a16="http://schemas.microsoft.com/office/drawing/2014/main" id="{E1E308CF-8542-781D-BE04-10C9DC055294}"/>
              </a:ext>
            </a:extLst>
          </p:cNvPr>
          <p:cNvGrpSpPr/>
          <p:nvPr/>
        </p:nvGrpSpPr>
        <p:grpSpPr>
          <a:xfrm>
            <a:off x="9912424" y="2611971"/>
            <a:ext cx="1729359" cy="1634057"/>
            <a:chOff x="0" y="0"/>
            <a:chExt cx="1729359" cy="1634057"/>
          </a:xfrm>
        </p:grpSpPr>
        <p:pic>
          <p:nvPicPr>
            <p:cNvPr id="3" name="yt_image_14716">
              <a:extLst>
                <a:ext uri="{FF2B5EF4-FFF2-40B4-BE49-F238E27FC236}">
                  <a16:creationId xmlns:a16="http://schemas.microsoft.com/office/drawing/2014/main" id="{7FDB541E-7BD3-5066-6279-6F43E1773C38}"/>
                </a:ext>
                <a:ext uri="">
  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9359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4718">
              <a:extLst>
                <a:ext uri="{FF2B5EF4-FFF2-40B4-BE49-F238E27FC236}">
                  <a16:creationId xmlns:a16="http://schemas.microsoft.com/office/drawing/2014/main" id="{C25EDE91-56CB-990C-106C-AA883FA25029}"/>
                </a:ext>
              </a:extLst>
            </p:cNvPr>
            <p:cNvSpPr txBox="1"/>
            <p:nvPr/>
          </p:nvSpPr>
          <p:spPr>
            <a:xfrm>
              <a:off x="331398" y="1264725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2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1997</Words>
  <Application>Microsoft Office PowerPoint</Application>
  <PresentationFormat>宽屏</PresentationFormat>
  <Paragraphs>128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