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8" r:id="rId5"/>
    <p:sldId id="370" r:id="rId6"/>
    <p:sldId id="378" r:id="rId7"/>
    <p:sldId id="371" r:id="rId8"/>
    <p:sldId id="373" r:id="rId9"/>
    <p:sldId id="375" r:id="rId10"/>
    <p:sldId id="379" r:id="rId11"/>
    <p:sldId id="380" r:id="rId12"/>
    <p:sldId id="381" r:id="rId13"/>
    <p:sldId id="376" r:id="rId14"/>
    <p:sldId id="382" r:id="rId15"/>
    <p:sldId id="383"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7" d="100"/>
          <a:sy n="77" d="100"/>
        </p:scale>
        <p:origin x="54" y="18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5262" name="yt_shape_15262"/>
          <p:cNvSpPr txBox="1"/>
          <p:nvPr/>
        </p:nvSpPr>
        <p:spPr>
          <a:xfrm>
            <a:off x="540000" y="2805884"/>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5261" name="yt_image_15261"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805884"/>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5264" name="yt_shape_15264"/>
          <p:cNvSpPr txBox="1"/>
          <p:nvPr/>
        </p:nvSpPr>
        <p:spPr>
          <a:xfrm>
            <a:off x="540120" y="3503467"/>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现实生活中，总体平均数一般难以计算出来，通常我们就用</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样本平均数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估计总体平均数</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如果</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样本容量</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太小，往往差异较大</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13CE391A-1AFB-E375-9087-40E7791C99CD}"/>
              </a:ext>
            </a:extLst>
          </p:cNvPr>
          <p:cNvSpPr txBox="1"/>
          <p:nvPr/>
        </p:nvSpPr>
        <p:spPr>
          <a:xfrm>
            <a:off x="8679708" y="3456661"/>
            <a:ext cx="2008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样本平均数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AB245835-A178-9EE7-9C08-3C30389ADD95}"/>
              </a:ext>
            </a:extLst>
          </p:cNvPr>
          <p:cNvSpPr txBox="1"/>
          <p:nvPr/>
        </p:nvSpPr>
        <p:spPr>
          <a:xfrm>
            <a:off x="2659909" y="3932150"/>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样本容量</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17" name="yt_shape_15317"/>
          <p:cNvSpPr txBox="1"/>
          <p:nvPr/>
        </p:nvSpPr>
        <p:spPr>
          <a:xfrm>
            <a:off x="540120" y="243489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平均数、众数、中位数都能反映这组数据的集中趋势，请根据以上样本数据分析的结果，任意选择其中一个统计量，估算这</a:t>
            </a:r>
            <a:r>
              <a:rPr lang="en-US" altLang="zh-CN" sz="2400" b="0" i="0" u="none">
                <a:solidFill>
                  <a:srgbClr val="000000"/>
                </a:solidFill>
                <a:effectLst/>
                <a:latin typeface="Times New Roman" pitchFamily="24"/>
                <a:ea typeface="Times New Roman" pitchFamily="24"/>
              </a:rPr>
              <a:t>2000</a:t>
            </a:r>
            <a:r>
              <a:rPr lang="zh-CN" altLang="zh-CN" sz="2400" b="0" i="0" u="none">
                <a:solidFill>
                  <a:srgbClr val="000000"/>
                </a:solidFill>
                <a:effectLst/>
                <a:latin typeface="Times New Roman" pitchFamily="24"/>
                <a:ea typeface="宋体" pitchFamily="24"/>
              </a:rPr>
              <a:t>箱荔枝共损坏了多少千克？</a:t>
            </a:r>
          </a:p>
        </p:txBody>
      </p:sp>
      <p:sp>
        <p:nvSpPr>
          <p:cNvPr id="15318" name="yt_shape_15318"/>
          <p:cNvSpPr txBox="1"/>
          <p:nvPr/>
        </p:nvSpPr>
        <p:spPr>
          <a:xfrm>
            <a:off x="540000" y="3394328"/>
            <a:ext cx="9464129"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取平均数</a:t>
            </a:r>
            <a:r>
              <a:rPr lang="en-US" altLang="zh-CN" sz="2400" b="0" i="0" u="none" dirty="0">
                <a:solidFill>
                  <a:srgbClr val="FF0000"/>
                </a:solidFill>
                <a:effectLst/>
                <a:latin typeface="Times New Roman" pitchFamily="24"/>
                <a:ea typeface="Times New Roman" pitchFamily="24"/>
              </a:rPr>
              <a:t>4.75</a:t>
            </a:r>
            <a:r>
              <a:rPr lang="zh-CN" altLang="zh-CN" sz="2400" b="0" i="0" u="none" dirty="0">
                <a:solidFill>
                  <a:srgbClr val="FF0000"/>
                </a:solidFill>
                <a:effectLst/>
                <a:latin typeface="Times New Roman" pitchFamily="24"/>
                <a:ea typeface="楷体" pitchFamily="24"/>
              </a:rPr>
              <a:t>，则共损坏：</a:t>
            </a:r>
          </a:p>
          <a:p>
            <a:pPr algn="l" eaLnBrk="1" latinLnBrk="0" hangingPunct="0">
              <a:lnSpc>
                <a:spcPct val="129999"/>
              </a:lnSpc>
            </a:pPr>
            <a:r>
              <a:rPr lang="en-US" altLang="zh-CN" sz="2400" b="0" i="0" u="none" dirty="0">
                <a:solidFill>
                  <a:srgbClr val="FF0000"/>
                </a:solidFill>
                <a:effectLst/>
                <a:latin typeface="Times New Roman" pitchFamily="24"/>
                <a:ea typeface="Times New Roman" pitchFamily="24"/>
              </a:rPr>
              <a:t>2000</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500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kg</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答：根据平均数估算得这</a:t>
            </a:r>
            <a:r>
              <a:rPr lang="en-US" altLang="zh-CN" sz="2400" b="0" i="0" u="none" dirty="0">
                <a:solidFill>
                  <a:srgbClr val="FF0000"/>
                </a:solidFill>
                <a:effectLst/>
                <a:latin typeface="Times New Roman" pitchFamily="24"/>
                <a:ea typeface="Times New Roman" pitchFamily="24"/>
              </a:rPr>
              <a:t>2000</a:t>
            </a:r>
            <a:r>
              <a:rPr lang="zh-CN" altLang="zh-CN" sz="2400" b="0" i="0" u="none" dirty="0">
                <a:solidFill>
                  <a:srgbClr val="FF0000"/>
                </a:solidFill>
                <a:effectLst/>
                <a:latin typeface="Times New Roman" pitchFamily="24"/>
                <a:ea typeface="楷体" pitchFamily="24"/>
              </a:rPr>
              <a:t>箱荔枝共损坏了</a:t>
            </a:r>
            <a:r>
              <a:rPr lang="en-US" altLang="zh-CN" sz="2400" b="0" i="0" u="none" dirty="0">
                <a:solidFill>
                  <a:srgbClr val="FF0000"/>
                </a:solidFill>
                <a:effectLst/>
                <a:latin typeface="Times New Roman" pitchFamily="24"/>
                <a:ea typeface="Times New Roman" pitchFamily="24"/>
              </a:rPr>
              <a:t>500</a:t>
            </a:r>
            <a:r>
              <a:rPr lang="zh-CN" altLang="zh-CN" sz="2400" b="0" i="0" u="none" dirty="0">
                <a:solidFill>
                  <a:srgbClr val="FF0000"/>
                </a:solidFill>
                <a:effectLst/>
                <a:latin typeface="Times New Roman" pitchFamily="24"/>
                <a:ea typeface="楷体" pitchFamily="24"/>
              </a:rPr>
              <a:t>千克</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答案不唯一</a:t>
            </a:r>
            <a:r>
              <a:rPr lang="zh-CN" altLang="zh-CN" sz="2400" b="0" i="0" u="none" dirty="0">
                <a:solidFill>
                  <a:srgbClr val="FF0000"/>
                </a:solidFill>
                <a:effectLst/>
                <a:latin typeface="宋体" pitchFamily="24"/>
                <a:ea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18">
                                            <p:txEl>
                                              <p:pRg st="0" end="0"/>
                                            </p:txEl>
                                          </p:spTgt>
                                        </p:tgtEl>
                                        <p:attrNameLst>
                                          <p:attrName>style.visibility</p:attrName>
                                        </p:attrNameLst>
                                      </p:cBhvr>
                                      <p:to>
                                        <p:strVal val="visible"/>
                                      </p:to>
                                    </p:set>
                                    <p:animEffect transition="in" filter="blinds(horizontal)">
                                      <p:cBhvr>
                                        <p:cTn id="7" dur="500"/>
                                        <p:tgtEl>
                                          <p:spTgt spid="153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18">
                                            <p:txEl>
                                              <p:pRg st="1" end="1"/>
                                            </p:txEl>
                                          </p:spTgt>
                                        </p:tgtEl>
                                        <p:attrNameLst>
                                          <p:attrName>style.visibility</p:attrName>
                                        </p:attrNameLst>
                                      </p:cBhvr>
                                      <p:to>
                                        <p:strVal val="visible"/>
                                      </p:to>
                                    </p:set>
                                    <p:animEffect transition="in" filter="blinds(horizontal)">
                                      <p:cBhvr>
                                        <p:cTn id="12" dur="500"/>
                                        <p:tgtEl>
                                          <p:spTgt spid="153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18">
                                            <p:txEl>
                                              <p:pRg st="2" end="2"/>
                                            </p:txEl>
                                          </p:spTgt>
                                        </p:tgtEl>
                                        <p:attrNameLst>
                                          <p:attrName>style.visibility</p:attrName>
                                        </p:attrNameLst>
                                      </p:cBhvr>
                                      <p:to>
                                        <p:strVal val="visible"/>
                                      </p:to>
                                    </p:set>
                                    <p:animEffect transition="in" filter="blinds(horizontal)">
                                      <p:cBhvr>
                                        <p:cTn id="17" dur="500"/>
                                        <p:tgtEl>
                                          <p:spTgt spid="153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1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19" name="yt_shape_15319"/>
          <p:cNvSpPr txBox="1"/>
          <p:nvPr/>
        </p:nvSpPr>
        <p:spPr>
          <a:xfrm>
            <a:off x="540119" y="1854476"/>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中的结果，求该公司销售这批荔枝每千克定为多少元才不亏本</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结果保留一位小数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p>
        </p:txBody>
      </p:sp>
      <mc:AlternateContent xmlns:mc="http://schemas.openxmlformats.org/markup-compatibility/2006" xmlns:a14="http://schemas.microsoft.com/office/drawing/2010/main">
        <mc:Choice Requires="a14">
          <p:sp>
            <p:nvSpPr>
              <p:cNvPr id="15320" name="yt_shape_15320"/>
              <p:cNvSpPr txBox="1"/>
              <p:nvPr/>
            </p:nvSpPr>
            <p:spPr>
              <a:xfrm>
                <a:off x="540119" y="2813911"/>
                <a:ext cx="11111999" cy="20703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设该公司出售这批荔枝每千克定为</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Times New Roman" pitchFamily="24"/>
                    <a:ea typeface="楷体" pitchFamily="24"/>
                  </a:rPr>
                  <a:t>元才不亏本，则有：</a:t>
                </a:r>
                <a:r>
                  <a:rPr lang="en-US" altLang="zh-CN" sz="2400" b="0" i="0" u="none" dirty="0">
                    <a:solidFill>
                      <a:srgbClr val="FF0000"/>
                    </a:solidFill>
                    <a:effectLst/>
                    <a:latin typeface="Times New Roman" pitchFamily="24"/>
                    <a:ea typeface="Times New Roman" pitchFamily="24"/>
                  </a:rPr>
                  <a:t>2000</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4.75</a:t>
                </a:r>
                <a:r>
                  <a:rPr lang="en-US" altLang="zh-CN" sz="2400" b="0" i="1" u="none" dirty="0">
                    <a:solidFill>
                      <a:srgbClr val="FF0000"/>
                    </a:solidFill>
                    <a:effectLst/>
                    <a:latin typeface="Times New Roman" pitchFamily="24"/>
                    <a:ea typeface="Times New Roman" pitchFamily="24"/>
                  </a:rPr>
                  <a:t>x</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2000</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解得：</a:t>
                </a:r>
                <a:r>
                  <a:rPr lang="en-US" altLang="zh-CN" sz="2400" b="0" i="1" u="none" dirty="0">
                    <a:solidFill>
                      <a:srgbClr val="FF0000"/>
                    </a:solidFill>
                    <a:effectLst/>
                    <a:latin typeface="Times New Roman" pitchFamily="24"/>
                    <a:ea typeface="Times New Roman" pitchFamily="24"/>
                  </a:rPr>
                  <a:t>x</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10</m:t>
                        </m:r>
                      </m:num>
                      <m:den>
                        <m:r>
                          <a:rPr lang="en-US" altLang="zh-CN" sz="2400" b="0" i="0">
                            <a:solidFill>
                              <a:srgbClr val="FF0000"/>
                            </a:solidFill>
                            <a:effectLst/>
                            <a:latin typeface="Cambria Math" panose="02040503050406030204" pitchFamily="48" charset="0"/>
                            <a:ea typeface="Cambria Math" panose="02040503050406030204" pitchFamily="48" charset="0"/>
                          </a:rPr>
                          <m:t>19</m:t>
                        </m:r>
                      </m:den>
                    </m:f>
                  </m:oMath>
                </a14:m>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取</a:t>
                </a:r>
                <a:r>
                  <a:rPr lang="en-US" altLang="zh-CN" sz="2400" b="0" i="1" u="none" dirty="0">
                    <a:solidFill>
                      <a:srgbClr val="FF0000"/>
                    </a:solidFill>
                    <a:effectLst/>
                    <a:latin typeface="Times New Roman" pitchFamily="24"/>
                    <a:ea typeface="Times New Roman" pitchFamily="24"/>
                  </a:rPr>
                  <a:t>x</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10.6.</a:t>
                </a:r>
              </a:p>
            </p:txBody>
          </p:sp>
        </mc:Choice>
        <mc:Fallback xmlns="">
          <p:sp>
            <p:nvSpPr>
              <p:cNvPr id="15320" name="yt_shape_15320" descr="{&quot;rangeId&quot;:23,&quot;color&quot;:&quot;R&quot;,&quot;mathAnswerShape&quot;:1}"/>
              <p:cNvSpPr txBox="1">
                <a:spLocks noRot="1" noChangeAspect="1" noMove="1" noResize="1" noEditPoints="1" noAdjustHandles="1" noChangeArrowheads="1" noChangeShapeType="1" noTextEdit="1"/>
              </p:cNvSpPr>
              <p:nvPr/>
            </p:nvSpPr>
            <p:spPr>
              <a:xfrm>
                <a:off x="540119" y="2813911"/>
                <a:ext cx="11111999" cy="2070310"/>
              </a:xfrm>
              <a:prstGeom prst="rect">
                <a:avLst/>
              </a:prstGeom>
              <a:blipFill>
                <a:blip r:embed="rId2"/>
                <a:stretch>
                  <a:fillRect l="-1701" t="-2655" b="-8260"/>
                </a:stretch>
              </a:blipFill>
            </p:spPr>
            <p:txBody>
              <a:bodyPr/>
              <a:lstStyle/>
              <a:p>
                <a:r>
                  <a:rPr lang="zh-CN" altLang="en-US">
                    <a:noFill/>
                  </a:rPr>
                  <a:t> </a:t>
                </a:r>
              </a:p>
            </p:txBody>
          </p:sp>
        </mc:Fallback>
      </mc:AlternateContent>
      <p:sp>
        <p:nvSpPr>
          <p:cNvPr id="15322" name="yt_shape_15322"/>
          <p:cNvSpPr txBox="1"/>
          <p:nvPr/>
        </p:nvSpPr>
        <p:spPr>
          <a:xfrm>
            <a:off x="540000" y="4935009"/>
            <a:ext cx="923329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答：该公司出售这批荔枝每千克定为</a:t>
            </a:r>
            <a:r>
              <a:rPr lang="en-US" altLang="zh-CN" sz="2400" b="0" i="0" u="none">
                <a:solidFill>
                  <a:srgbClr val="FF0000"/>
                </a:solidFill>
                <a:effectLst/>
                <a:latin typeface="Times New Roman" pitchFamily="24"/>
                <a:ea typeface="Times New Roman" pitchFamily="24"/>
              </a:rPr>
              <a:t>10.6</a:t>
            </a:r>
            <a:r>
              <a:rPr lang="zh-CN" altLang="zh-CN" sz="2400" b="0" i="0" u="none">
                <a:solidFill>
                  <a:srgbClr val="FF0000"/>
                </a:solidFill>
                <a:effectLst/>
                <a:latin typeface="Times New Roman" pitchFamily="24"/>
                <a:ea typeface="楷体" pitchFamily="24"/>
              </a:rPr>
              <a:t>元才不亏本</a:t>
            </a:r>
            <a:r>
              <a:rPr lang="en-US" altLang="zh-CN" sz="2400" b="0" i="0" u="none">
                <a:solidFill>
                  <a:srgbClr val="FF0000"/>
                </a:solidFill>
                <a:effectLst/>
                <a:latin typeface="Times New Roman" pitchFamily="24"/>
                <a:ea typeface="Times New Roman" pitchFamily="24"/>
              </a:rPr>
              <a:t>.</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答案不唯一</a:t>
            </a:r>
            <a:r>
              <a:rPr lang="zh-CN" altLang="zh-CN" sz="2400" b="0" i="0" u="none">
                <a:solidFill>
                  <a:srgbClr val="FF0000"/>
                </a:solidFill>
                <a:effectLst/>
                <a:latin typeface="宋体" pitchFamily="24"/>
                <a:ea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20">
                                            <p:txEl>
                                              <p:pRg st="0" end="0"/>
                                            </p:txEl>
                                          </p:spTgt>
                                        </p:tgtEl>
                                        <p:attrNameLst>
                                          <p:attrName>style.visibility</p:attrName>
                                        </p:attrNameLst>
                                      </p:cBhvr>
                                      <p:to>
                                        <p:strVal val="visible"/>
                                      </p:to>
                                    </p:set>
                                    <p:animEffect transition="in" filter="blinds(horizontal)">
                                      <p:cBhvr>
                                        <p:cTn id="7" dur="500"/>
                                        <p:tgtEl>
                                          <p:spTgt spid="153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20">
                                            <p:txEl>
                                              <p:pRg st="1" end="1"/>
                                            </p:txEl>
                                          </p:spTgt>
                                        </p:tgtEl>
                                        <p:attrNameLst>
                                          <p:attrName>style.visibility</p:attrName>
                                        </p:attrNameLst>
                                      </p:cBhvr>
                                      <p:to>
                                        <p:strVal val="visible"/>
                                      </p:to>
                                    </p:set>
                                    <p:animEffect transition="in" filter="blinds(horizontal)">
                                      <p:cBhvr>
                                        <p:cTn id="12" dur="500"/>
                                        <p:tgtEl>
                                          <p:spTgt spid="153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20">
                                            <p:txEl>
                                              <p:pRg st="2" end="2"/>
                                            </p:txEl>
                                          </p:spTgt>
                                        </p:tgtEl>
                                        <p:attrNameLst>
                                          <p:attrName>style.visibility</p:attrName>
                                        </p:attrNameLst>
                                      </p:cBhvr>
                                      <p:to>
                                        <p:strVal val="visible"/>
                                      </p:to>
                                    </p:set>
                                    <p:animEffect transition="in" filter="blinds(horizontal)">
                                      <p:cBhvr>
                                        <p:cTn id="17" dur="500"/>
                                        <p:tgtEl>
                                          <p:spTgt spid="153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22">
                                            <p:txEl>
                                              <p:pRg st="0" end="0"/>
                                            </p:txEl>
                                          </p:spTgt>
                                        </p:tgtEl>
                                        <p:attrNameLst>
                                          <p:attrName>style.visibility</p:attrName>
                                        </p:attrNameLst>
                                      </p:cBhvr>
                                      <p:to>
                                        <p:strVal val="visible"/>
                                      </p:to>
                                    </p:set>
                                    <p:animEffect transition="in" filter="blinds(horizontal)">
                                      <p:cBhvr>
                                        <p:cTn id="22" dur="500"/>
                                        <p:tgtEl>
                                          <p:spTgt spid="153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20" grpId="0" build="allAtOnce"/>
      <p:bldP spid="1532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24" name="yt_shape_15324"/>
          <p:cNvSpPr txBox="1"/>
          <p:nvPr/>
        </p:nvSpPr>
        <p:spPr>
          <a:xfrm>
            <a:off x="540000" y="900000"/>
            <a:ext cx="413440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27">
                <a:solidFill>
                  <a:srgbClr val="1EE3CF"/>
                </a:solidFill>
                <a:effectLst/>
                <a:latin typeface="Times New Roman" pitchFamily="32"/>
                <a:ea typeface="宋体" pitchFamily="32"/>
              </a:rPr>
              <a:t> </a:t>
            </a:r>
          </a:p>
        </p:txBody>
      </p:sp>
      <p:pic>
        <p:nvPicPr>
          <p:cNvPr id="15323" name="yt_image_15323" title="H_50.94">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1940" cy="646938"/>
          </a:xfrm>
          <a:prstGeom prst="rect">
            <a:avLst/>
          </a:prstGeom>
          <a:noFill/>
          <a:extLst>
            <a:ext uri="{909E8E84-426E-40DD-AFC4-6F175D3DCCD1}">
              <a14:hiddenFill xmlns:a14="http://schemas.microsoft.com/office/drawing/2010/main">
                <a:solidFill>
                  <a:srgbClr val="FFFFFF"/>
                </a:solidFill>
              </a14:hiddenFill>
            </a:ext>
          </a:extLst>
        </p:spPr>
      </p:pic>
      <p:sp>
        <p:nvSpPr>
          <p:cNvPr id="15326" name="yt_shape_15326"/>
          <p:cNvSpPr txBox="1"/>
          <p:nvPr/>
        </p:nvSpPr>
        <p:spPr>
          <a:xfrm>
            <a:off x="540119" y="159758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福建省中考改编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为了方便师生出行，许多高校均投放了使用手机就可随取随用的共享单车</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某运营商为提高其经营的</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品牌共享单车的市场占有率，准备对收费作如下调整：一天中，同一个人第一次使用的车费按</a:t>
            </a:r>
            <a:r>
              <a:rPr lang="en-US" altLang="zh-CN" sz="2400" b="0" i="0" u="none">
                <a:solidFill>
                  <a:srgbClr val="000000"/>
                </a:solidFill>
                <a:effectLst/>
                <a:latin typeface="Times New Roman" pitchFamily="24"/>
                <a:ea typeface="Times New Roman" pitchFamily="24"/>
              </a:rPr>
              <a:t>0.5</a:t>
            </a:r>
            <a:r>
              <a:rPr lang="zh-CN" altLang="zh-CN" sz="2400" b="0" i="0" u="none">
                <a:solidFill>
                  <a:srgbClr val="000000"/>
                </a:solidFill>
                <a:effectLst/>
                <a:latin typeface="Times New Roman" pitchFamily="24"/>
                <a:ea typeface="宋体" pitchFamily="24"/>
              </a:rPr>
              <a:t>元收取，每增加一次，当次车费就比上次车费减少</a:t>
            </a:r>
            <a:r>
              <a:rPr lang="en-US" altLang="zh-CN" sz="2400" b="0" i="0" u="none">
                <a:solidFill>
                  <a:srgbClr val="000000"/>
                </a:solidFill>
                <a:effectLst/>
                <a:latin typeface="Times New Roman" pitchFamily="24"/>
                <a:ea typeface="Times New Roman" pitchFamily="24"/>
              </a:rPr>
              <a:t>0.1</a:t>
            </a:r>
            <a:r>
              <a:rPr lang="zh-CN" altLang="zh-CN" sz="2400" b="0" i="0" u="none">
                <a:solidFill>
                  <a:srgbClr val="000000"/>
                </a:solidFill>
                <a:effectLst/>
                <a:latin typeface="Times New Roman" pitchFamily="24"/>
                <a:ea typeface="宋体" pitchFamily="24"/>
              </a:rPr>
              <a:t>元，第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次开始，当次用车免费</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具体收费标准如下：</a:t>
            </a:r>
          </a:p>
        </p:txBody>
      </p:sp>
      <p:graphicFrame>
        <p:nvGraphicFramePr>
          <p:cNvPr id="15327" name="yt_table_15327" title="H_126.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26934664"/>
              </p:ext>
            </p:extLst>
          </p:nvPr>
        </p:nvGraphicFramePr>
        <p:xfrm>
          <a:off x="540000" y="3669645"/>
          <a:ext cx="11111995" cy="1609344"/>
        </p:xfrm>
        <a:graphic>
          <a:graphicData uri="http://schemas.openxmlformats.org/drawingml/2006/table">
            <a:tbl>
              <a:tblPr>
                <a:tableStyleId>{5940675A-B579-460E-94D1-54222C63F5DA}</a:tableStyleId>
              </a:tblPr>
              <a:tblGrid>
                <a:gridCol w="2674205">
                  <a:extLst>
                    <a:ext uri="{9D8B030D-6E8A-4147-A177-3AD203B41FA5}">
                      <a16:colId xmlns:a16="http://schemas.microsoft.com/office/drawing/2014/main" val="20000"/>
                    </a:ext>
                  </a:extLst>
                </a:gridCol>
                <a:gridCol w="1094055">
                  <a:extLst>
                    <a:ext uri="{9D8B030D-6E8A-4147-A177-3AD203B41FA5}">
                      <a16:colId xmlns:a16="http://schemas.microsoft.com/office/drawing/2014/main" val="20001"/>
                    </a:ext>
                  </a:extLst>
                </a:gridCol>
                <a:gridCol w="1094055">
                  <a:extLst>
                    <a:ext uri="{9D8B030D-6E8A-4147-A177-3AD203B41FA5}">
                      <a16:colId xmlns:a16="http://schemas.microsoft.com/office/drawing/2014/main" val="20002"/>
                    </a:ext>
                  </a:extLst>
                </a:gridCol>
                <a:gridCol w="1094055">
                  <a:extLst>
                    <a:ext uri="{9D8B030D-6E8A-4147-A177-3AD203B41FA5}">
                      <a16:colId xmlns:a16="http://schemas.microsoft.com/office/drawing/2014/main" val="20003"/>
                    </a:ext>
                  </a:extLst>
                </a:gridCol>
                <a:gridCol w="1093367">
                  <a:extLst>
                    <a:ext uri="{9D8B030D-6E8A-4147-A177-3AD203B41FA5}">
                      <a16:colId xmlns:a16="http://schemas.microsoft.com/office/drawing/2014/main" val="20004"/>
                    </a:ext>
                  </a:extLst>
                </a:gridCol>
                <a:gridCol w="1093367">
                  <a:extLst>
                    <a:ext uri="{9D8B030D-6E8A-4147-A177-3AD203B41FA5}">
                      <a16:colId xmlns:a16="http://schemas.microsoft.com/office/drawing/2014/main" val="20005"/>
                    </a:ext>
                  </a:extLst>
                </a:gridCol>
                <a:gridCol w="2968891">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使用</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次数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含</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次</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以上</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累计车费</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graphicFrame>
        <p:nvGraphicFramePr>
          <p:cNvPr id="15330" name="yt_table_15330"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32467022"/>
              </p:ext>
            </p:extLst>
          </p:nvPr>
        </p:nvGraphicFramePr>
        <p:xfrm>
          <a:off x="540000" y="2453288"/>
          <a:ext cx="11111997" cy="1133856"/>
        </p:xfrm>
        <a:graphic>
          <a:graphicData uri="http://schemas.openxmlformats.org/drawingml/2006/table">
            <a:tbl>
              <a:tblPr>
                <a:tableStyleId>{5940675A-B579-460E-94D1-54222C63F5DA}</a:tableStyleId>
              </a:tblPr>
              <a:tblGrid>
                <a:gridCol w="1587723">
                  <a:extLst>
                    <a:ext uri="{9D8B030D-6E8A-4147-A177-3AD203B41FA5}">
                      <a16:colId xmlns:a16="http://schemas.microsoft.com/office/drawing/2014/main" val="20000"/>
                    </a:ext>
                  </a:extLst>
                </a:gridCol>
                <a:gridCol w="1269628">
                  <a:extLst>
                    <a:ext uri="{9D8B030D-6E8A-4147-A177-3AD203B41FA5}">
                      <a16:colId xmlns:a16="http://schemas.microsoft.com/office/drawing/2014/main" val="20001"/>
                    </a:ext>
                  </a:extLst>
                </a:gridCol>
                <a:gridCol w="1269628">
                  <a:extLst>
                    <a:ext uri="{9D8B030D-6E8A-4147-A177-3AD203B41FA5}">
                      <a16:colId xmlns:a16="http://schemas.microsoft.com/office/drawing/2014/main" val="20002"/>
                    </a:ext>
                  </a:extLst>
                </a:gridCol>
                <a:gridCol w="1268939">
                  <a:extLst>
                    <a:ext uri="{9D8B030D-6E8A-4147-A177-3AD203B41FA5}">
                      <a16:colId xmlns:a16="http://schemas.microsoft.com/office/drawing/2014/main" val="20003"/>
                    </a:ext>
                  </a:extLst>
                </a:gridCol>
                <a:gridCol w="1268939">
                  <a:extLst>
                    <a:ext uri="{9D8B030D-6E8A-4147-A177-3AD203B41FA5}">
                      <a16:colId xmlns:a16="http://schemas.microsoft.com/office/drawing/2014/main" val="20004"/>
                    </a:ext>
                  </a:extLst>
                </a:gridCol>
                <a:gridCol w="1268939">
                  <a:extLst>
                    <a:ext uri="{9D8B030D-6E8A-4147-A177-3AD203B41FA5}">
                      <a16:colId xmlns:a16="http://schemas.microsoft.com/office/drawing/2014/main" val="20005"/>
                    </a:ext>
                  </a:extLst>
                </a:gridCol>
                <a:gridCol w="3178201">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使用次数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含</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次以上</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332" name="yt_shape_15332"/>
          <p:cNvSpPr txBox="1"/>
          <p:nvPr/>
        </p:nvSpPr>
        <p:spPr>
          <a:xfrm>
            <a:off x="540000" y="3856894"/>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的值；</a:t>
            </a:r>
          </a:p>
        </p:txBody>
      </p:sp>
      <p:sp>
        <p:nvSpPr>
          <p:cNvPr id="15333" name="yt_shape_15333"/>
          <p:cNvSpPr txBox="1"/>
          <p:nvPr/>
        </p:nvSpPr>
        <p:spPr>
          <a:xfrm>
            <a:off x="540000" y="4336197"/>
            <a:ext cx="623247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0.9</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0.3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1.2</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b</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0.2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1.4.</a:t>
            </a:r>
          </a:p>
        </p:txBody>
      </p:sp>
      <p:sp>
        <p:nvSpPr>
          <p:cNvPr id="2" name="yt_shape_15329">
            <a:extLst>
              <a:ext uri="{FF2B5EF4-FFF2-40B4-BE49-F238E27FC236}">
                <a16:creationId xmlns:a16="http://schemas.microsoft.com/office/drawing/2014/main" id="{141FD79B-C519-ED0E-C81E-001C971A04B0}"/>
              </a:ext>
            </a:extLst>
          </p:cNvPr>
          <p:cNvSpPr txBox="1"/>
          <p:nvPr/>
        </p:nvSpPr>
        <p:spPr>
          <a:xfrm>
            <a:off x="530126" y="1409766"/>
            <a:ext cx="11661874"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同时，就此收费方案随机调查了某高校</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Times New Roman" pitchFamily="24"/>
                <a:ea typeface="宋体" pitchFamily="24"/>
              </a:rPr>
              <a:t>名师生在一天中使用</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品牌共享单车的意愿，得到如下数据：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33">
                                            <p:txEl>
                                              <p:pRg st="0" end="0"/>
                                            </p:txEl>
                                          </p:spTgt>
                                        </p:tgtEl>
                                        <p:attrNameLst>
                                          <p:attrName>style.visibility</p:attrName>
                                        </p:attrNameLst>
                                      </p:cBhvr>
                                      <p:to>
                                        <p:strVal val="visible"/>
                                      </p:to>
                                    </p:set>
                                    <p:animEffect transition="in" filter="blinds(horizontal)">
                                      <p:cBhvr>
                                        <p:cTn id="7" dur="500"/>
                                        <p:tgtEl>
                                          <p:spTgt spid="153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3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34" name="yt_shape_15334"/>
          <p:cNvSpPr txBox="1"/>
          <p:nvPr/>
        </p:nvSpPr>
        <p:spPr>
          <a:xfrm>
            <a:off x="540119" y="161425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已知该校有</a:t>
            </a:r>
            <a:r>
              <a:rPr lang="en-US" altLang="zh-CN" sz="2400" b="0" i="0" u="none">
                <a:solidFill>
                  <a:srgbClr val="000000"/>
                </a:solidFill>
                <a:effectLst/>
                <a:latin typeface="Times New Roman" pitchFamily="24"/>
                <a:ea typeface="Times New Roman" pitchFamily="24"/>
              </a:rPr>
              <a:t>5000</a:t>
            </a:r>
            <a:r>
              <a:rPr lang="zh-CN" altLang="zh-CN" sz="2400" b="0" i="0" u="none">
                <a:solidFill>
                  <a:srgbClr val="000000"/>
                </a:solidFill>
                <a:effectLst/>
                <a:latin typeface="Times New Roman" pitchFamily="24"/>
                <a:ea typeface="宋体" pitchFamily="24"/>
              </a:rPr>
              <a:t>名师生，且</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品牌共享单车投放该校一天的费用为</a:t>
            </a:r>
            <a:r>
              <a:rPr lang="en-US" altLang="zh-CN" sz="2400" b="0" i="0" u="none">
                <a:solidFill>
                  <a:srgbClr val="000000"/>
                </a:solidFill>
                <a:effectLst/>
                <a:latin typeface="Times New Roman" pitchFamily="24"/>
                <a:ea typeface="Times New Roman" pitchFamily="24"/>
              </a:rPr>
              <a:t>5800</a:t>
            </a:r>
            <a:r>
              <a:rPr lang="zh-CN" altLang="zh-CN" sz="2400" b="0" i="0" u="none">
                <a:solidFill>
                  <a:srgbClr val="000000"/>
                </a:solidFill>
                <a:effectLst/>
                <a:latin typeface="Times New Roman" pitchFamily="24"/>
                <a:ea typeface="宋体" pitchFamily="24"/>
              </a:rPr>
              <a:t>元</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试估计：收费调整后，此运营商在该校投放</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品牌共享单车能否获利？说明理由</a:t>
            </a:r>
            <a:r>
              <a:rPr lang="en-US" altLang="zh-CN" sz="2400" b="0" i="0" u="none">
                <a:solidFill>
                  <a:srgbClr val="000000"/>
                </a:solidFill>
                <a:effectLst/>
                <a:latin typeface="Times New Roman" pitchFamily="24"/>
                <a:ea typeface="Times New Roman" pitchFamily="24"/>
              </a:rPr>
              <a:t>.</a:t>
            </a:r>
          </a:p>
        </p:txBody>
      </p:sp>
      <mc:AlternateContent xmlns:mc="http://schemas.openxmlformats.org/markup-compatibility/2006" xmlns:a14="http://schemas.microsoft.com/office/drawing/2010/main">
        <mc:Choice Requires="a14">
          <p:sp>
            <p:nvSpPr>
              <p:cNvPr id="15335" name="yt_shape_15335"/>
              <p:cNvSpPr txBox="1"/>
              <p:nvPr/>
            </p:nvSpPr>
            <p:spPr>
              <a:xfrm>
                <a:off x="540120" y="2573687"/>
                <a:ext cx="11111999" cy="303006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收费调整后，此运营商在该校投放</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品牌共享单车不能获利</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Times New Roman" pitchFamily="24"/>
                    <a:ea typeface="楷体" pitchFamily="24"/>
                  </a:rPr>
                  <a:t>理由如下：</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根据用车意愿调查结果，抽取的</a:t>
                </a:r>
                <a:r>
                  <a:rPr lang="en-US" altLang="zh-CN" sz="2400" b="0" i="0" u="none" dirty="0">
                    <a:solidFill>
                      <a:srgbClr val="FF0000"/>
                    </a:solidFill>
                    <a:effectLst/>
                    <a:latin typeface="Times New Roman" pitchFamily="24"/>
                    <a:ea typeface="Times New Roman" pitchFamily="24"/>
                  </a:rPr>
                  <a:t>100</a:t>
                </a:r>
                <a:r>
                  <a:rPr lang="zh-CN" altLang="zh-CN" sz="2400" b="0" i="0" u="none" dirty="0">
                    <a:solidFill>
                      <a:srgbClr val="FF0000"/>
                    </a:solidFill>
                    <a:effectLst/>
                    <a:latin typeface="Times New Roman" pitchFamily="24"/>
                    <a:ea typeface="楷体" pitchFamily="24"/>
                  </a:rPr>
                  <a:t>名师生每人每天使用</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品牌共享单车的平均车费为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100</m:t>
                        </m:r>
                      </m:den>
                    </m:f>
                  </m:oMath>
                </a14:m>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0</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0.5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0.9</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1.4</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1.1</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元</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所以估计</a:t>
                </a:r>
                <a:r>
                  <a:rPr lang="en-US" altLang="zh-CN" sz="2400" b="0" i="0" u="none" dirty="0">
                    <a:solidFill>
                      <a:srgbClr val="FF0000"/>
                    </a:solidFill>
                    <a:effectLst/>
                    <a:latin typeface="Times New Roman" pitchFamily="24"/>
                    <a:ea typeface="Times New Roman" pitchFamily="24"/>
                  </a:rPr>
                  <a:t>5000</a:t>
                </a:r>
                <a:r>
                  <a:rPr lang="zh-CN" altLang="zh-CN" sz="2400" b="0" i="0" u="none" dirty="0">
                    <a:solidFill>
                      <a:srgbClr val="FF0000"/>
                    </a:solidFill>
                    <a:effectLst/>
                    <a:latin typeface="Times New Roman" pitchFamily="24"/>
                    <a:ea typeface="楷体" pitchFamily="24"/>
                  </a:rPr>
                  <a:t>名师生一天使用共享单车的费用为</a:t>
                </a:r>
                <a:r>
                  <a:rPr lang="en-US" altLang="zh-CN" sz="2400" b="0" i="0" u="none" dirty="0">
                    <a:solidFill>
                      <a:srgbClr val="FF0000"/>
                    </a:solidFill>
                    <a:effectLst/>
                    <a:latin typeface="Times New Roman" pitchFamily="24"/>
                    <a:ea typeface="Times New Roman" pitchFamily="24"/>
                  </a:rPr>
                  <a:t>5000</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5500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元</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因为</a:t>
                </a:r>
                <a:r>
                  <a:rPr lang="en-US" altLang="zh-CN" sz="2400" b="0" i="0" u="none" dirty="0">
                    <a:solidFill>
                      <a:srgbClr val="FF0000"/>
                    </a:solidFill>
                    <a:effectLst/>
                    <a:latin typeface="Times New Roman" pitchFamily="24"/>
                    <a:ea typeface="Times New Roman" pitchFamily="24"/>
                  </a:rPr>
                  <a:t>5500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5800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所以收费调整后，此运营商在该校投放</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品牌共享单车不能获利</a:t>
                </a:r>
                <a:r>
                  <a:rPr lang="en-US" altLang="zh-CN" sz="2400" b="0" i="0" u="none" dirty="0">
                    <a:solidFill>
                      <a:srgbClr val="FF0000"/>
                    </a:solidFill>
                    <a:effectLst/>
                    <a:latin typeface="Times New Roman" pitchFamily="24"/>
                    <a:ea typeface="Times New Roman" pitchFamily="24"/>
                  </a:rPr>
                  <a:t>.</a:t>
                </a:r>
              </a:p>
            </p:txBody>
          </p:sp>
        </mc:Choice>
        <mc:Fallback xmlns="">
          <p:sp>
            <p:nvSpPr>
              <p:cNvPr id="15335" name="yt_shape_15335" descr="{&quot;rangeId&quot;:16,&quot;color&quot;:&quot;R&quot;,&quot;mathAnswerShape&quot;:1}"/>
              <p:cNvSpPr txBox="1">
                <a:spLocks noRot="1" noChangeAspect="1" noMove="1" noResize="1" noEditPoints="1" noAdjustHandles="1" noChangeArrowheads="1" noChangeShapeType="1" noTextEdit="1"/>
              </p:cNvSpPr>
              <p:nvPr/>
            </p:nvSpPr>
            <p:spPr>
              <a:xfrm>
                <a:off x="540120" y="2573687"/>
                <a:ext cx="11111999" cy="3030060"/>
              </a:xfrm>
              <a:prstGeom prst="rect">
                <a:avLst/>
              </a:prstGeom>
              <a:blipFill>
                <a:blip r:embed="rId2"/>
                <a:stretch>
                  <a:fillRect l="-1701" t="-1610" r="-768" b="-543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35">
                                            <p:txEl>
                                              <p:pRg st="0" end="0"/>
                                            </p:txEl>
                                          </p:spTgt>
                                        </p:tgtEl>
                                        <p:attrNameLst>
                                          <p:attrName>style.visibility</p:attrName>
                                        </p:attrNameLst>
                                      </p:cBhvr>
                                      <p:to>
                                        <p:strVal val="visible"/>
                                      </p:to>
                                    </p:set>
                                    <p:animEffect transition="in" filter="blinds(horizontal)">
                                      <p:cBhvr>
                                        <p:cTn id="7" dur="500"/>
                                        <p:tgtEl>
                                          <p:spTgt spid="153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35">
                                            <p:txEl>
                                              <p:pRg st="1" end="1"/>
                                            </p:txEl>
                                          </p:spTgt>
                                        </p:tgtEl>
                                        <p:attrNameLst>
                                          <p:attrName>style.visibility</p:attrName>
                                        </p:attrNameLst>
                                      </p:cBhvr>
                                      <p:to>
                                        <p:strVal val="visible"/>
                                      </p:to>
                                    </p:set>
                                    <p:animEffect transition="in" filter="blinds(horizontal)">
                                      <p:cBhvr>
                                        <p:cTn id="12" dur="500"/>
                                        <p:tgtEl>
                                          <p:spTgt spid="153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35">
                                            <p:txEl>
                                              <p:pRg st="2" end="2"/>
                                            </p:txEl>
                                          </p:spTgt>
                                        </p:tgtEl>
                                        <p:attrNameLst>
                                          <p:attrName>style.visibility</p:attrName>
                                        </p:attrNameLst>
                                      </p:cBhvr>
                                      <p:to>
                                        <p:strVal val="visible"/>
                                      </p:to>
                                    </p:set>
                                    <p:animEffect transition="in" filter="blinds(horizontal)">
                                      <p:cBhvr>
                                        <p:cTn id="17" dur="500"/>
                                        <p:tgtEl>
                                          <p:spTgt spid="153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35">
                                            <p:txEl>
                                              <p:pRg st="3" end="3"/>
                                            </p:txEl>
                                          </p:spTgt>
                                        </p:tgtEl>
                                        <p:attrNameLst>
                                          <p:attrName>style.visibility</p:attrName>
                                        </p:attrNameLst>
                                      </p:cBhvr>
                                      <p:to>
                                        <p:strVal val="visible"/>
                                      </p:to>
                                    </p:set>
                                    <p:animEffect transition="in" filter="blinds(horizontal)">
                                      <p:cBhvr>
                                        <p:cTn id="22" dur="500"/>
                                        <p:tgtEl>
                                          <p:spTgt spid="153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35">
                                            <p:txEl>
                                              <p:pRg st="4" end="4"/>
                                            </p:txEl>
                                          </p:spTgt>
                                        </p:tgtEl>
                                        <p:attrNameLst>
                                          <p:attrName>style.visibility</p:attrName>
                                        </p:attrNameLst>
                                      </p:cBhvr>
                                      <p:to>
                                        <p:strVal val="visible"/>
                                      </p:to>
                                    </p:set>
                                    <p:animEffect transition="in" filter="blinds(horizontal)">
                                      <p:cBhvr>
                                        <p:cTn id="27" dur="500"/>
                                        <p:tgtEl>
                                          <p:spTgt spid="153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35"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66" name="yt_shape_15266"/>
          <p:cNvSpPr txBox="1"/>
          <p:nvPr/>
        </p:nvSpPr>
        <p:spPr>
          <a:xfrm>
            <a:off x="540000" y="900000"/>
            <a:ext cx="4155176"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89">
                <a:solidFill>
                  <a:srgbClr val="1EE3CF"/>
                </a:solidFill>
                <a:effectLst/>
                <a:latin typeface="Times New Roman" pitchFamily="32"/>
                <a:ea typeface="宋体" pitchFamily="32"/>
              </a:rPr>
              <a:t> </a:t>
            </a:r>
          </a:p>
        </p:txBody>
      </p:sp>
      <p:pic>
        <p:nvPicPr>
          <p:cNvPr id="15265" name="yt_image_15265" title="H_51.3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12514" cy="652653"/>
          </a:xfrm>
          <a:prstGeom prst="rect">
            <a:avLst/>
          </a:prstGeom>
          <a:noFill/>
          <a:extLst>
            <a:ext uri="{909E8E84-426E-40DD-AFC4-6F175D3DCCD1}">
              <a14:hiddenFill xmlns:a14="http://schemas.microsoft.com/office/drawing/2010/main">
                <a:solidFill>
                  <a:srgbClr val="FFFFFF"/>
                </a:solidFill>
              </a14:hiddenFill>
            </a:ext>
          </a:extLst>
        </p:spPr>
      </p:pic>
      <p:sp>
        <p:nvSpPr>
          <p:cNvPr id="15268" name="yt_shape_15268"/>
          <p:cNvSpPr txBox="1"/>
          <p:nvPr/>
        </p:nvSpPr>
        <p:spPr>
          <a:xfrm>
            <a:off x="540000" y="1603297"/>
            <a:ext cx="5677836"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用样本平均数估计总体平均数</a:t>
            </a:r>
          </a:p>
        </p:txBody>
      </p:sp>
      <p:sp>
        <p:nvSpPr>
          <p:cNvPr id="15269" name="yt_shape_15269"/>
          <p:cNvSpPr txBox="1"/>
          <p:nvPr/>
        </p:nvSpPr>
        <p:spPr>
          <a:xfrm>
            <a:off x="540119" y="210286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某校七年级共</a:t>
            </a:r>
            <a:r>
              <a:rPr lang="en-US" altLang="zh-CN" sz="2400" b="0" i="0" u="none">
                <a:solidFill>
                  <a:srgbClr val="000000"/>
                </a:solidFill>
                <a:effectLst/>
                <a:latin typeface="Times New Roman" pitchFamily="24"/>
                <a:ea typeface="Times New Roman" pitchFamily="24"/>
              </a:rPr>
              <a:t>320</a:t>
            </a:r>
            <a:r>
              <a:rPr lang="zh-CN" altLang="zh-CN" sz="2400" b="0" i="0" u="none">
                <a:solidFill>
                  <a:srgbClr val="000000"/>
                </a:solidFill>
                <a:effectLst/>
                <a:latin typeface="Times New Roman" pitchFamily="24"/>
                <a:ea typeface="宋体" pitchFamily="24"/>
              </a:rPr>
              <a:t>名学生参加数学测试，随机抽取</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Times New Roman" pitchFamily="24"/>
                <a:ea typeface="宋体" pitchFamily="24"/>
              </a:rPr>
              <a:t>名学生的成绩进行统计，其中</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名学生成绩达到优秀，估计该校七年级学生在这次数学测试中达到优秀的人数大约有</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270" name="yt_table_15270"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95666729"/>
              </p:ext>
            </p:extLst>
          </p:nvPr>
        </p:nvGraphicFramePr>
        <p:xfrm>
          <a:off x="540000" y="3542428"/>
          <a:ext cx="8724266" cy="475488"/>
        </p:xfrm>
        <a:graphic>
          <a:graphicData uri="http://schemas.openxmlformats.org/drawingml/2006/table">
            <a:tbl>
              <a:tblPr/>
              <a:tblGrid>
                <a:gridCol w="2422843">
                  <a:extLst>
                    <a:ext uri="{9D8B030D-6E8A-4147-A177-3AD203B41FA5}">
                      <a16:colId xmlns:a16="http://schemas.microsoft.com/office/drawing/2014/main" val="10744"/>
                    </a:ext>
                  </a:extLst>
                </a:gridCol>
                <a:gridCol w="2405380">
                  <a:extLst>
                    <a:ext uri="{9D8B030D-6E8A-4147-A177-3AD203B41FA5}">
                      <a16:colId xmlns:a16="http://schemas.microsoft.com/office/drawing/2014/main" val="10745"/>
                    </a:ext>
                  </a:extLst>
                </a:gridCol>
                <a:gridCol w="2405380">
                  <a:extLst>
                    <a:ext uri="{9D8B030D-6E8A-4147-A177-3AD203B41FA5}">
                      <a16:colId xmlns:a16="http://schemas.microsoft.com/office/drawing/2014/main" val="10746"/>
                    </a:ext>
                  </a:extLst>
                </a:gridCol>
                <a:gridCol w="1490663">
                  <a:extLst>
                    <a:ext uri="{9D8B030D-6E8A-4147-A177-3AD203B41FA5}">
                      <a16:colId xmlns:a16="http://schemas.microsoft.com/office/drawing/2014/main" val="1074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B.64</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C.90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D.96</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2"/>
                  </a:ext>
                </a:extLst>
              </a:tr>
            </a:tbl>
          </a:graphicData>
        </a:graphic>
      </p:graphicFrame>
      <p:sp>
        <p:nvSpPr>
          <p:cNvPr id="15272" name="yt_shape_15272"/>
          <p:cNvSpPr txBox="1"/>
          <p:nvPr/>
        </p:nvSpPr>
        <p:spPr>
          <a:xfrm>
            <a:off x="540119" y="406859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随机抽查某商场四月份</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天的营业额分别如下</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单位：万元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3.4</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2.9</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3.0</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3.1</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2.6</a:t>
            </a:r>
            <a:r>
              <a:rPr lang="zh-CN" altLang="zh-CN" sz="2400" b="0" i="0" u="none" dirty="0">
                <a:solidFill>
                  <a:srgbClr val="000000"/>
                </a:solidFill>
                <a:effectLst/>
                <a:latin typeface="Times New Roman" pitchFamily="24"/>
                <a:ea typeface="宋体" pitchFamily="24"/>
              </a:rPr>
              <a:t>，试估计这个商场四月份的营业额是</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90</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万元</a:t>
            </a:r>
            <a:r>
              <a:rPr lang="en-US" altLang="zh-CN" sz="2400" b="0" i="0" u="none" dirty="0">
                <a:solidFill>
                  <a:srgbClr val="000000"/>
                </a:solidFill>
                <a:effectLst/>
                <a:latin typeface="Times New Roman" pitchFamily="24"/>
                <a:ea typeface="Times New Roman" pitchFamily="24"/>
              </a:rPr>
              <a:t>.</a:t>
            </a:r>
          </a:p>
        </p:txBody>
      </p:sp>
      <p:pic>
        <p:nvPicPr>
          <p:cNvPr id="3" name="yt_shape_1699004082447" title="H_28.801733">
            <a:extLst>
              <a:ext uri="{FF2B5EF4-FFF2-40B4-BE49-F238E27FC236}">
                <a16:creationId xmlns:a16="http://schemas.microsoft.com/office/drawing/2014/main" id="{484961FB-EC2D-344F-9964-1068B8B46C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42624"/>
            <a:ext cx="1355917" cy="365782"/>
          </a:xfrm>
          <a:prstGeom prst="rect">
            <a:avLst/>
          </a:prstGeom>
        </p:spPr>
      </p:pic>
      <p:sp>
        <p:nvSpPr>
          <p:cNvPr id="2" name="文本框 1">
            <a:extLst>
              <a:ext uri="{FF2B5EF4-FFF2-40B4-BE49-F238E27FC236}">
                <a16:creationId xmlns:a16="http://schemas.microsoft.com/office/drawing/2014/main" id="{7F8EA58C-83D6-B8A9-7C5C-29F2475625B8}"/>
              </a:ext>
            </a:extLst>
          </p:cNvPr>
          <p:cNvSpPr txBox="1"/>
          <p:nvPr/>
        </p:nvSpPr>
        <p:spPr>
          <a:xfrm>
            <a:off x="1516908" y="300703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A48B3422-8204-F849-5E75-937A1E6B393F}"/>
              </a:ext>
            </a:extLst>
          </p:cNvPr>
          <p:cNvSpPr txBox="1"/>
          <p:nvPr/>
        </p:nvSpPr>
        <p:spPr>
          <a:xfrm>
            <a:off x="6698507" y="4497281"/>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74" name="yt_shape_15274"/>
          <p:cNvSpPr txBox="1"/>
          <p:nvPr/>
        </p:nvSpPr>
        <p:spPr>
          <a:xfrm>
            <a:off x="551384" y="2078828"/>
            <a:ext cx="569386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计算这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个班次乘车人数的平均数；</a:t>
            </a:r>
          </a:p>
        </p:txBody>
      </p:sp>
      <mc:AlternateContent xmlns:mc="http://schemas.openxmlformats.org/markup-compatibility/2006">
        <mc:Choice xmlns:a14="http://schemas.microsoft.com/office/drawing/2010/main" Requires="a14">
          <p:sp>
            <p:nvSpPr>
              <p:cNvPr id="15275" name="yt_shape_15275"/>
              <p:cNvSpPr txBox="1"/>
              <p:nvPr/>
            </p:nvSpPr>
            <p:spPr>
              <a:xfrm>
                <a:off x="551504" y="2558131"/>
                <a:ext cx="11111999" cy="110953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这</a:t>
                </a:r>
                <a:r>
                  <a:rPr lang="en-US" altLang="zh-CN" sz="2400" b="0" i="0" u="none">
                    <a:solidFill>
                      <a:srgbClr val="FF0000"/>
                    </a:solidFill>
                    <a:effectLst/>
                    <a:latin typeface="Times New Roman" pitchFamily="24"/>
                    <a:ea typeface="Times New Roman" pitchFamily="24"/>
                  </a:rPr>
                  <a:t>10</a:t>
                </a:r>
                <a:r>
                  <a:rPr lang="zh-CN" altLang="zh-CN" sz="2400" b="0" i="0" u="none">
                    <a:solidFill>
                      <a:srgbClr val="FF0000"/>
                    </a:solidFill>
                    <a:effectLst/>
                    <a:latin typeface="Times New Roman" pitchFamily="24"/>
                    <a:ea typeface="楷体" pitchFamily="24"/>
                  </a:rPr>
                  <a:t>个班次乘车人数的平均数为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en-US"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14</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16</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28</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26</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27</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23</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人</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mc:Choice>
        <mc:Fallback>
          <p:sp>
            <p:nvSpPr>
              <p:cNvPr id="15275" name="yt_shape_15275"/>
              <p:cNvSpPr txBox="1">
                <a:spLocks noRot="1" noChangeAspect="1" noMove="1" noResize="1" noEditPoints="1" noAdjustHandles="1" noChangeArrowheads="1" noChangeShapeType="1" noTextEdit="1"/>
              </p:cNvSpPr>
              <p:nvPr/>
            </p:nvSpPr>
            <p:spPr>
              <a:xfrm>
                <a:off x="551504" y="2558131"/>
                <a:ext cx="11111999" cy="1109535"/>
              </a:xfrm>
              <a:prstGeom prst="rect">
                <a:avLst/>
              </a:prstGeom>
              <a:blipFill>
                <a:blip r:embed="rId2"/>
                <a:stretch>
                  <a:fillRect l="-1646" r="-1371" b="-15934"/>
                </a:stretch>
              </a:blipFill>
            </p:spPr>
            <p:txBody>
              <a:bodyPr/>
              <a:lstStyle/>
              <a:p>
                <a:r>
                  <a:rPr lang="zh-CN" altLang="en-US">
                    <a:noFill/>
                  </a:rPr>
                  <a:t> </a:t>
                </a:r>
              </a:p>
            </p:txBody>
          </p:sp>
        </mc:Fallback>
      </mc:AlternateContent>
      <p:sp>
        <p:nvSpPr>
          <p:cNvPr id="15277" name="yt_shape_15277"/>
          <p:cNvSpPr txBox="1"/>
          <p:nvPr/>
        </p:nvSpPr>
        <p:spPr>
          <a:xfrm>
            <a:off x="551503" y="371845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en-US" altLang="zh-CN" sz="2400" b="0" i="0" u="none">
                <a:solidFill>
                  <a:srgbClr val="000000"/>
                </a:solidFill>
                <a:effectLst/>
                <a:latin typeface="Times New Roman" pitchFamily="24"/>
                <a:ea typeface="Times New Roman" pitchFamily="24"/>
              </a:rPr>
              <a:t>16</a:t>
            </a:r>
            <a:r>
              <a:rPr lang="zh-CN" altLang="zh-CN" sz="2400" b="0" i="0" u="none">
                <a:solidFill>
                  <a:srgbClr val="000000"/>
                </a:solidFill>
                <a:effectLst/>
                <a:latin typeface="Times New Roman" pitchFamily="24"/>
                <a:ea typeface="宋体" pitchFamily="24"/>
              </a:rPr>
              <a:t>路车在高峰时段从总站共出车</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个班次，根据上面的计算结果，估计在高峰时段从总站乘该路车出行的乘客共有多少人？</a:t>
            </a:r>
          </a:p>
        </p:txBody>
      </p:sp>
      <p:sp>
        <p:nvSpPr>
          <p:cNvPr id="15278" name="yt_shape_15278"/>
          <p:cNvSpPr txBox="1"/>
          <p:nvPr/>
        </p:nvSpPr>
        <p:spPr>
          <a:xfrm>
            <a:off x="551384" y="4677889"/>
            <a:ext cx="423192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60</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1380</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人</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p:sp>
        <p:nvSpPr>
          <p:cNvPr id="15279" name="yt_shape_15279"/>
          <p:cNvSpPr txBox="1"/>
          <p:nvPr/>
        </p:nvSpPr>
        <p:spPr>
          <a:xfrm>
            <a:off x="551384" y="5157192"/>
            <a:ext cx="80791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答：估计在高峰时段从总站乘该路车出行的乘客共有</a:t>
            </a:r>
            <a:r>
              <a:rPr lang="en-US" altLang="zh-CN" sz="2400" b="0" i="0" u="none">
                <a:solidFill>
                  <a:srgbClr val="FF0000"/>
                </a:solidFill>
                <a:effectLst/>
                <a:latin typeface="Times New Roman" pitchFamily="24"/>
                <a:ea typeface="Times New Roman" pitchFamily="24"/>
              </a:rPr>
              <a:t>1380</a:t>
            </a:r>
            <a:r>
              <a:rPr lang="zh-CN" altLang="zh-CN" sz="2400" b="0" i="0" u="none">
                <a:solidFill>
                  <a:srgbClr val="FF0000"/>
                </a:solidFill>
                <a:effectLst/>
                <a:latin typeface="Times New Roman" pitchFamily="24"/>
                <a:ea typeface="楷体" pitchFamily="24"/>
              </a:rPr>
              <a:t>人</a:t>
            </a:r>
            <a:r>
              <a:rPr lang="en-US" altLang="zh-CN" sz="2400" b="0" i="0" u="none">
                <a:solidFill>
                  <a:srgbClr val="FF0000"/>
                </a:solidFill>
                <a:effectLst/>
                <a:latin typeface="Times New Roman" pitchFamily="24"/>
                <a:ea typeface="Times New Roman" pitchFamily="24"/>
              </a:rPr>
              <a:t>.</a:t>
            </a:r>
          </a:p>
        </p:txBody>
      </p:sp>
      <p:sp>
        <p:nvSpPr>
          <p:cNvPr id="3" name="文本框 2">
            <a:extLst>
              <a:ext uri="{FF2B5EF4-FFF2-40B4-BE49-F238E27FC236}">
                <a16:creationId xmlns:a16="http://schemas.microsoft.com/office/drawing/2014/main" id="{3A200D13-F77A-80CE-3A32-C82FCC24EB1F}"/>
              </a:ext>
            </a:extLst>
          </p:cNvPr>
          <p:cNvSpPr txBox="1"/>
          <p:nvPr/>
        </p:nvSpPr>
        <p:spPr>
          <a:xfrm>
            <a:off x="382748" y="1051816"/>
            <a:ext cx="11449272" cy="1000980"/>
          </a:xfrm>
          <a:prstGeom prst="rect">
            <a:avLst/>
          </a:prstGeom>
          <a:noFill/>
        </p:spPr>
        <p:txBody>
          <a:bodyPr wrap="square">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贺州市校级月考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某市为了解高峰时段从总站乘</a:t>
            </a:r>
            <a:r>
              <a:rPr lang="en-US" altLang="zh-CN" sz="2400" b="0" i="0" u="none" dirty="0">
                <a:solidFill>
                  <a:srgbClr val="000000"/>
                </a:solidFill>
                <a:effectLst/>
                <a:latin typeface="Times New Roman" pitchFamily="24"/>
                <a:ea typeface="Times New Roman" pitchFamily="24"/>
              </a:rPr>
              <a:t>16</a:t>
            </a:r>
            <a:r>
              <a:rPr lang="zh-CN" altLang="zh-CN" sz="2400" b="0" i="0" u="none" dirty="0">
                <a:solidFill>
                  <a:srgbClr val="000000"/>
                </a:solidFill>
                <a:effectLst/>
                <a:latin typeface="Times New Roman" pitchFamily="24"/>
                <a:ea typeface="宋体" pitchFamily="24"/>
              </a:rPr>
              <a:t>路车出行的人数，随机抽查了</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个班次乘该路车的人数，结果如下：</a:t>
            </a:r>
            <a:r>
              <a:rPr lang="en-US" altLang="zh-CN" sz="2400" b="0" i="0" u="none" dirty="0">
                <a:solidFill>
                  <a:srgbClr val="000000"/>
                </a:solidFill>
                <a:effectLst/>
                <a:latin typeface="Times New Roman" pitchFamily="24"/>
                <a:ea typeface="Times New Roman" pitchFamily="24"/>
              </a:rPr>
              <a:t>14</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23</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16</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23</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28</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26</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23</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25.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75">
                                            <p:txEl>
                                              <p:pRg st="0" end="0"/>
                                            </p:txEl>
                                          </p:spTgt>
                                        </p:tgtEl>
                                        <p:attrNameLst>
                                          <p:attrName>style.visibility</p:attrName>
                                        </p:attrNameLst>
                                      </p:cBhvr>
                                      <p:to>
                                        <p:strVal val="visible"/>
                                      </p:to>
                                    </p:set>
                                    <p:animEffect transition="in" filter="blinds(horizontal)">
                                      <p:cBhvr>
                                        <p:cTn id="7" dur="500"/>
                                        <p:tgtEl>
                                          <p:spTgt spid="15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278">
                                            <p:txEl>
                                              <p:pRg st="0" end="0"/>
                                            </p:txEl>
                                          </p:spTgt>
                                        </p:tgtEl>
                                        <p:attrNameLst>
                                          <p:attrName>style.visibility</p:attrName>
                                        </p:attrNameLst>
                                      </p:cBhvr>
                                      <p:to>
                                        <p:strVal val="visible"/>
                                      </p:to>
                                    </p:set>
                                    <p:animEffect transition="in" filter="blinds(horizontal)">
                                      <p:cBhvr>
                                        <p:cTn id="12" dur="500"/>
                                        <p:tgtEl>
                                          <p:spTgt spid="1527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279">
                                            <p:txEl>
                                              <p:pRg st="0" end="0"/>
                                            </p:txEl>
                                          </p:spTgt>
                                        </p:tgtEl>
                                        <p:attrNameLst>
                                          <p:attrName>style.visibility</p:attrName>
                                        </p:attrNameLst>
                                      </p:cBhvr>
                                      <p:to>
                                        <p:strVal val="visible"/>
                                      </p:to>
                                    </p:set>
                                    <p:animEffect transition="in" filter="blinds(horizontal)">
                                      <p:cBhvr>
                                        <p:cTn id="17" dur="500"/>
                                        <p:tgtEl>
                                          <p:spTgt spid="152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75" grpId="0" build="allAtOnce"/>
      <p:bldP spid="15278" grpId="0" build="allAtOnce"/>
      <p:bldP spid="1527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80" name="yt_shape_15280"/>
          <p:cNvSpPr txBox="1"/>
          <p:nvPr/>
        </p:nvSpPr>
        <p:spPr>
          <a:xfrm>
            <a:off x="540119" y="125654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为了估计西瓜、苹果和香蕉这三种水果一个月的销售量，某水果店对这三种水果</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天的销售量进行了统计，统计结果如图所示</a:t>
            </a:r>
            <a:r>
              <a:rPr lang="en-US" altLang="zh-CN" sz="2400" b="0" i="0" u="none">
                <a:solidFill>
                  <a:srgbClr val="000000"/>
                </a:solidFill>
                <a:effectLst/>
                <a:latin typeface="Times New Roman" pitchFamily="24"/>
                <a:ea typeface="Times New Roman" pitchFamily="24"/>
              </a:rPr>
              <a:t>.</a:t>
            </a:r>
          </a:p>
        </p:txBody>
      </p:sp>
      <p:sp>
        <p:nvSpPr>
          <p:cNvPr id="15284" name="yt_shape_15284"/>
          <p:cNvSpPr txBox="1"/>
          <p:nvPr/>
        </p:nvSpPr>
        <p:spPr>
          <a:xfrm>
            <a:off x="540000" y="415319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281" name="yt_shape_15281" title="H_136.5711">
            <a:extLst>
              <a:ext uri="{FF2B5EF4-FFF2-40B4-BE49-F238E27FC236}">
                <a16:creationId xmlns:a16="http://schemas.microsoft.com/office/drawing/2014/main" id="{249740F1-2B05-4C5A-B423-6F681AEFABC2}"/>
              </a:ext>
            </a:extLst>
          </p:cNvPr>
          <p:cNvGrpSpPr/>
          <p:nvPr/>
        </p:nvGrpSpPr>
        <p:grpSpPr>
          <a:xfrm>
            <a:off x="4894135" y="2368341"/>
            <a:ext cx="2403729" cy="1734453"/>
            <a:chOff x="0" y="0"/>
            <a:chExt cx="2403729" cy="1734453"/>
          </a:xfrm>
        </p:grpSpPr>
        <p:pic>
          <p:nvPicPr>
            <p:cNvPr id="2" name="yt_image_15281">
              <a:extLst>
                <a:ext uri="">
                  <a16:creationId xmlns:a16="http://schemas.microsoft.com/office/drawing/2014/main" xmlns:p14="http://schemas.microsoft.com/office/powerpoint/2010/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2403729" cy="1338453"/>
            </a:xfrm>
            <a:prstGeom prst="rect">
              <a:avLst/>
            </a:prstGeom>
            <a:noFill/>
            <a:extLst>
              <a:ext uri="{909E8E84-426E-40DD-AFC4-6F175D3DCCD1}">
                <a14:hiddenFill xmlns:a14="http://schemas.microsoft.com/office/drawing/2010/main">
                  <a:solidFill>
                    <a:srgbClr val="FFFFFF"/>
                  </a:solidFill>
                </a14:hiddenFill>
              </a:ext>
            </a:extLst>
          </p:spPr>
        </p:pic>
        <p:sp>
          <p:nvSpPr>
            <p:cNvPr id="15283" name="yt_shape_15283"/>
            <p:cNvSpPr txBox="1"/>
            <p:nvPr/>
          </p:nvSpPr>
          <p:spPr>
            <a:xfrm>
              <a:off x="668583" y="1374453"/>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题图</a:t>
              </a:r>
            </a:p>
          </p:txBody>
        </p:sp>
      </p:grpSp>
      <p:sp>
        <p:nvSpPr>
          <p:cNvPr id="15285" name="yt_shape_15285"/>
          <p:cNvSpPr txBox="1"/>
          <p:nvPr/>
        </p:nvSpPr>
        <p:spPr>
          <a:xfrm>
            <a:off x="540119" y="452663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若西瓜、苹果和香蕉的售价分别是</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千克、</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千克和</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千克，则这</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天销售额最大的水果品种是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286" name="yt_table_1528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97080237"/>
              </p:ext>
            </p:extLst>
          </p:nvPr>
        </p:nvGraphicFramePr>
        <p:xfrm>
          <a:off x="540000" y="5486074"/>
          <a:ext cx="6301423" cy="475488"/>
        </p:xfrm>
        <a:graphic>
          <a:graphicData uri="http://schemas.openxmlformats.org/drawingml/2006/table">
            <a:tbl>
              <a:tblPr/>
              <a:tblGrid>
                <a:gridCol w="2422843">
                  <a:extLst>
                    <a:ext uri="{9D8B030D-6E8A-4147-A177-3AD203B41FA5}">
                      <a16:colId xmlns:a16="http://schemas.microsoft.com/office/drawing/2014/main" val="10748"/>
                    </a:ext>
                  </a:extLst>
                </a:gridCol>
                <a:gridCol w="2405380">
                  <a:extLst>
                    <a:ext uri="{9D8B030D-6E8A-4147-A177-3AD203B41FA5}">
                      <a16:colId xmlns:a16="http://schemas.microsoft.com/office/drawing/2014/main" val="10749"/>
                    </a:ext>
                  </a:extLst>
                </a:gridCol>
                <a:gridCol w="1473200">
                  <a:extLst>
                    <a:ext uri="{9D8B030D-6E8A-4147-A177-3AD203B41FA5}">
                      <a16:colId xmlns:a16="http://schemas.microsoft.com/office/drawing/2014/main" val="1075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西瓜</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苹果</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香蕉</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3"/>
                  </a:ext>
                </a:extLst>
              </a:tr>
            </a:tbl>
          </a:graphicData>
        </a:graphic>
      </p:graphicFrame>
      <p:sp>
        <p:nvSpPr>
          <p:cNvPr id="3" name="文本框 2">
            <a:extLst>
              <a:ext uri="{FF2B5EF4-FFF2-40B4-BE49-F238E27FC236}">
                <a16:creationId xmlns:a16="http://schemas.microsoft.com/office/drawing/2014/main" id="{C01E7BC5-9DD0-2705-7904-E894E5D3BD7B}"/>
              </a:ext>
            </a:extLst>
          </p:cNvPr>
          <p:cNvSpPr txBox="1"/>
          <p:nvPr/>
        </p:nvSpPr>
        <p:spPr>
          <a:xfrm>
            <a:off x="3955308" y="495532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88" name="yt_shape_15288"/>
          <p:cNvSpPr txBox="1"/>
          <p:nvPr/>
        </p:nvSpPr>
        <p:spPr>
          <a:xfrm>
            <a:off x="540000" y="2809384"/>
            <a:ext cx="87716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估计一个月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按</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Times New Roman" pitchFamily="24"/>
                <a:ea typeface="宋体" pitchFamily="24"/>
              </a:rPr>
              <a:t>天计算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该水果店可销售苹果多少千克？</a:t>
            </a:r>
          </a:p>
        </p:txBody>
      </p:sp>
      <mc:AlternateContent xmlns:mc="http://schemas.openxmlformats.org/markup-compatibility/2006" xmlns:a14="http://schemas.microsoft.com/office/drawing/2010/main">
        <mc:Choice Requires="a14">
          <p:sp>
            <p:nvSpPr>
              <p:cNvPr id="15289" name="yt_shape_15289"/>
              <p:cNvSpPr txBox="1"/>
              <p:nvPr/>
            </p:nvSpPr>
            <p:spPr>
              <a:xfrm>
                <a:off x="540000" y="3288687"/>
                <a:ext cx="3698128" cy="64062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140</m:t>
                        </m:r>
                      </m:num>
                      <m:den>
                        <m:r>
                          <a:rPr lang="en-US" altLang="zh-CN" sz="2400" b="0" i="0">
                            <a:solidFill>
                              <a:srgbClr val="FF0000"/>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30</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600</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千克</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mc:Choice>
        <mc:Fallback xmlns="">
          <p:sp>
            <p:nvSpPr>
              <p:cNvPr id="15289" name="yt_shape_15289" descr="{&quot;rangeId&quot;:26,&quot;color&quot;:&quot;R&quot;,&quot;mathAnswerShape&quot;:1}"/>
              <p:cNvSpPr txBox="1">
                <a:spLocks noRot="1" noChangeAspect="1" noMove="1" noResize="1" noEditPoints="1" noAdjustHandles="1" noChangeArrowheads="1" noChangeShapeType="1" noTextEdit="1"/>
              </p:cNvSpPr>
              <p:nvPr/>
            </p:nvSpPr>
            <p:spPr>
              <a:xfrm>
                <a:off x="540000" y="3288687"/>
                <a:ext cx="3698128" cy="640625"/>
              </a:xfrm>
              <a:prstGeom prst="rect">
                <a:avLst/>
              </a:prstGeom>
              <a:blipFill>
                <a:blip r:embed="rId2"/>
                <a:stretch>
                  <a:fillRect l="-5116" r="-4125" b="-15094"/>
                </a:stretch>
              </a:blipFill>
            </p:spPr>
            <p:txBody>
              <a:bodyPr/>
              <a:lstStyle/>
              <a:p>
                <a:r>
                  <a:rPr lang="zh-CN" altLang="en-US">
                    <a:noFill/>
                  </a:rPr>
                  <a:t> </a:t>
                </a:r>
              </a:p>
            </p:txBody>
          </p:sp>
        </mc:Fallback>
      </mc:AlternateContent>
      <p:sp>
        <p:nvSpPr>
          <p:cNvPr id="15291" name="yt_shape_15291"/>
          <p:cNvSpPr txBox="1"/>
          <p:nvPr/>
        </p:nvSpPr>
        <p:spPr>
          <a:xfrm>
            <a:off x="540000" y="3980100"/>
            <a:ext cx="607858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答：估计一个月该水果店可销售苹果</a:t>
            </a:r>
            <a:r>
              <a:rPr lang="en-US" altLang="zh-CN" sz="2400" b="0" i="0" u="none">
                <a:solidFill>
                  <a:srgbClr val="FF0000"/>
                </a:solidFill>
                <a:effectLst/>
                <a:latin typeface="Times New Roman" pitchFamily="24"/>
                <a:ea typeface="Times New Roman" pitchFamily="24"/>
              </a:rPr>
              <a:t>600</a:t>
            </a:r>
            <a:r>
              <a:rPr lang="zh-CN" altLang="zh-CN" sz="2400" b="0" i="0" u="none">
                <a:solidFill>
                  <a:srgbClr val="FF0000"/>
                </a:solidFill>
                <a:effectLst/>
                <a:latin typeface="Times New Roman" pitchFamily="24"/>
                <a:ea typeface="楷体" pitchFamily="24"/>
              </a:rPr>
              <a:t>千克</a:t>
            </a:r>
            <a:r>
              <a:rPr lang="en-US" altLang="zh-CN" sz="2400" b="0" i="0" u="none">
                <a:solidFill>
                  <a:srgbClr val="FF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89">
                                            <p:txEl>
                                              <p:pRg st="0" end="0"/>
                                            </p:txEl>
                                          </p:spTgt>
                                        </p:tgtEl>
                                        <p:attrNameLst>
                                          <p:attrName>style.visibility</p:attrName>
                                        </p:attrNameLst>
                                      </p:cBhvr>
                                      <p:to>
                                        <p:strVal val="visible"/>
                                      </p:to>
                                    </p:set>
                                    <p:animEffect transition="in" filter="blinds(horizontal)">
                                      <p:cBhvr>
                                        <p:cTn id="7" dur="500"/>
                                        <p:tgtEl>
                                          <p:spTgt spid="152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291">
                                            <p:txEl>
                                              <p:pRg st="0" end="0"/>
                                            </p:txEl>
                                          </p:spTgt>
                                        </p:tgtEl>
                                        <p:attrNameLst>
                                          <p:attrName>style.visibility</p:attrName>
                                        </p:attrNameLst>
                                      </p:cBhvr>
                                      <p:to>
                                        <p:strVal val="visible"/>
                                      </p:to>
                                    </p:set>
                                    <p:animEffect transition="in" filter="blinds(horizontal)">
                                      <p:cBhvr>
                                        <p:cTn id="12" dur="500"/>
                                        <p:tgtEl>
                                          <p:spTgt spid="15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89" grpId="0" build="allAtOnce"/>
      <p:bldP spid="15291"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92" name="yt_shape_15292"/>
          <p:cNvSpPr txBox="1"/>
          <p:nvPr/>
        </p:nvSpPr>
        <p:spPr>
          <a:xfrm>
            <a:off x="540000" y="1343144"/>
            <a:ext cx="629339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用样本平均数求总体平均数易出错</a:t>
            </a:r>
          </a:p>
        </p:txBody>
      </p:sp>
      <p:sp>
        <p:nvSpPr>
          <p:cNvPr id="15293" name="yt_shape_15293"/>
          <p:cNvSpPr txBox="1"/>
          <p:nvPr/>
        </p:nvSpPr>
        <p:spPr>
          <a:xfrm>
            <a:off x="540000" y="1842709"/>
            <a:ext cx="992579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有</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万个不小于</a:t>
            </a:r>
            <a:r>
              <a:rPr lang="en-US" altLang="zh-CN" sz="2400" b="0" i="0" u="none">
                <a:solidFill>
                  <a:srgbClr val="000000"/>
                </a:solidFill>
                <a:effectLst/>
                <a:latin typeface="Times New Roman" pitchFamily="24"/>
                <a:ea typeface="Times New Roman" pitchFamily="24"/>
              </a:rPr>
              <a:t>70</a:t>
            </a:r>
            <a:r>
              <a:rPr lang="zh-CN" altLang="zh-CN" sz="2400" b="0" i="0" u="none">
                <a:solidFill>
                  <a:srgbClr val="000000"/>
                </a:solidFill>
                <a:effectLst/>
                <a:latin typeface="Times New Roman" pitchFamily="24"/>
                <a:ea typeface="宋体" pitchFamily="24"/>
              </a:rPr>
              <a:t>的两位数，从中随机抽取了</a:t>
            </a:r>
            <a:r>
              <a:rPr lang="en-US" altLang="zh-CN" sz="2400" b="0" i="0" u="none">
                <a:solidFill>
                  <a:srgbClr val="000000"/>
                </a:solidFill>
                <a:effectLst/>
                <a:latin typeface="Times New Roman" pitchFamily="24"/>
                <a:ea typeface="Times New Roman" pitchFamily="24"/>
              </a:rPr>
              <a:t>3000</a:t>
            </a:r>
            <a:r>
              <a:rPr lang="zh-CN" altLang="zh-CN" sz="2400" b="0" i="0" u="none">
                <a:solidFill>
                  <a:srgbClr val="000000"/>
                </a:solidFill>
                <a:effectLst/>
                <a:latin typeface="Times New Roman" pitchFamily="24"/>
                <a:ea typeface="宋体" pitchFamily="24"/>
              </a:rPr>
              <a:t>个数据，统计如下表：</a:t>
            </a:r>
          </a:p>
        </p:txBody>
      </p:sp>
      <p:graphicFrame>
        <p:nvGraphicFramePr>
          <p:cNvPr id="15294" name="yt_table_15294"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0512681"/>
              </p:ext>
            </p:extLst>
          </p:nvPr>
        </p:nvGraphicFramePr>
        <p:xfrm>
          <a:off x="540000" y="2474376"/>
          <a:ext cx="11111998" cy="1700784"/>
        </p:xfrm>
        <a:graphic>
          <a:graphicData uri="http://schemas.openxmlformats.org/drawingml/2006/table">
            <a:tbl>
              <a:tblPr>
                <a:tableStyleId>{5940675A-B579-460E-94D1-54222C63F5DA}</a:tableStyleId>
              </a:tblPr>
              <a:tblGrid>
                <a:gridCol w="2102735">
                  <a:extLst>
                    <a:ext uri="{9D8B030D-6E8A-4147-A177-3AD203B41FA5}">
                      <a16:colId xmlns:a16="http://schemas.microsoft.com/office/drawing/2014/main" val="20000"/>
                    </a:ext>
                  </a:extLst>
                </a:gridCol>
                <a:gridCol w="3003317">
                  <a:extLst>
                    <a:ext uri="{9D8B030D-6E8A-4147-A177-3AD203B41FA5}">
                      <a16:colId xmlns:a16="http://schemas.microsoft.com/office/drawing/2014/main" val="20001"/>
                    </a:ext>
                  </a:extLst>
                </a:gridCol>
                <a:gridCol w="3003317">
                  <a:extLst>
                    <a:ext uri="{9D8B030D-6E8A-4147-A177-3AD203B41FA5}">
                      <a16:colId xmlns:a16="http://schemas.microsoft.com/office/drawing/2014/main" val="20002"/>
                    </a:ext>
                  </a:extLst>
                </a:gridCol>
                <a:gridCol w="3002629">
                  <a:extLst>
                    <a:ext uri="{9D8B030D-6E8A-4147-A177-3AD203B41FA5}">
                      <a16:colId xmlns:a16="http://schemas.microsoft.com/office/drawing/2014/main" val="20003"/>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数据</a:t>
                      </a:r>
                      <a:r>
                        <a:rPr lang="en-US" altLang="zh-CN" sz="2400" b="0" i="1" u="none">
                          <a:solidFill>
                            <a:srgbClr val="000000"/>
                          </a:solidFill>
                          <a:effectLst/>
                          <a:latin typeface="Times New Roman" pitchFamily="24"/>
                          <a:ea typeface="Times New Roman"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个数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平均数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5296" name="yt_shape_15296"/>
          <p:cNvSpPr txBox="1"/>
          <p:nvPr/>
        </p:nvSpPr>
        <p:spPr>
          <a:xfrm>
            <a:off x="540000" y="4444785"/>
            <a:ext cx="83612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请根据表格中的信息，估计这</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万个数据的平均数约为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297" name="yt_table_1529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16360911"/>
              </p:ext>
            </p:extLst>
          </p:nvPr>
        </p:nvGraphicFramePr>
        <p:xfrm>
          <a:off x="540000" y="4924088"/>
          <a:ext cx="4065906" cy="950976"/>
        </p:xfrm>
        <a:graphic>
          <a:graphicData uri="http://schemas.openxmlformats.org/drawingml/2006/table">
            <a:tbl>
              <a:tblPr/>
              <a:tblGrid>
                <a:gridCol w="2499043">
                  <a:extLst>
                    <a:ext uri="{9D8B030D-6E8A-4147-A177-3AD203B41FA5}">
                      <a16:colId xmlns:a16="http://schemas.microsoft.com/office/drawing/2014/main" val="10751"/>
                    </a:ext>
                  </a:extLst>
                </a:gridCol>
                <a:gridCol w="1566863">
                  <a:extLst>
                    <a:ext uri="{9D8B030D-6E8A-4147-A177-3AD203B41FA5}">
                      <a16:colId xmlns:a16="http://schemas.microsoft.com/office/drawing/2014/main" val="1075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A.92.16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B.85.23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C.84.73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D.77.97</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5"/>
                  </a:ext>
                </a:extLst>
              </a:tr>
            </a:tbl>
          </a:graphicData>
        </a:graphic>
      </p:graphicFrame>
      <p:pic>
        <p:nvPicPr>
          <p:cNvPr id="3" name="yt_shape_1699004082731" title="H_28.801733">
            <a:extLst>
              <a:ext uri="{FF2B5EF4-FFF2-40B4-BE49-F238E27FC236}">
                <a16:creationId xmlns:a16="http://schemas.microsoft.com/office/drawing/2014/main" id="{56B8FD7B-AB5A-C7D2-8892-02DADBE128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382471"/>
            <a:ext cx="1355917" cy="365782"/>
          </a:xfrm>
          <a:prstGeom prst="rect">
            <a:avLst/>
          </a:prstGeom>
        </p:spPr>
      </p:pic>
      <p:sp>
        <p:nvSpPr>
          <p:cNvPr id="2" name="文本框 1">
            <a:extLst>
              <a:ext uri="{FF2B5EF4-FFF2-40B4-BE49-F238E27FC236}">
                <a16:creationId xmlns:a16="http://schemas.microsoft.com/office/drawing/2014/main" id="{9D4A8230-2FCD-9E12-6838-FA7F7A370AB2}"/>
              </a:ext>
            </a:extLst>
          </p:cNvPr>
          <p:cNvSpPr txBox="1"/>
          <p:nvPr/>
        </p:nvSpPr>
        <p:spPr>
          <a:xfrm>
            <a:off x="8069989" y="439797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00" name="yt_shape_15300"/>
          <p:cNvSpPr txBox="1"/>
          <p:nvPr/>
        </p:nvSpPr>
        <p:spPr>
          <a:xfrm>
            <a:off x="540000" y="1827833"/>
            <a:ext cx="3975832"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3">
                <a:solidFill>
                  <a:srgbClr val="1EE3CF"/>
                </a:solidFill>
                <a:effectLst/>
                <a:latin typeface="Times New Roman" pitchFamily="32"/>
                <a:ea typeface="宋体" pitchFamily="32"/>
              </a:rPr>
              <a:t> </a:t>
            </a:r>
          </a:p>
        </p:txBody>
      </p:sp>
      <p:pic>
        <p:nvPicPr>
          <p:cNvPr id="15299" name="yt_image_15299" title="H_50.4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827833"/>
            <a:ext cx="3936492" cy="641223"/>
          </a:xfrm>
          <a:prstGeom prst="rect">
            <a:avLst/>
          </a:prstGeom>
          <a:noFill/>
          <a:extLst>
            <a:ext uri="{909E8E84-426E-40DD-AFC4-6F175D3DCCD1}">
              <a14:hiddenFill xmlns:a14="http://schemas.microsoft.com/office/drawing/2010/main">
                <a:solidFill>
                  <a:srgbClr val="FFFFFF"/>
                </a:solidFill>
              </a14:hiddenFill>
            </a:ext>
          </a:extLst>
        </p:spPr>
      </p:pic>
      <p:sp>
        <p:nvSpPr>
          <p:cNvPr id="15302" name="yt_shape_15302"/>
          <p:cNvSpPr txBox="1"/>
          <p:nvPr/>
        </p:nvSpPr>
        <p:spPr>
          <a:xfrm>
            <a:off x="540120" y="2519702"/>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为了让人们感受丢弃废旧电池对环境造成的影响，某班环保小组的</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名同学记录了自己家中一个月内丢弃废电池的数量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，结果如下：</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如果该班有</a:t>
            </a:r>
            <a:r>
              <a:rPr lang="en-US" altLang="zh-CN" sz="2400" b="0" i="0" u="none">
                <a:solidFill>
                  <a:srgbClr val="000000"/>
                </a:solidFill>
                <a:effectLst/>
                <a:latin typeface="Times New Roman" pitchFamily="24"/>
                <a:ea typeface="Times New Roman" pitchFamily="24"/>
              </a:rPr>
              <a:t>45</a:t>
            </a:r>
            <a:r>
              <a:rPr lang="zh-CN" altLang="zh-CN" sz="2400" b="0" i="0" u="none">
                <a:solidFill>
                  <a:srgbClr val="000000"/>
                </a:solidFill>
                <a:effectLst/>
                <a:latin typeface="Times New Roman" pitchFamily="24"/>
                <a:ea typeface="宋体" pitchFamily="24"/>
              </a:rPr>
              <a:t>名学生，那么根据提供的数据估计该月全班同学各家总共丢弃废旧电池的数量约为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303" name="yt_table_1530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72916502"/>
              </p:ext>
            </p:extLst>
          </p:nvPr>
        </p:nvGraphicFramePr>
        <p:xfrm>
          <a:off x="540000" y="4439400"/>
          <a:ext cx="4218306" cy="950976"/>
        </p:xfrm>
        <a:graphic>
          <a:graphicData uri="http://schemas.openxmlformats.org/drawingml/2006/table">
            <a:tbl>
              <a:tblPr/>
              <a:tblGrid>
                <a:gridCol w="2575243">
                  <a:extLst>
                    <a:ext uri="{9D8B030D-6E8A-4147-A177-3AD203B41FA5}">
                      <a16:colId xmlns:a16="http://schemas.microsoft.com/office/drawing/2014/main" val="10753"/>
                    </a:ext>
                  </a:extLst>
                </a:gridCol>
                <a:gridCol w="1643063">
                  <a:extLst>
                    <a:ext uri="{9D8B030D-6E8A-4147-A177-3AD203B41FA5}">
                      <a16:colId xmlns:a16="http://schemas.microsoft.com/office/drawing/2014/main" val="1075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A.180</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B.225</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C.270</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D.315</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7"/>
                  </a:ext>
                </a:extLst>
              </a:tr>
            </a:tbl>
          </a:graphicData>
        </a:graphic>
      </p:graphicFrame>
      <p:sp>
        <p:nvSpPr>
          <p:cNvPr id="2" name="文本框 1">
            <a:extLst>
              <a:ext uri="{FF2B5EF4-FFF2-40B4-BE49-F238E27FC236}">
                <a16:creationId xmlns:a16="http://schemas.microsoft.com/office/drawing/2014/main" id="{98418185-741D-DD83-DE38-95CC30520996}"/>
              </a:ext>
            </a:extLst>
          </p:cNvPr>
          <p:cNvSpPr txBox="1"/>
          <p:nvPr/>
        </p:nvSpPr>
        <p:spPr>
          <a:xfrm>
            <a:off x="2736109" y="38993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05" name="yt_shape_15305"/>
          <p:cNvSpPr txBox="1"/>
          <p:nvPr/>
        </p:nvSpPr>
        <p:spPr>
          <a:xfrm>
            <a:off x="540119" y="2432620"/>
            <a:ext cx="11111999" cy="283289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广西北部湾经济区水平测试</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某水果公司以</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元</a:t>
            </a:r>
            <a:r>
              <a:rPr lang="en-US" altLang="zh-CN" sz="2400" b="0" i="1" u="none" dirty="0">
                <a:solidFill>
                  <a:srgbClr val="000000"/>
                </a:solidFill>
                <a:effectLst/>
                <a:latin typeface="Times New Roman" pitchFamily="24"/>
                <a:ea typeface="Times New Roman" pitchFamily="24"/>
              </a:rPr>
              <a:t>/</a:t>
            </a:r>
            <a:r>
              <a:rPr lang="en-US" altLang="zh-CN" sz="2400" b="0" i="0" u="none" dirty="0">
                <a:solidFill>
                  <a:srgbClr val="000000"/>
                </a:solidFill>
                <a:effectLst/>
                <a:latin typeface="Times New Roman" pitchFamily="24"/>
                <a:ea typeface="Times New Roman" pitchFamily="24"/>
              </a:rPr>
              <a:t>kg</a:t>
            </a:r>
            <a:r>
              <a:rPr lang="zh-CN" altLang="zh-CN" sz="2400" b="0" i="0" u="none" dirty="0">
                <a:solidFill>
                  <a:srgbClr val="000000"/>
                </a:solidFill>
                <a:effectLst/>
                <a:latin typeface="Times New Roman" pitchFamily="24"/>
                <a:ea typeface="宋体" pitchFamily="24"/>
              </a:rPr>
              <a:t>的成本价新进</a:t>
            </a:r>
            <a:r>
              <a:rPr lang="en-US" altLang="zh-CN" sz="2400" b="0" i="0" u="none" dirty="0">
                <a:solidFill>
                  <a:srgbClr val="000000"/>
                </a:solidFill>
                <a:effectLst/>
                <a:latin typeface="Times New Roman" pitchFamily="24"/>
                <a:ea typeface="Times New Roman" pitchFamily="24"/>
              </a:rPr>
              <a:t>2000</a:t>
            </a:r>
            <a:r>
              <a:rPr lang="zh-CN" altLang="zh-CN" sz="2400" b="0" i="0" u="none" dirty="0">
                <a:solidFill>
                  <a:srgbClr val="000000"/>
                </a:solidFill>
                <a:effectLst/>
                <a:latin typeface="Times New Roman" pitchFamily="24"/>
                <a:ea typeface="宋体" pitchFamily="24"/>
              </a:rPr>
              <a:t>箱荔枝，每箱质量</a:t>
            </a:r>
            <a:r>
              <a:rPr lang="en-US" altLang="zh-CN" sz="2400" b="0" i="0" u="none" dirty="0">
                <a:solidFill>
                  <a:srgbClr val="000000"/>
                </a:solidFill>
                <a:effectLst/>
                <a:latin typeface="Times New Roman" pitchFamily="24"/>
                <a:ea typeface="Times New Roman" pitchFamily="24"/>
              </a:rPr>
              <a:t>5kg</a:t>
            </a:r>
            <a:r>
              <a:rPr lang="zh-CN" altLang="zh-CN" sz="2400" b="0" i="0" u="none" dirty="0">
                <a:solidFill>
                  <a:srgbClr val="000000"/>
                </a:solidFill>
                <a:effectLst/>
                <a:latin typeface="Times New Roman" pitchFamily="24"/>
                <a:ea typeface="宋体" pitchFamily="24"/>
              </a:rPr>
              <a:t>，在出售荔枝前，需要去掉损坏的荔枝，现随机抽取</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箱，去掉损坏荔枝后称得每箱的质量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单位：</a:t>
            </a:r>
            <a:r>
              <a:rPr lang="en-US" altLang="zh-CN" sz="2400" b="0" i="0" u="none" dirty="0">
                <a:solidFill>
                  <a:srgbClr val="000000"/>
                </a:solidFill>
                <a:effectLst/>
                <a:latin typeface="Times New Roman" pitchFamily="24"/>
                <a:ea typeface="Times New Roman" pitchFamily="24"/>
              </a:rPr>
              <a:t>kg</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如下：</a:t>
            </a:r>
          </a:p>
          <a:p>
            <a:pPr algn="l" eaLnBrk="1" latinLnBrk="0" hangingPunct="0">
              <a:lnSpc>
                <a:spcPct val="129999"/>
              </a:lnSpc>
              <a:tabLst>
                <a:tab pos="920915" algn="l"/>
                <a:tab pos="1841830" algn="l"/>
                <a:tab pos="2762745" algn="l"/>
                <a:tab pos="3683660" algn="l"/>
                <a:tab pos="4604575" algn="l"/>
                <a:tab pos="5525490" algn="l"/>
              </a:tabLst>
            </a:pP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4.6</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4.5</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4.9</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p>
          <a:p>
            <a:pPr algn="l" eaLnBrk="1" latinLnBrk="0" hangingPunct="0">
              <a:lnSpc>
                <a:spcPct val="129999"/>
              </a:lnSpc>
              <a:tabLst>
                <a:tab pos="920915" algn="l"/>
                <a:tab pos="1841830" algn="l"/>
                <a:tab pos="2762745" algn="l"/>
                <a:tab pos="3683660" algn="l"/>
                <a:tab pos="4604575" algn="l"/>
                <a:tab pos="5525490" algn="l"/>
              </a:tabLst>
            </a:pP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4.9</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4.8</a:t>
            </a:r>
          </a:p>
          <a:p>
            <a:pPr hangingPunct="0">
              <a:lnSpc>
                <a:spcPct val="129999"/>
              </a:lnSpc>
              <a:tabLst>
                <a:tab pos="920915" algn="l"/>
                <a:tab pos="1841830" algn="l"/>
                <a:tab pos="2762745" algn="l"/>
                <a:tab pos="3683660" algn="l"/>
                <a:tab pos="4604575" algn="l"/>
                <a:tab pos="5525490" algn="l"/>
              </a:tabLst>
            </a:pPr>
            <a:r>
              <a:rPr lang="en-US" altLang="zh-CN" sz="2400" b="0" i="0" u="none" dirty="0">
                <a:solidFill>
                  <a:srgbClr val="000000"/>
                </a:solidFill>
                <a:effectLst/>
                <a:latin typeface="Times New Roman" pitchFamily="24"/>
                <a:ea typeface="Times New Roman" pitchFamily="24"/>
              </a:rPr>
              <a:t>4.5</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4.9</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4.7</a:t>
            </a:r>
            <a:r>
              <a:rPr lang="en-US" altLang="zh-CN" sz="1200" b="0" i="0" u="none" dirty="0">
                <a:solidFill>
                  <a:srgbClr val="000000"/>
                </a:solidFill>
                <a:effectLst/>
                <a:latin typeface="Times New Roman" pitchFamily="12"/>
                <a:ea typeface="宋体" pitchFamily="12"/>
              </a:rPr>
              <a:t>	</a:t>
            </a:r>
            <a:r>
              <a:rPr lang="en-US" altLang="zh-CN" sz="2400" b="0" i="0" u="none" dirty="0">
                <a:solidFill>
                  <a:srgbClr val="000000"/>
                </a:solidFill>
                <a:effectLst/>
                <a:latin typeface="Times New Roman" pitchFamily="24"/>
                <a:ea typeface="Times New Roman" pitchFamily="24"/>
              </a:rPr>
              <a:t>5.0</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08" name="yt_shape_15308"/>
          <p:cNvSpPr txBox="1"/>
          <p:nvPr/>
        </p:nvSpPr>
        <p:spPr>
          <a:xfrm>
            <a:off x="539999" y="1410421"/>
            <a:ext cx="153888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整理数据：</a:t>
            </a:r>
          </a:p>
        </p:txBody>
      </p:sp>
      <p:graphicFrame>
        <p:nvGraphicFramePr>
          <p:cNvPr id="15310" name="yt_table_15310"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30423602"/>
              </p:ext>
            </p:extLst>
          </p:nvPr>
        </p:nvGraphicFramePr>
        <p:xfrm>
          <a:off x="540000" y="2014689"/>
          <a:ext cx="11111998" cy="1133856"/>
        </p:xfrm>
        <a:graphic>
          <a:graphicData uri="http://schemas.openxmlformats.org/drawingml/2006/table">
            <a:tbl>
              <a:tblPr>
                <a:tableStyleId>{5940675A-B579-460E-94D1-54222C63F5DA}</a:tableStyleId>
              </a:tblPr>
              <a:tblGrid>
                <a:gridCol w="2701746">
                  <a:extLst>
                    <a:ext uri="{9D8B030D-6E8A-4147-A177-3AD203B41FA5}">
                      <a16:colId xmlns:a16="http://schemas.microsoft.com/office/drawing/2014/main" val="20000"/>
                    </a:ext>
                  </a:extLst>
                </a:gridCol>
                <a:gridCol w="1402512">
                  <a:extLst>
                    <a:ext uri="{9D8B030D-6E8A-4147-A177-3AD203B41FA5}">
                      <a16:colId xmlns:a16="http://schemas.microsoft.com/office/drawing/2014/main" val="20001"/>
                    </a:ext>
                  </a:extLst>
                </a:gridCol>
                <a:gridCol w="1402512">
                  <a:extLst>
                    <a:ext uri="{9D8B030D-6E8A-4147-A177-3AD203B41FA5}">
                      <a16:colId xmlns:a16="http://schemas.microsoft.com/office/drawing/2014/main" val="20002"/>
                    </a:ext>
                  </a:extLst>
                </a:gridCol>
                <a:gridCol w="1402512">
                  <a:extLst>
                    <a:ext uri="{9D8B030D-6E8A-4147-A177-3AD203B41FA5}">
                      <a16:colId xmlns:a16="http://schemas.microsoft.com/office/drawing/2014/main" val="20003"/>
                    </a:ext>
                  </a:extLst>
                </a:gridCol>
                <a:gridCol w="1402512">
                  <a:extLst>
                    <a:ext uri="{9D8B030D-6E8A-4147-A177-3AD203B41FA5}">
                      <a16:colId xmlns:a16="http://schemas.microsoft.com/office/drawing/2014/main" val="20004"/>
                    </a:ext>
                  </a:extLst>
                </a:gridCol>
                <a:gridCol w="1402512">
                  <a:extLst>
                    <a:ext uri="{9D8B030D-6E8A-4147-A177-3AD203B41FA5}">
                      <a16:colId xmlns:a16="http://schemas.microsoft.com/office/drawing/2014/main" val="20005"/>
                    </a:ext>
                  </a:extLst>
                </a:gridCol>
                <a:gridCol w="1397692">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质量</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kg</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数量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箱</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312" name="yt_shape_15312"/>
          <p:cNvSpPr txBox="1"/>
          <p:nvPr/>
        </p:nvSpPr>
        <p:spPr>
          <a:xfrm>
            <a:off x="540000" y="3418295"/>
            <a:ext cx="153888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分析数据：</a:t>
            </a:r>
          </a:p>
        </p:txBody>
      </p:sp>
      <p:graphicFrame>
        <p:nvGraphicFramePr>
          <p:cNvPr id="15313" name="yt_table_15313"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7379191"/>
              </p:ext>
            </p:extLst>
          </p:nvPr>
        </p:nvGraphicFramePr>
        <p:xfrm>
          <a:off x="540000" y="4049962"/>
          <a:ext cx="11111998" cy="1133856"/>
        </p:xfrm>
        <a:graphic>
          <a:graphicData uri="http://schemas.openxmlformats.org/drawingml/2006/table">
            <a:tbl>
              <a:tblPr>
                <a:tableStyleId>{5940675A-B579-460E-94D1-54222C63F5DA}</a:tableStyleId>
              </a:tblPr>
              <a:tblGrid>
                <a:gridCol w="3704229">
                  <a:extLst>
                    <a:ext uri="{9D8B030D-6E8A-4147-A177-3AD203B41FA5}">
                      <a16:colId xmlns:a16="http://schemas.microsoft.com/office/drawing/2014/main" val="20000"/>
                    </a:ext>
                  </a:extLst>
                </a:gridCol>
                <a:gridCol w="3704917">
                  <a:extLst>
                    <a:ext uri="{9D8B030D-6E8A-4147-A177-3AD203B41FA5}">
                      <a16:colId xmlns:a16="http://schemas.microsoft.com/office/drawing/2014/main" val="20001"/>
                    </a:ext>
                  </a:extLst>
                </a:gridCol>
                <a:gridCol w="3702852">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平均数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众数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中位数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315" name="yt_shape_15315"/>
          <p:cNvSpPr txBox="1"/>
          <p:nvPr/>
        </p:nvSpPr>
        <p:spPr>
          <a:xfrm>
            <a:off x="540000" y="5453568"/>
            <a:ext cx="552234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直接写出上述表格中</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的值；</a:t>
            </a:r>
          </a:p>
        </p:txBody>
      </p:sp>
      <p:sp>
        <p:nvSpPr>
          <p:cNvPr id="15316" name="yt_shape_15316"/>
          <p:cNvSpPr txBox="1"/>
          <p:nvPr/>
        </p:nvSpPr>
        <p:spPr>
          <a:xfrm>
            <a:off x="540000" y="5932871"/>
            <a:ext cx="636873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由表格可知：</a:t>
            </a:r>
            <a:r>
              <a:rPr lang="en-US" altLang="zh-CN" sz="2400" b="0" i="1" u="none">
                <a:solidFill>
                  <a:srgbClr val="FF0000"/>
                </a:solidFill>
                <a:effectLst/>
                <a:latin typeface="Times New Roman" pitchFamily="24"/>
                <a:ea typeface="Times New Roman" pitchFamily="24"/>
              </a:rPr>
              <a:t>a</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b</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4.7</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c</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4.75.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16">
                                            <p:txEl>
                                              <p:pRg st="0" end="0"/>
                                            </p:txEl>
                                          </p:spTgt>
                                        </p:tgtEl>
                                        <p:attrNameLst>
                                          <p:attrName>style.visibility</p:attrName>
                                        </p:attrNameLst>
                                      </p:cBhvr>
                                      <p:to>
                                        <p:strVal val="visible"/>
                                      </p:to>
                                    </p:set>
                                    <p:animEffect transition="in" filter="blinds(horizontal)">
                                      <p:cBhvr>
                                        <p:cTn id="7" dur="500"/>
                                        <p:tgtEl>
                                          <p:spTgt spid="15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16"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1502</Words>
  <Application>Microsoft Office PowerPoint</Application>
  <PresentationFormat>宽屏</PresentationFormat>
  <Paragraphs>140</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苗 麦</cp:lastModifiedBy>
  <cp:revision>44</cp:revision>
  <dcterms:created xsi:type="dcterms:W3CDTF">2023-05-05T05:33:04Z</dcterms:created>
  <dcterms:modified xsi:type="dcterms:W3CDTF">2023-11-05T09:13:47Z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