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6" r:id="rId5"/>
    <p:sldId id="370" r:id="rId6"/>
    <p:sldId id="372" r:id="rId7"/>
    <p:sldId id="373" r:id="rId8"/>
    <p:sldId id="375" r:id="rId9"/>
    <p:sldId id="379" r:id="rId10"/>
    <p:sldId id="381" r:id="rId11"/>
    <p:sldId id="382" r:id="rId12"/>
    <p:sldId id="387" r:id="rId13"/>
    <p:sldId id="388" r:id="rId14"/>
    <p:sldId id="384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9" d="100"/>
          <a:sy n="59" d="100"/>
        </p:scale>
        <p:origin x="38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2.bin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bin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bin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0" name="yt_shape_12220"/>
          <p:cNvSpPr txBox="1"/>
          <p:nvPr/>
        </p:nvSpPr>
        <p:spPr>
          <a:xfrm>
            <a:off x="540000" y="1858453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219" name="yt_image_12219" title="H_50.9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58453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22" name="yt_shape_12222"/>
          <p:cNvSpPr txBox="1"/>
          <p:nvPr/>
        </p:nvSpPr>
        <p:spPr>
          <a:xfrm>
            <a:off x="540120" y="255603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勾股定理：如图，在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，两直角边分别为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，斜边为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三边的关系为：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，即直角三角形两条直角边的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平方和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等于斜边的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平方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223" name="yt_image_12223" title="H_95.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49049" y="4147966"/>
            <a:ext cx="1493901" cy="121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487E04B-6DC0-D719-0E13-697CCA2B7B1A}"/>
              </a:ext>
            </a:extLst>
          </p:cNvPr>
          <p:cNvSpPr txBox="1"/>
          <p:nvPr/>
        </p:nvSpPr>
        <p:spPr>
          <a:xfrm>
            <a:off x="3937847" y="2984718"/>
            <a:ext cx="7388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F349CB1-12BD-3817-A388-AE44FBC78929}"/>
              </a:ext>
            </a:extLst>
          </p:cNvPr>
          <p:cNvSpPr txBox="1"/>
          <p:nvPr/>
        </p:nvSpPr>
        <p:spPr>
          <a:xfrm>
            <a:off x="5106247" y="2984718"/>
            <a:ext cx="7388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8F6950F-D157-1764-8307-1FC4907A9A8F}"/>
              </a:ext>
            </a:extLst>
          </p:cNvPr>
          <p:cNvSpPr txBox="1"/>
          <p:nvPr/>
        </p:nvSpPr>
        <p:spPr>
          <a:xfrm>
            <a:off x="6274647" y="2984718"/>
            <a:ext cx="721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630191-11FD-4152-1D0F-184ECCBCB5B7}"/>
              </a:ext>
            </a:extLst>
          </p:cNvPr>
          <p:cNvSpPr txBox="1"/>
          <p:nvPr/>
        </p:nvSpPr>
        <p:spPr>
          <a:xfrm>
            <a:off x="11083183" y="2984718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平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C6B793B-D4F0-C7D5-47DF-A74CEBF43497}"/>
              </a:ext>
            </a:extLst>
          </p:cNvPr>
          <p:cNvSpPr txBox="1"/>
          <p:nvPr/>
        </p:nvSpPr>
        <p:spPr>
          <a:xfrm>
            <a:off x="450109" y="3460206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方和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53D2F65-C42A-C23F-FCD6-A4587471A493}"/>
              </a:ext>
            </a:extLst>
          </p:cNvPr>
          <p:cNvSpPr txBox="1"/>
          <p:nvPr/>
        </p:nvSpPr>
        <p:spPr>
          <a:xfrm>
            <a:off x="3193309" y="3460206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平方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2" name="yt_shape_12282"/>
          <p:cNvSpPr txBox="1"/>
          <p:nvPr/>
        </p:nvSpPr>
        <p:spPr>
          <a:xfrm>
            <a:off x="540000" y="900000"/>
            <a:ext cx="413440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2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281" name="yt_image_12281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194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84" name="yt_shape_12284"/>
          <p:cNvSpPr txBox="1"/>
          <p:nvPr/>
        </p:nvSpPr>
        <p:spPr>
          <a:xfrm>
            <a:off x="540119" y="154679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模型观念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的对边分别为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满足的关系为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285" name="yt_shape_12285"/>
          <p:cNvSpPr txBox="1"/>
          <p:nvPr/>
        </p:nvSpPr>
        <p:spPr>
          <a:xfrm>
            <a:off x="540119" y="250623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分别以直角三角形的三边为边作正方形，如图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所示，你能发现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之间有什么关系吗？</a:t>
            </a:r>
          </a:p>
        </p:txBody>
      </p:sp>
      <p:pic>
        <p:nvPicPr>
          <p:cNvPr id="12286" name="yt_image_12286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00456" y="3356992"/>
            <a:ext cx="1028700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88" name="yt_shape_12288"/>
          <p:cNvSpPr txBox="1"/>
          <p:nvPr/>
        </p:nvSpPr>
        <p:spPr>
          <a:xfrm>
            <a:off x="10407030" y="4636234"/>
            <a:ext cx="615553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</a:p>
        </p:txBody>
      </p:sp>
      <p:sp>
        <p:nvSpPr>
          <p:cNvPr id="12289" name="yt_shape_12289"/>
          <p:cNvSpPr txBox="1"/>
          <p:nvPr/>
        </p:nvSpPr>
        <p:spPr>
          <a:xfrm>
            <a:off x="508627" y="3573016"/>
            <a:ext cx="5984010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由题意得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6645D4E-F6AF-E911-4BC1-940FBADDF1B1}"/>
              </a:ext>
            </a:extLst>
          </p:cNvPr>
          <p:cNvSpPr txBox="1"/>
          <p:nvPr/>
        </p:nvSpPr>
        <p:spPr>
          <a:xfrm>
            <a:off x="5291983" y="1975477"/>
            <a:ext cx="1839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9" grpId="0" build="allAtOnce"/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yt_shape_12290"/>
          <p:cNvSpPr txBox="1"/>
          <p:nvPr/>
        </p:nvSpPr>
        <p:spPr>
          <a:xfrm>
            <a:off x="540119" y="96066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分别以直角三角形的三边为直径作半圆，如图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中的结论是否仍成立？</a:t>
            </a:r>
          </a:p>
        </p:txBody>
      </p:sp>
      <p:pic>
        <p:nvPicPr>
          <p:cNvPr id="12291" name="yt_image_12291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40416" y="1916832"/>
            <a:ext cx="1233297" cy="1162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3" name="yt_shape_12293"/>
          <p:cNvSpPr txBox="1"/>
          <p:nvPr/>
        </p:nvSpPr>
        <p:spPr>
          <a:xfrm>
            <a:off x="10149288" y="3129794"/>
            <a:ext cx="615553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294" name="yt_shape_12294"/>
              <p:cNvSpPr txBox="1"/>
              <p:nvPr/>
            </p:nvSpPr>
            <p:spPr>
              <a:xfrm>
                <a:off x="540119" y="2081269"/>
                <a:ext cx="3901709" cy="25090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解：成立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理由如下：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中的结论仍然成立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294" name="yt_shape_122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81269"/>
                <a:ext cx="3901709" cy="2509085"/>
              </a:xfrm>
              <a:prstGeom prst="rect">
                <a:avLst/>
              </a:prstGeom>
              <a:blipFill>
                <a:blip r:embed="rId3"/>
                <a:stretch>
                  <a:fillRect l="-4844" t="-1942" r="-4375" b="-67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2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2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2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6" name="yt_shape_12296"/>
          <p:cNvSpPr txBox="1"/>
          <p:nvPr/>
        </p:nvSpPr>
        <p:spPr>
          <a:xfrm>
            <a:off x="540119" y="170164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分别以直角三角形的三边为斜边作等腰直角三角形，如图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中的结论仍成立吗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直接写出结论，不需要证明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？</a:t>
            </a:r>
          </a:p>
        </p:txBody>
      </p:sp>
      <p:pic>
        <p:nvPicPr>
          <p:cNvPr id="12297" name="yt_image_12297" title="H_97.2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92344" y="2759975"/>
            <a:ext cx="1354455" cy="123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9" name="yt_shape_12299"/>
          <p:cNvSpPr txBox="1"/>
          <p:nvPr/>
        </p:nvSpPr>
        <p:spPr>
          <a:xfrm>
            <a:off x="9696400" y="4041694"/>
            <a:ext cx="615553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</a:p>
        </p:txBody>
      </p:sp>
      <p:sp>
        <p:nvSpPr>
          <p:cNvPr id="12300" name="yt_shape_12300"/>
          <p:cNvSpPr txBox="1"/>
          <p:nvPr/>
        </p:nvSpPr>
        <p:spPr>
          <a:xfrm>
            <a:off x="695400" y="3000485"/>
            <a:ext cx="20774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成立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3" name="yt_shape_12303"/>
          <p:cNvSpPr txBox="1"/>
          <p:nvPr/>
        </p:nvSpPr>
        <p:spPr>
          <a:xfrm>
            <a:off x="3407196" y="2204864"/>
            <a:ext cx="5377608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应用勾股定理的前提是：直角三角形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一定要分清直角边与斜边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2" name="yt_image_12301" title="H_25.47">
            <a:extLst>
              <a:ext uri="{FF2B5EF4-FFF2-40B4-BE49-F238E27FC236}">
                <a16:creationId xmlns:a16="http://schemas.microsoft.com/office/drawing/2014/main" id="{64FE2172-0B60-B787-FF81-C0C0E4560BB0}"/>
              </a:ex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07196" y="1700808"/>
            <a:ext cx="12664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6" name="yt_shape_12226"/>
          <p:cNvSpPr txBox="1"/>
          <p:nvPr/>
        </p:nvSpPr>
        <p:spPr>
          <a:xfrm>
            <a:off x="540000" y="1625390"/>
            <a:ext cx="4155176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8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225" name="yt_image_12225">
            <a:extLst>
              <a:ext uri="">
                <a16:creationId xmlns="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25390"/>
            <a:ext cx="4112514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28" name="yt_shape_12228"/>
          <p:cNvSpPr txBox="1"/>
          <p:nvPr/>
        </p:nvSpPr>
        <p:spPr>
          <a:xfrm>
            <a:off x="540000" y="2328687"/>
            <a:ext cx="290784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勾股定理</a:t>
            </a:r>
          </a:p>
        </p:txBody>
      </p:sp>
      <p:sp>
        <p:nvSpPr>
          <p:cNvPr id="12229" name="yt_shape_12229"/>
          <p:cNvSpPr txBox="1"/>
          <p:nvPr/>
        </p:nvSpPr>
        <p:spPr>
          <a:xfrm>
            <a:off x="540119" y="2828252"/>
            <a:ext cx="12324633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1.如图，正方形中所标数据为正方形的面积，则字母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所代表的正方形的面积为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33" name="yt_table_1223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556906"/>
              </p:ext>
            </p:extLst>
          </p:nvPr>
        </p:nvGraphicFramePr>
        <p:xfrm>
          <a:off x="573942" y="3447120"/>
          <a:ext cx="72002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390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91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392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3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D.64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7"/>
                  </a:ext>
                </a:extLst>
              </a:tr>
            </a:tbl>
          </a:graphicData>
        </a:graphic>
      </p:graphicFrame>
      <p:grpSp>
        <p:nvGrpSpPr>
          <p:cNvPr id="12230" name="yt_shape_12230_skip" title="H_142.15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88508" y="3787687"/>
            <a:ext cx="1761363" cy="1805319"/>
            <a:chOff x="0" y="0"/>
            <a:chExt cx="1761363" cy="1805319"/>
          </a:xfrm>
        </p:grpSpPr>
        <p:pic>
          <p:nvPicPr>
            <p:cNvPr id="2" name="yt_image_12230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61363" cy="14093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32" name="yt_shape_12232"/>
            <p:cNvSpPr txBox="1"/>
            <p:nvPr/>
          </p:nvSpPr>
          <p:spPr>
            <a:xfrm>
              <a:off x="347400" y="144531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9003385255">
            <a:extLst>
              <a:ext uri="{FF2B5EF4-FFF2-40B4-BE49-F238E27FC236}">
                <a16:creationId xmlns:a16="http://schemas.microsoft.com/office/drawing/2014/main" id="{B972DB92-F072-9831-AE14-4BB251DD52C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368014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55D1BE9B-1045-6788-8C16-46213FEC3051}"/>
              </a:ext>
            </a:extLst>
          </p:cNvPr>
          <p:cNvSpPr txBox="1"/>
          <p:nvPr/>
        </p:nvSpPr>
        <p:spPr>
          <a:xfrm>
            <a:off x="11449497" y="277746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5" name="yt_shape_12235"/>
          <p:cNvSpPr txBox="1"/>
          <p:nvPr/>
        </p:nvSpPr>
        <p:spPr>
          <a:xfrm>
            <a:off x="540000" y="88538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236" name="yt_shape_12236"/>
          <p:cNvSpPr txBox="1"/>
          <p:nvPr/>
        </p:nvSpPr>
        <p:spPr>
          <a:xfrm>
            <a:off x="540000" y="184482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如图所示，已知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240" name="yt_shape_12240"/>
          <p:cNvSpPr txBox="1"/>
          <p:nvPr/>
        </p:nvSpPr>
        <p:spPr>
          <a:xfrm>
            <a:off x="539881" y="449541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237" name="yt_shape_12237" title="H_129.1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192225" y="2671727"/>
            <a:ext cx="2229993" cy="1640727"/>
            <a:chOff x="0" y="0"/>
            <a:chExt cx="2229993" cy="1640727"/>
          </a:xfrm>
        </p:grpSpPr>
        <p:pic>
          <p:nvPicPr>
            <p:cNvPr id="2" name="yt_image_12237">
              <a:extLst>
                <a:ext uri="">
  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29993" cy="12447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39" name="yt_shape_12239"/>
            <p:cNvSpPr txBox="1"/>
            <p:nvPr/>
          </p:nvSpPr>
          <p:spPr>
            <a:xfrm>
              <a:off x="581715" y="128072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96DFA5E-3A13-88DD-192A-F07EFE7EB301}"/>
              </a:ext>
            </a:extLst>
          </p:cNvPr>
          <p:cNvSpPr txBox="1"/>
          <p:nvPr/>
        </p:nvSpPr>
        <p:spPr>
          <a:xfrm>
            <a:off x="1296127" y="1314071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2241">
                <a:extLst>
                  <a:ext uri="{FF2B5EF4-FFF2-40B4-BE49-F238E27FC236}">
                    <a16:creationId xmlns:a16="http://schemas.microsoft.com/office/drawing/2014/main" id="{3FF8FAFF-1C16-B6C1-93E6-19488462ACC1}"/>
                  </a:ext>
                </a:extLst>
              </p:cNvPr>
              <p:cNvSpPr txBox="1"/>
              <p:nvPr/>
            </p:nvSpPr>
            <p:spPr>
              <a:xfrm>
                <a:off x="539763" y="2753250"/>
                <a:ext cx="4361771" cy="384695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5cm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3cm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cm.</a:t>
                </a:r>
              </a:p>
            </p:txBody>
          </p:sp>
        </mc:Choice>
        <mc:Fallback xmlns="">
          <p:sp>
            <p:nvSpPr>
              <p:cNvPr id="4" name="yt_shape_12241">
                <a:extLst>
                  <a:ext uri="{FF2B5EF4-FFF2-40B4-BE49-F238E27FC236}">
                    <a16:creationId xmlns:a16="http://schemas.microsoft.com/office/drawing/2014/main" id="{3FF8FAFF-1C16-B6C1-93E6-19488462AC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763" y="2753250"/>
                <a:ext cx="4361771" cy="3846951"/>
              </a:xfrm>
              <a:prstGeom prst="rect">
                <a:avLst/>
              </a:prstGeom>
              <a:blipFill>
                <a:blip r:embed="rId3"/>
                <a:stretch>
                  <a:fillRect l="-4336" t="-1426" r="-3357" b="-1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3" name="yt_shape_12243"/>
          <p:cNvSpPr txBox="1"/>
          <p:nvPr/>
        </p:nvSpPr>
        <p:spPr>
          <a:xfrm>
            <a:off x="540000" y="1208640"/>
            <a:ext cx="383117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勾股定理的证明</a:t>
            </a:r>
          </a:p>
        </p:txBody>
      </p:sp>
      <p:sp>
        <p:nvSpPr>
          <p:cNvPr id="12244" name="yt_shape_12244"/>
          <p:cNvSpPr txBox="1"/>
          <p:nvPr/>
        </p:nvSpPr>
        <p:spPr>
          <a:xfrm>
            <a:off x="540000" y="1708205"/>
            <a:ext cx="109260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的正方形网格，下面是勾股定理的探索与验证过程，请补充完整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248" name="yt_shape_12248"/>
          <p:cNvSpPr txBox="1"/>
          <p:nvPr/>
        </p:nvSpPr>
        <p:spPr>
          <a:xfrm>
            <a:off x="540000" y="472810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245" name="yt_shape_12245" title="H_184.0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54142" y="2339872"/>
            <a:ext cx="2283714" cy="2337957"/>
            <a:chOff x="0" y="0"/>
            <a:chExt cx="2283714" cy="2337957"/>
          </a:xfrm>
        </p:grpSpPr>
        <p:pic>
          <p:nvPicPr>
            <p:cNvPr id="2" name="yt_image_12245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83714" cy="1941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47" name="yt_shape_12247"/>
            <p:cNvSpPr txBox="1"/>
            <p:nvPr/>
          </p:nvSpPr>
          <p:spPr>
            <a:xfrm>
              <a:off x="608576" y="197795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249" name="yt_shape_12249"/>
          <p:cNvSpPr txBox="1"/>
          <p:nvPr/>
        </p:nvSpPr>
        <p:spPr>
          <a:xfrm>
            <a:off x="540000" y="5101541"/>
            <a:ext cx="53860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</a:p>
        </p:txBody>
      </p:sp>
      <p:sp>
        <p:nvSpPr>
          <p:cNvPr id="12250" name="yt_shape_12250"/>
          <p:cNvSpPr txBox="1"/>
          <p:nvPr/>
        </p:nvSpPr>
        <p:spPr>
          <a:xfrm>
            <a:off x="540000" y="5580844"/>
            <a:ext cx="63158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4" name="yt_shape_1699003385513">
            <a:extLst>
              <a:ext uri="{FF2B5EF4-FFF2-40B4-BE49-F238E27FC236}">
                <a16:creationId xmlns:a16="http://schemas.microsoft.com/office/drawing/2014/main" id="{CF2A5BCA-CF92-14DC-A1D1-5D5CBC7DEC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247967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FCE13C4-8775-4D11-BC55-3DAC62C6D4B6}"/>
              </a:ext>
            </a:extLst>
          </p:cNvPr>
          <p:cNvSpPr txBox="1"/>
          <p:nvPr/>
        </p:nvSpPr>
        <p:spPr>
          <a:xfrm>
            <a:off x="1618389" y="505473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CA22D06-0425-0648-413F-216B9D51021B}"/>
              </a:ext>
            </a:extLst>
          </p:cNvPr>
          <p:cNvSpPr txBox="1"/>
          <p:nvPr/>
        </p:nvSpPr>
        <p:spPr>
          <a:xfrm>
            <a:off x="3243989" y="505473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98A8FEE-5239-CFB1-D870-1BE7D6E8647D}"/>
              </a:ext>
            </a:extLst>
          </p:cNvPr>
          <p:cNvSpPr txBox="1"/>
          <p:nvPr/>
        </p:nvSpPr>
        <p:spPr>
          <a:xfrm>
            <a:off x="4869589" y="505473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423E623-53F0-46FF-AF97-5690329326DD}"/>
              </a:ext>
            </a:extLst>
          </p:cNvPr>
          <p:cNvSpPr txBox="1"/>
          <p:nvPr/>
        </p:nvSpPr>
        <p:spPr>
          <a:xfrm>
            <a:off x="1872389" y="553403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FE8DB6C-0BFE-50E1-2960-E3EE9A955258}"/>
              </a:ext>
            </a:extLst>
          </p:cNvPr>
          <p:cNvSpPr txBox="1"/>
          <p:nvPr/>
        </p:nvSpPr>
        <p:spPr>
          <a:xfrm>
            <a:off x="4445727" y="5534038"/>
            <a:ext cx="873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9A3B85A-85FA-A874-2F26-16358641B779}"/>
              </a:ext>
            </a:extLst>
          </p:cNvPr>
          <p:cNvSpPr txBox="1"/>
          <p:nvPr/>
        </p:nvSpPr>
        <p:spPr>
          <a:xfrm>
            <a:off x="5850664" y="5534038"/>
            <a:ext cx="856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51" name="yt_shape_12251"/>
          <p:cNvSpPr txBox="1"/>
          <p:nvPr/>
        </p:nvSpPr>
        <p:spPr>
          <a:xfrm>
            <a:off x="540119" y="114911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如图，可以利用两个全等的直角三角形拼出一个梯形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借助这个图形，你能用面积法来验证勾股定理吗？</a:t>
            </a:r>
          </a:p>
        </p:txBody>
      </p:sp>
      <p:sp>
        <p:nvSpPr>
          <p:cNvPr id="12255" name="yt_shape_12255"/>
          <p:cNvSpPr txBox="1"/>
          <p:nvPr/>
        </p:nvSpPr>
        <p:spPr>
          <a:xfrm>
            <a:off x="540000" y="362866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252" name="yt_shape_12252" title="H_103.7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00471" y="2260909"/>
            <a:ext cx="1591056" cy="1317258"/>
            <a:chOff x="0" y="0"/>
            <a:chExt cx="1591056" cy="1317258"/>
          </a:xfrm>
        </p:grpSpPr>
        <p:pic>
          <p:nvPicPr>
            <p:cNvPr id="2" name="yt_image_12252">
              <a:extLst>
                <a:ext uri="">
  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91056" cy="9212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54" name="yt_shape_12254"/>
            <p:cNvSpPr txBox="1"/>
            <p:nvPr/>
          </p:nvSpPr>
          <p:spPr>
            <a:xfrm>
              <a:off x="262247" y="95725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2256" name="yt_shape_12256"/>
              <p:cNvSpPr txBox="1"/>
              <p:nvPr/>
            </p:nvSpPr>
            <p:spPr>
              <a:xfrm>
                <a:off x="540119" y="4002104"/>
                <a:ext cx="11111999" cy="20667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解：由图形可知：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梯形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，整理得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由此得到勾股定理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2256" name="yt_shape_12256" descr="{&quot;rangeId&quot;:7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002104"/>
                <a:ext cx="11111999" cy="2066784"/>
              </a:xfrm>
              <a:prstGeom prst="rect">
                <a:avLst/>
              </a:prstGeom>
              <a:blipFill>
                <a:blip r:embed="rId3"/>
                <a:stretch>
                  <a:fillRect l="-1701" b="-8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2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5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58" name="yt_shape_12258"/>
          <p:cNvSpPr txBox="1"/>
          <p:nvPr/>
        </p:nvSpPr>
        <p:spPr>
          <a:xfrm>
            <a:off x="540000" y="3126718"/>
            <a:ext cx="444673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直角边不确定时漏解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259" name="yt_shape_12259"/>
              <p:cNvSpPr txBox="1"/>
              <p:nvPr/>
            </p:nvSpPr>
            <p:spPr>
              <a:xfrm>
                <a:off x="540000" y="3626283"/>
                <a:ext cx="9451434" cy="4649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若一个直角三角形的两边长分别为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，则第三边长是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2259" name="yt_shape_12259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26283"/>
                <a:ext cx="9451434" cy="464999"/>
              </a:xfrm>
              <a:prstGeom prst="rect">
                <a:avLst/>
              </a:prstGeom>
              <a:blipFill>
                <a:blip r:embed="rId2"/>
                <a:stretch>
                  <a:fillRect l="-2000" t="-5263" r="-1032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9003385744" title="H_28.801733">
            <a:extLst>
              <a:ext uri="{FF2B5EF4-FFF2-40B4-BE49-F238E27FC236}">
                <a16:creationId xmlns:a16="http://schemas.microsoft.com/office/drawing/2014/main" id="{26189FEE-63FA-B002-E56D-4D6DB62776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166045"/>
            <a:ext cx="1355917" cy="36578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3DF0561-2688-090B-7DC6-CA825586CDC6}"/>
                  </a:ext>
                </a:extLst>
              </p:cNvPr>
              <p:cNvSpPr txBox="1"/>
              <p:nvPr/>
            </p:nvSpPr>
            <p:spPr>
              <a:xfrm>
                <a:off x="8298589" y="3498527"/>
                <a:ext cx="1615314" cy="55411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9, 'hasSerialNum': 1, 'mathAnswerShape': 1}">
                <a:extLst>
                  <a:ext uri="{FF2B5EF4-FFF2-40B4-BE49-F238E27FC236}">
                    <a16:creationId xmlns:a16="http://schemas.microsoft.com/office/drawing/2014/main" id="{A3DF0561-2688-090B-7DC6-CA825586CD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98589" y="3498527"/>
                <a:ext cx="1615314" cy="554114"/>
              </a:xfrm>
              <a:prstGeom prst="rect">
                <a:avLst/>
              </a:prstGeom>
              <a:blipFill>
                <a:blip r:embed="rId4"/>
                <a:stretch>
                  <a:fillRect l="-5660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2" name="yt_shape_12262"/>
          <p:cNvSpPr txBox="1"/>
          <p:nvPr/>
        </p:nvSpPr>
        <p:spPr>
          <a:xfrm>
            <a:off x="540000" y="1074706"/>
            <a:ext cx="3975832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261" name="yt_image_12261" title="H_50.49">
            <a:extLst>
              <a:ext uri="">
                <a16:creationId xmlns="" xmlns:mc="http://schemas.openxmlformats.org/markup-compatibility/2006" xmlns:m="http://schemas.openxmlformats.org/officeDocument/2006/math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74706"/>
            <a:ext cx="3936492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264" name="yt_shape_12264"/>
              <p:cNvSpPr txBox="1"/>
              <p:nvPr/>
            </p:nvSpPr>
            <p:spPr>
              <a:xfrm>
                <a:off x="540120" y="1766575"/>
                <a:ext cx="11111999" cy="145071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勾股定理在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九章算术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中的表述是：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勾股术曰：勾股各自乘，并而开方除之，即弦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为勾，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为股，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最接近的整数是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2264" name="yt_shape_12264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766575"/>
                <a:ext cx="11111999" cy="1450718"/>
              </a:xfrm>
              <a:prstGeom prst="rect">
                <a:avLst/>
              </a:prstGeom>
              <a:blipFill>
                <a:blip r:embed="rId3"/>
                <a:stretch>
                  <a:fillRect l="-1701" t="-3782" r="-823" b="-121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266" name="yt_table_1226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0701647"/>
              </p:ext>
            </p:extLst>
          </p:nvPr>
        </p:nvGraphicFramePr>
        <p:xfrm>
          <a:off x="540000" y="3268081"/>
          <a:ext cx="68954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394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95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96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3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8"/>
                  </a:ext>
                </a:extLst>
              </a:tr>
            </a:tbl>
          </a:graphicData>
        </a:graphic>
      </p:graphicFrame>
      <p:sp>
        <p:nvSpPr>
          <p:cNvPr id="12268" name="yt_shape_12268"/>
          <p:cNvSpPr txBox="1"/>
          <p:nvPr/>
        </p:nvSpPr>
        <p:spPr>
          <a:xfrm>
            <a:off x="540119" y="37942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一个直角三角形两条直角边长的比是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，斜边长为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，那么这个直角三角形的面积为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800714A-185F-3B21-3E07-B0079B220A2A}"/>
              </a:ext>
            </a:extLst>
          </p:cNvPr>
          <p:cNvSpPr txBox="1"/>
          <p:nvPr/>
        </p:nvSpPr>
        <p:spPr>
          <a:xfrm>
            <a:off x="3955309" y="273208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D109374-90FC-5A3C-F068-59769CF434F7}"/>
              </a:ext>
            </a:extLst>
          </p:cNvPr>
          <p:cNvSpPr txBox="1"/>
          <p:nvPr/>
        </p:nvSpPr>
        <p:spPr>
          <a:xfrm>
            <a:off x="1974108" y="422293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3" name="yt_shape_12273"/>
          <p:cNvSpPr txBox="1"/>
          <p:nvPr/>
        </p:nvSpPr>
        <p:spPr>
          <a:xfrm>
            <a:off x="540000" y="461436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270" name="yt_shape_12270" title="H_179.7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31904" y="3472815"/>
            <a:ext cx="1575054" cy="2283093"/>
            <a:chOff x="0" y="0"/>
            <a:chExt cx="1575054" cy="2283093"/>
          </a:xfrm>
        </p:grpSpPr>
        <p:pic>
          <p:nvPicPr>
            <p:cNvPr id="2" name="yt_image_12270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75054" cy="18870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72" name="yt_shape_12272"/>
            <p:cNvSpPr txBox="1"/>
            <p:nvPr/>
          </p:nvSpPr>
          <p:spPr>
            <a:xfrm>
              <a:off x="254246" y="192309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B97AFC7F-6734-BDB7-84F6-7C80675020B7}"/>
              </a:ext>
            </a:extLst>
          </p:cNvPr>
          <p:cNvSpPr txBox="1"/>
          <p:nvPr/>
        </p:nvSpPr>
        <p:spPr>
          <a:xfrm>
            <a:off x="335359" y="1628800"/>
            <a:ext cx="11233183" cy="1481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数学园地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如图，螺旋形是由一系列等腰直角三角形组成的，其序号依次为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，若第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个等腰直角三角形的直角边长为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个等腰直角三角形的面积为</a:t>
            </a:r>
            <a:r>
              <a:rPr lang="zh-CN" altLang="zh-CN" sz="24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2022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5902A6F-3512-BA2E-0250-BE19697F324F}"/>
              </a:ext>
            </a:extLst>
          </p:cNvPr>
          <p:cNvSpPr txBox="1"/>
          <p:nvPr/>
        </p:nvSpPr>
        <p:spPr>
          <a:xfrm>
            <a:off x="6019431" y="2591928"/>
            <a:ext cx="1297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2022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4" name="yt_shape_12274"/>
          <p:cNvSpPr txBox="1"/>
          <p:nvPr/>
        </p:nvSpPr>
        <p:spPr>
          <a:xfrm>
            <a:off x="540119" y="1447792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合肥庐阳区期末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，这个图案是我国汉代的赵爽在注解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周髀算经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时给出的，人们称它为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赵爽弦图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，此图案的示意图如图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，其中四边形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EFGH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都是正方形，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是四个全等的直角三角形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278" name="yt_shape_12278"/>
          <p:cNvSpPr txBox="1"/>
          <p:nvPr/>
        </p:nvSpPr>
        <p:spPr>
          <a:xfrm>
            <a:off x="540000" y="544755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275" name="yt_shape_12275" title="H_147.8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688288" y="3512596"/>
            <a:ext cx="2640330" cy="1877328"/>
            <a:chOff x="0" y="0"/>
            <a:chExt cx="2640330" cy="1877328"/>
          </a:xfrm>
        </p:grpSpPr>
        <p:pic>
          <p:nvPicPr>
            <p:cNvPr id="2" name="yt_image_12275">
              <a:extLst>
                <a:ext uri="">
  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640330" cy="14813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77" name="yt_shape_12277"/>
            <p:cNvSpPr txBox="1"/>
            <p:nvPr/>
          </p:nvSpPr>
          <p:spPr>
            <a:xfrm>
              <a:off x="710701" y="151732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2279">
                <a:extLst>
                  <a:ext uri="{FF2B5EF4-FFF2-40B4-BE49-F238E27FC236}">
                    <a16:creationId xmlns:a16="http://schemas.microsoft.com/office/drawing/2014/main" id="{CB0B77BA-04B6-F92C-AC98-1A9D08F95F42}"/>
                  </a:ext>
                </a:extLst>
              </p:cNvPr>
              <p:cNvSpPr txBox="1"/>
              <p:nvPr/>
            </p:nvSpPr>
            <p:spPr>
              <a:xfrm>
                <a:off x="565016" y="3512596"/>
                <a:ext cx="8582606" cy="24109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中，由勾股定理得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故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的长为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</a:p>
            </p:txBody>
          </p:sp>
        </mc:Choice>
        <mc:Fallback xmlns="">
          <p:sp>
            <p:nvSpPr>
              <p:cNvPr id="3" name="yt_shape_12279">
                <a:extLst>
                  <a:ext uri="{FF2B5EF4-FFF2-40B4-BE49-F238E27FC236}">
                    <a16:creationId xmlns:a16="http://schemas.microsoft.com/office/drawing/2014/main" id="{CB0B77BA-04B6-F92C-AC98-1A9D08F95F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016" y="3512596"/>
                <a:ext cx="8582606" cy="2410981"/>
              </a:xfrm>
              <a:prstGeom prst="rect">
                <a:avLst/>
              </a:prstGeom>
              <a:blipFill>
                <a:blip r:embed="rId3"/>
                <a:stretch>
                  <a:fillRect l="-2202" t="-2020" r="-1278" b="-70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1217</Words>
  <Application>Microsoft Office PowerPoint</Application>
  <PresentationFormat>宽屏</PresentationFormat>
  <Paragraphs>91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46</cp:revision>
  <dcterms:created xsi:type="dcterms:W3CDTF">2023-05-05T05:33:04Z</dcterms:created>
  <dcterms:modified xsi:type="dcterms:W3CDTF">2023-11-07T03:26:56Z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