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1" r:id="rId5"/>
    <p:sldId id="373" r:id="rId6"/>
    <p:sldId id="378" r:id="rId7"/>
    <p:sldId id="380" r:id="rId8"/>
    <p:sldId id="382" r:id="rId9"/>
    <p:sldId id="384" r:id="rId10"/>
    <p:sldId id="399" r:id="rId11"/>
    <p:sldId id="388" r:id="rId12"/>
    <p:sldId id="395" r:id="rId13"/>
    <p:sldId id="397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54" y="18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38" name="yt_shape_15338"/>
          <p:cNvSpPr txBox="1"/>
          <p:nvPr/>
        </p:nvSpPr>
        <p:spPr>
          <a:xfrm>
            <a:off x="540000" y="2225916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337" name="yt_image_15337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225916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5340" name="yt_shape_15340"/>
              <p:cNvSpPr txBox="1"/>
              <p:nvPr/>
            </p:nvSpPr>
            <p:spPr>
              <a:xfrm>
                <a:off x="119336" y="2943474"/>
                <a:ext cx="11460537" cy="9086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设一组数据是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1" u="none" baseline="-25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，它们的平均数是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，我们用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r>
                      <a:rPr lang="en-US" altLang="zh-CN" sz="2400" b="0" i="1" u="sng" smtClean="0">
                        <a:solidFill>
                          <a:srgbClr val="FE0000">
                            <a:alpha val="0"/>
                          </a:srgbClr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mbria Math" panose="02040503050406030204" pitchFamily="18" charset="0"/>
                        <a:ea typeface="Cambria Math" panose="02040503050406030204" pitchFamily="48" charset="0"/>
                      </a:rPr>
                      <m:t> </m:t>
                    </m:r>
                  </m:oMath>
                </a14:m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[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－）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＋…＋（</a:t>
                </a:r>
                <a:r>
                  <a:rPr lang="en-US" altLang="zh-CN" sz="2400" b="0" i="1" u="sng" dirty="0" err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1" u="sng" dirty="0" err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      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]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来衡量这组数据的离散程度，并把它叫做这组数据的方差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5340" name="yt_shape_153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336" y="2943474"/>
                <a:ext cx="11460537" cy="908647"/>
              </a:xfrm>
              <a:prstGeom prst="rect">
                <a:avLst/>
              </a:prstGeom>
              <a:blipFill>
                <a:blip r:embed="rId3"/>
                <a:stretch>
                  <a:fillRect l="-1649" t="-6040" r="-851" b="-201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342" name="yt_shape_15342"/>
          <p:cNvSpPr txBox="1"/>
          <p:nvPr/>
        </p:nvSpPr>
        <p:spPr>
          <a:xfrm>
            <a:off x="147354" y="4018015"/>
            <a:ext cx="83099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一组数据方差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越大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，说明这组数据的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离散程度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越大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A0FABC5-B3EE-4F63-4609-E167070F6AF9}"/>
                  </a:ext>
                </a:extLst>
              </p:cNvPr>
              <p:cNvSpPr txBox="1"/>
              <p:nvPr/>
            </p:nvSpPr>
            <p:spPr>
              <a:xfrm>
                <a:off x="8861935" y="2629251"/>
                <a:ext cx="2209229" cy="7676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A0FABC5-B3EE-4F63-4609-E167070F6A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61935" y="2629251"/>
                <a:ext cx="2209229" cy="767665"/>
              </a:xfrm>
              <a:prstGeom prst="rect">
                <a:avLst/>
              </a:prstGeom>
              <a:blipFill>
                <a:blip r:embed="rId4"/>
                <a:stretch>
                  <a:fillRect r="-442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E556926-80CC-7562-39BC-8023F407D441}"/>
                  </a:ext>
                </a:extLst>
              </p:cNvPr>
              <p:cNvSpPr txBox="1"/>
              <p:nvPr/>
            </p:nvSpPr>
            <p:spPr>
              <a:xfrm>
                <a:off x="-96688" y="3294197"/>
                <a:ext cx="4399026" cy="5691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＋…＋（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1" strike="noStrike" kern="1200" cap="none" spc="0" normalizeH="0" baseline="-2500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]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E556926-80CC-7562-39BC-8023F407D4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96688" y="3294197"/>
                <a:ext cx="4399026" cy="569100"/>
              </a:xfrm>
              <a:prstGeom prst="rect">
                <a:avLst/>
              </a:prstGeom>
              <a:blipFill>
                <a:blip r:embed="rId5"/>
                <a:stretch>
                  <a:fillRect l="-2078" b="-212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6EF7372-7FDF-E2A0-BB5D-20FED7A7AD63}"/>
              </a:ext>
            </a:extLst>
          </p:cNvPr>
          <p:cNvSpPr txBox="1"/>
          <p:nvPr/>
        </p:nvSpPr>
        <p:spPr>
          <a:xfrm>
            <a:off x="2419543" y="3971209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越大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CE4B82F-B707-5C6A-7353-6D18680123BA}"/>
              </a:ext>
            </a:extLst>
          </p:cNvPr>
          <p:cNvSpPr txBox="1"/>
          <p:nvPr/>
        </p:nvSpPr>
        <p:spPr>
          <a:xfrm>
            <a:off x="6077143" y="3971209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离散程度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98" name="yt_shape_15398"/>
          <p:cNvSpPr txBox="1"/>
          <p:nvPr/>
        </p:nvSpPr>
        <p:spPr>
          <a:xfrm>
            <a:off x="479376" y="1075233"/>
            <a:ext cx="413440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2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397" name="yt_image_15397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075233"/>
            <a:ext cx="409194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400" name="yt_shape_15400"/>
          <p:cNvSpPr txBox="1"/>
          <p:nvPr/>
        </p:nvSpPr>
        <p:spPr>
          <a:xfrm>
            <a:off x="479376" y="1772816"/>
            <a:ext cx="4462760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数据观念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计算下列各组数据的方差：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5406">
                <a:extLst>
                  <a:ext uri="{FF2B5EF4-FFF2-40B4-BE49-F238E27FC236}">
                    <a16:creationId xmlns:a16="http://schemas.microsoft.com/office/drawing/2014/main" id="{959D8F80-2ECF-FC82-A5E7-F5FB0661552A}"/>
                  </a:ext>
                </a:extLst>
              </p:cNvPr>
              <p:cNvSpPr txBox="1"/>
              <p:nvPr/>
            </p:nvSpPr>
            <p:spPr>
              <a:xfrm>
                <a:off x="492155" y="4622883"/>
                <a:ext cx="5951309" cy="13304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5406">
                <a:extLst>
                  <a:ext uri="{FF2B5EF4-FFF2-40B4-BE49-F238E27FC236}">
                    <a16:creationId xmlns:a16="http://schemas.microsoft.com/office/drawing/2014/main" id="{959D8F80-2ECF-FC82-A5E7-F5FB066155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155" y="4622883"/>
                <a:ext cx="5951309" cy="1330429"/>
              </a:xfrm>
              <a:prstGeom prst="rect">
                <a:avLst/>
              </a:prstGeom>
              <a:blipFill>
                <a:blip r:embed="rId3"/>
                <a:stretch>
                  <a:fillRect l="-3176" r="-2049" b="-68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08" name="yt_shape_15408"/>
          <p:cNvSpPr txBox="1"/>
          <p:nvPr/>
        </p:nvSpPr>
        <p:spPr>
          <a:xfrm>
            <a:off x="551384" y="1918254"/>
            <a:ext cx="56938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根据你的运算，你发现了什么规律？</a:t>
            </a:r>
          </a:p>
        </p:txBody>
      </p:sp>
      <p:sp>
        <p:nvSpPr>
          <p:cNvPr id="15409" name="yt_shape_15409"/>
          <p:cNvSpPr txBox="1"/>
          <p:nvPr/>
        </p:nvSpPr>
        <p:spPr>
          <a:xfrm>
            <a:off x="551504" y="23975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规律：若一组数据中每一个数据都扩大到原来的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倍，则新数据的方差是原数据方差的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倍；新数据的平均数是原数据平均数的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5410" name="yt_shape_15410"/>
          <p:cNvSpPr txBox="1"/>
          <p:nvPr/>
        </p:nvSpPr>
        <p:spPr>
          <a:xfrm>
            <a:off x="551384" y="3356992"/>
            <a:ext cx="96180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请根据你发现的规律直接写出数据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411" name="yt_shape_15411"/>
              <p:cNvSpPr txBox="1"/>
              <p:nvPr/>
            </p:nvSpPr>
            <p:spPr>
              <a:xfrm>
                <a:off x="551384" y="3836295"/>
                <a:ext cx="4437112" cy="6485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5411" name="yt_shape_154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3836295"/>
                <a:ext cx="4437112" cy="648575"/>
              </a:xfrm>
              <a:prstGeom prst="rect">
                <a:avLst/>
              </a:prstGeom>
              <a:blipFill>
                <a:blip r:embed="rId2"/>
                <a:stretch>
                  <a:fillRect l="-4121" r="-3297" b="-14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09" grpId="0" build="allAtOnce"/>
      <p:bldP spid="1541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14" name="yt_shape_15414"/>
          <p:cNvSpPr txBox="1"/>
          <p:nvPr/>
        </p:nvSpPr>
        <p:spPr>
          <a:xfrm>
            <a:off x="5406686" y="2172628"/>
            <a:ext cx="127906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5413" name="yt_image_1541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12776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416" name="yt_shape_15416"/>
          <p:cNvSpPr txBox="1"/>
          <p:nvPr/>
        </p:nvSpPr>
        <p:spPr>
          <a:xfrm>
            <a:off x="1406649" y="2172628"/>
            <a:ext cx="9378703" cy="2421744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平均数能反映数据的平均状态，方差则能衡量数据的整齐程度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1" u="none" baseline="-25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的方差是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，则：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1" u="none" baseline="-25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的方差是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1" u="none" baseline="-25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的方差是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1" u="none" baseline="-2500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的方差是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44" name="yt_shape_15344"/>
          <p:cNvSpPr txBox="1"/>
          <p:nvPr/>
        </p:nvSpPr>
        <p:spPr>
          <a:xfrm>
            <a:off x="540000" y="900000"/>
            <a:ext cx="4155176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8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343" name="yt_image_15343" title="H_51.3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2514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46" name="yt_shape_15346"/>
          <p:cNvSpPr txBox="1"/>
          <p:nvPr/>
        </p:nvSpPr>
        <p:spPr>
          <a:xfrm>
            <a:off x="540000" y="1603297"/>
            <a:ext cx="413895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方差的意义及应用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347" name="yt_shape_15347"/>
              <p:cNvSpPr txBox="1"/>
              <p:nvPr/>
            </p:nvSpPr>
            <p:spPr>
              <a:xfrm>
                <a:off x="540119" y="2102862"/>
                <a:ext cx="11604553" cy="98347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广西自治区中考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甲、乙、丙、丁四名同学参加立定跳远训练，他们成绩的平均数相同，方差如下：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丙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丁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，则成绩最稳定的是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12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5347" name="yt_shape_153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02862"/>
                <a:ext cx="11604553" cy="983474"/>
              </a:xfrm>
              <a:prstGeom prst="rect">
                <a:avLst/>
              </a:prstGeom>
              <a:blipFill>
                <a:blip r:embed="rId3"/>
                <a:stretch>
                  <a:fillRect l="-1629" t="-5590" r="-788" b="-155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349" name="yt_table_1534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3140540"/>
              </p:ext>
            </p:extLst>
          </p:nvPr>
        </p:nvGraphicFramePr>
        <p:xfrm>
          <a:off x="540000" y="3137124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755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756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757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7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丁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8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5351" name="yt_shape_15351"/>
              <p:cNvSpPr txBox="1"/>
              <p:nvPr/>
            </p:nvSpPr>
            <p:spPr>
              <a:xfrm>
                <a:off x="562785" y="3703845"/>
                <a:ext cx="11111999" cy="14511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蚌埠市校级月考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甲、乙两学生在军训打靶训练中，打靶的总次数相同，且所中环数的平均数也相同，但甲的成绩比乙的成绩稳定，那么两者的方差的大小关系是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＜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选填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或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5351" name="yt_shape_153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785" y="3703845"/>
                <a:ext cx="11111999" cy="1451166"/>
              </a:xfrm>
              <a:prstGeom prst="rect">
                <a:avLst/>
              </a:prstGeom>
              <a:blipFill>
                <a:blip r:embed="rId4"/>
                <a:stretch>
                  <a:fillRect l="-1646" t="-3782" r="-439" b="-105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9004107792" title="H_28.801733">
            <a:extLst>
              <a:ext uri="{FF2B5EF4-FFF2-40B4-BE49-F238E27FC236}">
                <a16:creationId xmlns:a16="http://schemas.microsoft.com/office/drawing/2014/main" id="{19733937-8F39-D803-A923-4E7C56FEA82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262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8577D3B-FBDA-C161-8133-83E10E06ECB2}"/>
              </a:ext>
            </a:extLst>
          </p:cNvPr>
          <p:cNvSpPr txBox="1"/>
          <p:nvPr/>
        </p:nvSpPr>
        <p:spPr>
          <a:xfrm>
            <a:off x="10920536" y="257985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22BFDA-73C5-076F-6AF6-81581A1564E0}"/>
              </a:ext>
            </a:extLst>
          </p:cNvPr>
          <p:cNvSpPr txBox="1"/>
          <p:nvPr/>
        </p:nvSpPr>
        <p:spPr>
          <a:xfrm>
            <a:off x="1432069" y="4608015"/>
            <a:ext cx="789685" cy="61863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58" name="yt_shape_15358"/>
          <p:cNvSpPr txBox="1"/>
          <p:nvPr/>
        </p:nvSpPr>
        <p:spPr>
          <a:xfrm>
            <a:off x="540000" y="472120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355" name="yt_shape_15355" title="H_196.6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367808" y="2570083"/>
            <a:ext cx="3520440" cy="2496834"/>
            <a:chOff x="0" y="0"/>
            <a:chExt cx="3520440" cy="2496834"/>
          </a:xfrm>
        </p:grpSpPr>
        <p:pic>
          <p:nvPicPr>
            <p:cNvPr id="2" name="yt_image_15355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520440" cy="21008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357" name="yt_shape_15357"/>
            <p:cNvSpPr txBox="1"/>
            <p:nvPr/>
          </p:nvSpPr>
          <p:spPr>
            <a:xfrm>
              <a:off x="1226939" y="213683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4E57D44-92DC-725B-CD18-5C5E36AD52CC}"/>
                  </a:ext>
                </a:extLst>
              </p:cNvPr>
              <p:cNvSpPr txBox="1"/>
              <p:nvPr/>
            </p:nvSpPr>
            <p:spPr>
              <a:xfrm>
                <a:off x="263352" y="1329128"/>
                <a:ext cx="11089232" cy="106336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如图所示是甲、乙两地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月下旬的日平均气温统计图，则甲、乙两地这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天日平均气温方差的大小关系为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＞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选填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或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4E57D44-92DC-725B-CD18-5C5E36AD52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352" y="1329128"/>
                <a:ext cx="11089232" cy="1063368"/>
              </a:xfrm>
              <a:prstGeom prst="rect">
                <a:avLst/>
              </a:prstGeom>
              <a:blipFill>
                <a:blip r:embed="rId3"/>
                <a:stretch>
                  <a:fillRect l="-825" t="-575" b="-109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8D269CDD-FB72-4531-65B2-D06F31C55984}"/>
              </a:ext>
            </a:extLst>
          </p:cNvPr>
          <p:cNvSpPr txBox="1"/>
          <p:nvPr/>
        </p:nvSpPr>
        <p:spPr>
          <a:xfrm>
            <a:off x="4295800" y="1812728"/>
            <a:ext cx="789685" cy="57976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59" name="yt_shape_15359"/>
          <p:cNvSpPr txBox="1"/>
          <p:nvPr/>
        </p:nvSpPr>
        <p:spPr>
          <a:xfrm>
            <a:off x="540000" y="1078778"/>
            <a:ext cx="321562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方差的计算</a:t>
            </a:r>
          </a:p>
        </p:txBody>
      </p:sp>
      <p:sp>
        <p:nvSpPr>
          <p:cNvPr id="15360" name="yt_shape_15360"/>
          <p:cNvSpPr txBox="1"/>
          <p:nvPr/>
        </p:nvSpPr>
        <p:spPr>
          <a:xfrm>
            <a:off x="540000" y="1578343"/>
            <a:ext cx="90423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梧州市中考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计算一组数据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的方差为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361" name="yt_table_1536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2072843"/>
              </p:ext>
            </p:extLst>
          </p:nvPr>
        </p:nvGraphicFramePr>
        <p:xfrm>
          <a:off x="540000" y="2057646"/>
          <a:ext cx="87242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75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60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61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7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9"/>
                  </a:ext>
                </a:extLst>
              </a:tr>
            </a:tbl>
          </a:graphicData>
        </a:graphic>
      </p:graphicFrame>
      <p:sp>
        <p:nvSpPr>
          <p:cNvPr id="15363" name="yt_shape_15363"/>
          <p:cNvSpPr txBox="1"/>
          <p:nvPr/>
        </p:nvSpPr>
        <p:spPr>
          <a:xfrm>
            <a:off x="540120" y="258381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呼和浩特市中考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学校开展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书香校园，师生共读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活动，某学习小组五名同学一周的课外阅读时间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，分别为：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这组数据的平均数、方差是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364" name="yt_table_1536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8911796"/>
              </p:ext>
            </p:extLst>
          </p:nvPr>
        </p:nvGraphicFramePr>
        <p:xfrm>
          <a:off x="540000" y="4023383"/>
          <a:ext cx="91814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76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64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65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7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0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5366" name="yt_shape_15366"/>
              <p:cNvSpPr txBox="1"/>
              <p:nvPr/>
            </p:nvSpPr>
            <p:spPr>
              <a:xfrm>
                <a:off x="540119" y="4549554"/>
                <a:ext cx="11111999" cy="110953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一组数据的方差是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＋…＋（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，则这组数据的个数为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，这组数据的平均数是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5366" name="yt_shape_153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549554"/>
                <a:ext cx="11111999" cy="1109535"/>
              </a:xfrm>
              <a:prstGeom prst="rect">
                <a:avLst/>
              </a:prstGeom>
              <a:blipFill>
                <a:blip r:embed="rId2"/>
                <a:stretch>
                  <a:fillRect l="-1701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9004108005" title="H_28.801733">
            <a:extLst>
              <a:ext uri="{FF2B5EF4-FFF2-40B4-BE49-F238E27FC236}">
                <a16:creationId xmlns:a16="http://schemas.microsoft.com/office/drawing/2014/main" id="{B8608991-6CD2-B36A-8B07-461BFC6758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1810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1AA0B34-7509-CE82-2201-FA48BE41B983}"/>
              </a:ext>
            </a:extLst>
          </p:cNvPr>
          <p:cNvSpPr txBox="1"/>
          <p:nvPr/>
        </p:nvSpPr>
        <p:spPr>
          <a:xfrm>
            <a:off x="8744486" y="153153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ECFE81B-44AA-DE30-C49A-C81D6A4A150C}"/>
              </a:ext>
            </a:extLst>
          </p:cNvPr>
          <p:cNvSpPr txBox="1"/>
          <p:nvPr/>
        </p:nvSpPr>
        <p:spPr>
          <a:xfrm>
            <a:off x="2431309" y="34879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1A1F0ED-A2A7-2CBE-BDA9-56638D281A0F}"/>
              </a:ext>
            </a:extLst>
          </p:cNvPr>
          <p:cNvSpPr txBox="1"/>
          <p:nvPr/>
        </p:nvSpPr>
        <p:spPr>
          <a:xfrm>
            <a:off x="2583708" y="51771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BC1A7E1-693D-7EEA-ABC8-0C24113B122D}"/>
              </a:ext>
            </a:extLst>
          </p:cNvPr>
          <p:cNvSpPr txBox="1"/>
          <p:nvPr/>
        </p:nvSpPr>
        <p:spPr>
          <a:xfrm>
            <a:off x="6546107" y="51771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9" name="yt_shape_15369"/>
          <p:cNvSpPr txBox="1"/>
          <p:nvPr/>
        </p:nvSpPr>
        <p:spPr>
          <a:xfrm>
            <a:off x="551384" y="1340768"/>
            <a:ext cx="4167808" cy="92333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0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甲：</a:t>
            </a:r>
            <a:r>
              <a:rPr lang="en-US" altLang="zh-CN" sz="20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0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0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0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0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0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0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0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0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0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；</a:t>
            </a:r>
          </a:p>
          <a:p>
            <a:pPr algn="l" eaLnBrk="1" latinLnBrk="0" hangingPunct="0"/>
            <a:r>
              <a:rPr lang="zh-CN" altLang="zh-CN" sz="20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乙：</a:t>
            </a:r>
            <a:r>
              <a:rPr lang="en-US" altLang="zh-CN" sz="20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0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0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0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0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0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0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0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0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</a:p>
          <a:p>
            <a:pPr algn="l" eaLnBrk="1" latinLnBrk="0" hangingPunct="0"/>
            <a:r>
              <a:rPr lang="zh-CN" altLang="zh-CN" sz="20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试比较甲、乙两人射击成绩谁更稳定</a:t>
            </a:r>
            <a:r>
              <a:rPr lang="en-US" altLang="zh-CN" sz="20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B83497-509B-ADCE-6DDC-9C3EC85E3A1F}"/>
              </a:ext>
            </a:extLst>
          </p:cNvPr>
          <p:cNvSpPr txBox="1"/>
          <p:nvPr/>
        </p:nvSpPr>
        <p:spPr>
          <a:xfrm>
            <a:off x="535494" y="847046"/>
            <a:ext cx="845220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latinLnBrk="0" hangingPunct="0"/>
            <a:r>
              <a:rPr lang="en-US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若甲、乙两人参加射击训练的成绩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单位：环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如下：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5372">
                <a:extLst>
                  <a:ext uri="{FF2B5EF4-FFF2-40B4-BE49-F238E27FC236}">
                    <a16:creationId xmlns:a16="http://schemas.microsoft.com/office/drawing/2014/main" id="{AEFB2CE5-E8DA-B636-5FF9-7A0A5A6B284E}"/>
                  </a:ext>
                </a:extLst>
              </p:cNvPr>
              <p:cNvSpPr txBox="1"/>
              <p:nvPr/>
            </p:nvSpPr>
            <p:spPr>
              <a:xfrm>
                <a:off x="535494" y="2454443"/>
                <a:ext cx="4719241" cy="4371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0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解：甲的平均数为：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0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6+7+8+9+10</m:t>
                        </m:r>
                      </m:num>
                      <m:den>
                        <m:r>
                          <a:rPr lang="en-US" altLang="zh-CN" sz="20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0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0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0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0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环</a:t>
                </a:r>
                <a:r>
                  <a:rPr lang="zh-CN" altLang="zh-CN" sz="20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0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5372">
                <a:extLst>
                  <a:ext uri="{FF2B5EF4-FFF2-40B4-BE49-F238E27FC236}">
                    <a16:creationId xmlns:a16="http://schemas.microsoft.com/office/drawing/2014/main" id="{AEFB2CE5-E8DA-B636-5FF9-7A0A5A6B28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5494" y="2454443"/>
                <a:ext cx="4719241" cy="437171"/>
              </a:xfrm>
              <a:prstGeom prst="rect">
                <a:avLst/>
              </a:prstGeom>
              <a:blipFill>
                <a:blip r:embed="rId2"/>
                <a:stretch>
                  <a:fillRect l="-3359" t="-8451" r="-2713" b="-197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5374">
                <a:extLst>
                  <a:ext uri="{FF2B5EF4-FFF2-40B4-BE49-F238E27FC236}">
                    <a16:creationId xmlns:a16="http://schemas.microsoft.com/office/drawing/2014/main" id="{9B9BDE24-820C-86DA-C1E4-21CF5A8848F3}"/>
                  </a:ext>
                </a:extLst>
              </p:cNvPr>
              <p:cNvSpPr txBox="1"/>
              <p:nvPr/>
            </p:nvSpPr>
            <p:spPr>
              <a:xfrm>
                <a:off x="535494" y="3067243"/>
                <a:ext cx="7538474" cy="34464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乙的平均数为：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0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7+8+8+8+9</m:t>
                        </m:r>
                      </m:num>
                      <m:den>
                        <m:r>
                          <a:rPr lang="en-US" altLang="zh-CN" sz="20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环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0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000" b="0" i="0" baseline="-200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  <m:sup>
                        <m:r>
                          <a:rPr lang="en-US" altLang="zh-CN" sz="20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0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[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0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0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0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0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0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</a:p>
              <a:p>
                <a:pPr algn="l" eaLnBrk="1" latinLnBrk="0" hangingPunct="0"/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0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/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/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0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000" b="0" i="0" baseline="-200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  <m:sup>
                        <m:r>
                          <a:rPr lang="en-US" altLang="zh-CN" sz="20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0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[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0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0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0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0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0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</a:p>
              <a:p>
                <a:pPr algn="l" eaLnBrk="1" latinLnBrk="0" hangingPunct="0"/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0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/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0.4.</a:t>
                </a:r>
              </a:p>
              <a:p>
                <a:pPr algn="l" eaLnBrk="1" latinLnBrk="0" hangingPunct="0"/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0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000" b="0" i="0" baseline="-200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  <m:sup>
                        <m:r>
                          <a:rPr lang="en-US" altLang="zh-CN" sz="20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0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000" b="0" i="0" baseline="-200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  <m:sup>
                        <m:r>
                          <a:rPr lang="en-US" altLang="zh-CN" sz="20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乙的成绩更稳定</a:t>
                </a:r>
                <a:r>
                  <a:rPr lang="en-US" altLang="zh-CN" sz="20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5374">
                <a:extLst>
                  <a:ext uri="{FF2B5EF4-FFF2-40B4-BE49-F238E27FC236}">
                    <a16:creationId xmlns:a16="http://schemas.microsoft.com/office/drawing/2014/main" id="{9B9BDE24-820C-86DA-C1E4-21CF5A8848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5494" y="3067243"/>
                <a:ext cx="7538474" cy="3446456"/>
              </a:xfrm>
              <a:prstGeom prst="rect">
                <a:avLst/>
              </a:prstGeom>
              <a:blipFill>
                <a:blip r:embed="rId3"/>
                <a:stretch>
                  <a:fillRect l="-2104" t="-1060" r="-1375" b="-3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6" name="yt_shape_15376"/>
          <p:cNvSpPr txBox="1"/>
          <p:nvPr/>
        </p:nvSpPr>
        <p:spPr>
          <a:xfrm>
            <a:off x="540000" y="2210180"/>
            <a:ext cx="475450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未理解方差的意义致错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377" name="yt_shape_15377"/>
              <p:cNvSpPr txBox="1"/>
              <p:nvPr/>
            </p:nvSpPr>
            <p:spPr>
              <a:xfrm>
                <a:off x="540120" y="2709745"/>
                <a:ext cx="11111999" cy="13937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台州市中考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超市货架上有一批大小不一的鸡蛋，某顾客从中选购了部分大小均匀的鸡蛋，设货架上原有鸡蛋质量的平均数和方差分别为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，该顾客选购的鸡蛋的质量的平均数和方差分别为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bar>
                      </m:e>
                      <m:sub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，则下列结论一定成立的是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5377" name="yt_shape_15377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709745"/>
                <a:ext cx="11111999" cy="1393779"/>
              </a:xfrm>
              <a:prstGeom prst="rect">
                <a:avLst/>
              </a:prstGeom>
              <a:blipFill>
                <a:blip r:embed="rId2"/>
                <a:stretch>
                  <a:fillRect l="-1701" t="-3947" r="-1207" b="-127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379" name="yt_table_15379" title="H_67.22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00200232"/>
                  </p:ext>
                </p:extLst>
              </p:nvPr>
            </p:nvGraphicFramePr>
            <p:xfrm>
              <a:off x="540000" y="4154312"/>
              <a:ext cx="4474020" cy="853695"/>
            </p:xfrm>
            <a:graphic>
              <a:graphicData uri="http://schemas.openxmlformats.org/drawingml/2006/table">
                <a:tbl>
                  <a:tblPr/>
                  <a:tblGrid>
                    <a:gridCol w="2694369">
                      <a:extLst>
                        <a:ext uri="{9D8B030D-6E8A-4147-A177-3AD203B41FA5}">
                          <a16:colId xmlns:a16="http://schemas.microsoft.com/office/drawing/2014/main" val="10767"/>
                        </a:ext>
                      </a:extLst>
                    </a:gridCol>
                    <a:gridCol w="1779651">
                      <a:extLst>
                        <a:ext uri="{9D8B030D-6E8A-4147-A177-3AD203B41FA5}">
                          <a16:colId xmlns:a16="http://schemas.microsoft.com/office/drawing/2014/main" val="1076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bar>
                                <m:barPr>
                                  <m:pos m:val="top"/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e>
                              </m:bar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sSubPr>
                                <m:e>
                                  <m:bar>
                                    <m:barPr>
                                      <m:pos m:val="top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</m:bar>
                                </m:e>
                                <m:sub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bar>
                                <m:barPr>
                                  <m:pos m:val="top"/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e>
                              </m:bar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sSubPr>
                                <m:e>
                                  <m:bar>
                                    <m:barPr>
                                      <m:pos m:val="top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</m:bar>
                                </m:e>
                                <m:sub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4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s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a:rPr lang="en-US" altLang="zh-CN" sz="2400" b="0" i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sub>
                                <m:sup>
                                  <m:r>
                                    <a:rPr lang="en-US" altLang="zh-CN" sz="2400" b="0" i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sup>
                              </m:sSubSup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s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a:rPr lang="en-US" altLang="zh-CN" sz="2400" b="0" i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sub>
                                <m:sup>
                                  <m:r>
                                    <a:rPr lang="en-US" altLang="zh-CN" sz="2400" b="0" i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sup>
                              </m:sSubSup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4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5379" name="yt_table_15379" descr="{&quot;rangeId&quot;:11,&quot;type&quot;:&quot;Option&quot;}" title="H_67.22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00200232"/>
                  </p:ext>
                </p:extLst>
              </p:nvPr>
            </p:nvGraphicFramePr>
            <p:xfrm>
              <a:off x="540000" y="2844132"/>
              <a:ext cx="4474020" cy="853695"/>
            </p:xfrm>
            <a:graphic>
              <a:graphicData uri="http://schemas.openxmlformats.org/drawingml/2006/table">
                <a:tbl>
                  <a:tblPr/>
                  <a:tblGrid>
                    <a:gridCol w="2694369">
                      <a:extLst>
                        <a:ext uri="{9D8B030D-6E8A-4147-A177-3AD203B41FA5}">
                          <a16:colId xmlns:a16="http://schemas.microsoft.com/office/drawing/2014/main" val="10767"/>
                        </a:ext>
                      </a:extLst>
                    </a:gridCol>
                    <a:gridCol w="1779651">
                      <a:extLst>
                        <a:ext uri="{9D8B030D-6E8A-4147-A177-3AD203B41FA5}">
                          <a16:colId xmlns:a16="http://schemas.microsoft.com/office/drawing/2014/main" val="10768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1429" r="-65914" b="-1457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1712" t="-11429" b="-14571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41"/>
                      </a:ext>
                    </a:extLst>
                  </a:tr>
                  <a:tr h="4293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9859" r="-65914" b="-436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1712" t="-109859" b="-436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4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9004108213" title="H_28.801733">
            <a:extLst>
              <a:ext uri="{FF2B5EF4-FFF2-40B4-BE49-F238E27FC236}">
                <a16:creationId xmlns:a16="http://schemas.microsoft.com/office/drawing/2014/main" id="{14B9ECA3-8325-5606-4B1B-33925D848F4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4950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0F93751-7863-72BA-229D-0AF6DBE933D8}"/>
              </a:ext>
            </a:extLst>
          </p:cNvPr>
          <p:cNvSpPr txBox="1"/>
          <p:nvPr/>
        </p:nvSpPr>
        <p:spPr>
          <a:xfrm>
            <a:off x="9729936" y="3613915"/>
            <a:ext cx="383285" cy="5229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81" name="yt_shape_15381"/>
          <p:cNvSpPr txBox="1"/>
          <p:nvPr/>
        </p:nvSpPr>
        <p:spPr>
          <a:xfrm>
            <a:off x="540000" y="1600150"/>
            <a:ext cx="3975832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380" name="yt_image_15380" title="H_50.49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00150"/>
            <a:ext cx="393649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83" name="yt_shape_15383"/>
          <p:cNvSpPr txBox="1"/>
          <p:nvPr/>
        </p:nvSpPr>
        <p:spPr>
          <a:xfrm>
            <a:off x="540119" y="2292019"/>
            <a:ext cx="11604553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根据李飞与刘亮射击训练的成绩绘制了如图所示的折线统计图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根据图中所提供的信息，若要推荐一位成绩较稳定的选手去参赛，应推荐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386" name="yt_table_1538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5788258"/>
              </p:ext>
            </p:extLst>
          </p:nvPr>
        </p:nvGraphicFramePr>
        <p:xfrm>
          <a:off x="540000" y="3730757"/>
          <a:ext cx="5437506" cy="950976"/>
        </p:xfrm>
        <a:graphic>
          <a:graphicData uri="http://schemas.openxmlformats.org/drawingml/2006/table">
            <a:tbl>
              <a:tblPr/>
              <a:tblGrid>
                <a:gridCol w="3337243">
                  <a:extLst>
                    <a:ext uri="{9D8B030D-6E8A-4147-A177-3AD203B41FA5}">
                      <a16:colId xmlns:a16="http://schemas.microsoft.com/office/drawing/2014/main" val="10769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7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李飞或刘亮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李飞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刘亮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4"/>
                  </a:ext>
                </a:extLst>
              </a:tr>
            </a:tbl>
          </a:graphicData>
        </a:graphic>
      </p:graphicFrame>
      <p:pic>
        <p:nvPicPr>
          <p:cNvPr id="15385" name="yt_image_15385_skip" title="H_148.59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0790" y="3730757"/>
            <a:ext cx="4729734" cy="1887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C509BC8-C700-E8A5-3C60-6D0EB8B33695}"/>
              </a:ext>
            </a:extLst>
          </p:cNvPr>
          <p:cNvSpPr txBox="1"/>
          <p:nvPr/>
        </p:nvSpPr>
        <p:spPr>
          <a:xfrm>
            <a:off x="10848528" y="273332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388" name="yt_shape_15388"/>
              <p:cNvSpPr txBox="1"/>
              <p:nvPr/>
            </p:nvSpPr>
            <p:spPr>
              <a:xfrm>
                <a:off x="540119" y="1866458"/>
                <a:ext cx="11111999" cy="159069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通辽市中考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若数据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的平均数是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，则这组数据中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，众数是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，方差是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甲、乙两支仪仗队各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名队员的身高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单位：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如下表：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5388" name="yt_shape_15388" descr="{&quot;rangeId&quot;:14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66458"/>
                <a:ext cx="11111999" cy="1590692"/>
              </a:xfrm>
              <a:prstGeom prst="rect">
                <a:avLst/>
              </a:prstGeom>
              <a:blipFill>
                <a:blip r:embed="rId2"/>
                <a:stretch>
                  <a:fillRect l="-1701" t="-3065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391" name="yt_table_15391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0453515"/>
              </p:ext>
            </p:extLst>
          </p:nvPr>
        </p:nvGraphicFramePr>
        <p:xfrm>
          <a:off x="540000" y="3519420"/>
          <a:ext cx="11111995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107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07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07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07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14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14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1143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1143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1143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01143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00041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甲队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179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177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178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177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178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178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179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179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177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178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乙队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178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178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176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178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176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179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177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178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5393" name="yt_shape_15393"/>
          <p:cNvSpPr txBox="1"/>
          <p:nvPr/>
        </p:nvSpPr>
        <p:spPr>
          <a:xfrm>
            <a:off x="540000" y="4923026"/>
            <a:ext cx="101373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甲队队员平均身高为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178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，乙队队员的平均身高为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178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6A3CE16-8092-1BA8-D10F-01C30FA3C4C8}"/>
              </a:ext>
            </a:extLst>
          </p:cNvPr>
          <p:cNvSpPr txBox="1"/>
          <p:nvPr/>
        </p:nvSpPr>
        <p:spPr>
          <a:xfrm>
            <a:off x="1059708" y="2295140"/>
            <a:ext cx="637286" cy="76906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36B3272-C655-06DD-352C-E5F57E02F95C}"/>
              </a:ext>
            </a:extLst>
          </p:cNvPr>
          <p:cNvSpPr txBox="1"/>
          <p:nvPr/>
        </p:nvSpPr>
        <p:spPr>
          <a:xfrm>
            <a:off x="3040908" y="2295140"/>
            <a:ext cx="637286" cy="76906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DA1AEFA-2966-30C4-F657-1B83015DF7AF}"/>
                  </a:ext>
                </a:extLst>
              </p:cNvPr>
              <p:cNvSpPr txBox="1"/>
              <p:nvPr/>
            </p:nvSpPr>
            <p:spPr>
              <a:xfrm>
                <a:off x="5022108" y="2132856"/>
                <a:ext cx="613474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DA1AEFA-2966-30C4-F657-1B83015DF7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2108" y="2132856"/>
                <a:ext cx="613474" cy="76906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A6C98EF-1899-2DDD-0E24-D031AFFE18B9}"/>
              </a:ext>
            </a:extLst>
          </p:cNvPr>
          <p:cNvSpPr txBox="1"/>
          <p:nvPr/>
        </p:nvSpPr>
        <p:spPr>
          <a:xfrm>
            <a:off x="4259989" y="487622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178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000037F-2CFE-D1C9-8B5A-7B4CCA3F4E13}"/>
              </a:ext>
            </a:extLst>
          </p:cNvPr>
          <p:cNvSpPr txBox="1"/>
          <p:nvPr/>
        </p:nvSpPr>
        <p:spPr>
          <a:xfrm>
            <a:off x="9051064" y="487622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178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94" name="yt_shape_15394"/>
          <p:cNvSpPr txBox="1"/>
          <p:nvPr/>
        </p:nvSpPr>
        <p:spPr>
          <a:xfrm>
            <a:off x="540000" y="1513808"/>
            <a:ext cx="82330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请用你学过的统计知识判断哪支仪仗队的身高更为整齐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395" name="yt_shape_15395"/>
              <p:cNvSpPr txBox="1"/>
              <p:nvPr/>
            </p:nvSpPr>
            <p:spPr>
              <a:xfrm>
                <a:off x="540119" y="1993111"/>
                <a:ext cx="11111999" cy="371108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甲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[3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177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178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178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178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179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178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0.6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𝑠</m:t>
                        </m:r>
                      </m:e>
                      <m:sub>
                        <m:r>
                          <m:rPr>
                            <m:nor/>
                          </m:rPr>
                          <a:rPr lang="zh-CN" altLang="zh-CN" sz="2400" b="0" i="0" baseline="-200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乙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[2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176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178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177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178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178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178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179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178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180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178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1.8.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0.6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1.8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甲仪仗队更为整齐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5395" name="yt_shape_15395" descr="{&quot;rangeId&quot;:23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93111"/>
                <a:ext cx="11111999" cy="3711081"/>
              </a:xfrm>
              <a:prstGeom prst="rect">
                <a:avLst/>
              </a:prstGeom>
              <a:blipFill>
                <a:blip r:embed="rId2"/>
                <a:stretch>
                  <a:fillRect l="-1701" b="-41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9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1532</Words>
  <Application>Microsoft Office PowerPoint</Application>
  <PresentationFormat>宽屏</PresentationFormat>
  <Paragraphs>125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苗 麦</cp:lastModifiedBy>
  <cp:revision>45</cp:revision>
  <dcterms:created xsi:type="dcterms:W3CDTF">2023-05-05T05:33:04Z</dcterms:created>
  <dcterms:modified xsi:type="dcterms:W3CDTF">2023-11-05T09:19:10Z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