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88" r:id="rId7"/>
    <p:sldId id="376" r:id="rId8"/>
    <p:sldId id="378" r:id="rId9"/>
    <p:sldId id="379" r:id="rId10"/>
    <p:sldId id="381" r:id="rId11"/>
    <p:sldId id="383" r:id="rId12"/>
    <p:sldId id="384" r:id="rId13"/>
    <p:sldId id="389" r:id="rId14"/>
    <p:sldId id="385" r:id="rId15"/>
    <p:sldId id="390" r:id="rId16"/>
    <p:sldId id="391" r:id="rId17"/>
    <p:sldId id="38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9" name="yt_shape_13669"/>
          <p:cNvSpPr txBox="1"/>
          <p:nvPr/>
        </p:nvSpPr>
        <p:spPr>
          <a:xfrm>
            <a:off x="540000" y="256581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68" name="yt_image_1366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1" name="yt_shape_13671"/>
          <p:cNvSpPr txBox="1"/>
          <p:nvPr/>
        </p:nvSpPr>
        <p:spPr>
          <a:xfrm>
            <a:off x="540000" y="3263402"/>
            <a:ext cx="800219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根据定义判定，有一个角是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：对角线相等的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平行四边形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：三个角是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的四边形是矩形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85CC25-5C6B-83F4-16CF-9617740DC9E8}"/>
              </a:ext>
            </a:extLst>
          </p:cNvPr>
          <p:cNvSpPr txBox="1"/>
          <p:nvPr/>
        </p:nvSpPr>
        <p:spPr>
          <a:xfrm>
            <a:off x="4640989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7E6A37-69C8-0D62-4501-D0B3FF81508D}"/>
              </a:ext>
            </a:extLst>
          </p:cNvPr>
          <p:cNvSpPr txBox="1"/>
          <p:nvPr/>
        </p:nvSpPr>
        <p:spPr>
          <a:xfrm>
            <a:off x="3878989" y="369208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B6781B-E49F-0520-6CE0-920589DF1E29}"/>
              </a:ext>
            </a:extLst>
          </p:cNvPr>
          <p:cNvSpPr txBox="1"/>
          <p:nvPr/>
        </p:nvSpPr>
        <p:spPr>
          <a:xfrm>
            <a:off x="3269389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2" name="yt_shape_13732"/>
          <p:cNvSpPr txBox="1"/>
          <p:nvPr/>
        </p:nvSpPr>
        <p:spPr>
          <a:xfrm>
            <a:off x="540119" y="24084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边的中点，请添加一个条件：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33" name="yt_image_13733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457" y="3520247"/>
            <a:ext cx="1823085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112BB4-32CF-E14C-4308-6620992A295C}"/>
              </a:ext>
            </a:extLst>
          </p:cNvPr>
          <p:cNvSpPr txBox="1"/>
          <p:nvPr/>
        </p:nvSpPr>
        <p:spPr>
          <a:xfrm>
            <a:off x="1364508" y="2837130"/>
            <a:ext cx="3683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5" name="yt_shape_13735"/>
          <p:cNvSpPr txBox="1"/>
          <p:nvPr/>
        </p:nvSpPr>
        <p:spPr>
          <a:xfrm>
            <a:off x="551384" y="836712"/>
            <a:ext cx="93629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</a:p>
        </p:txBody>
      </p:sp>
      <p:sp>
        <p:nvSpPr>
          <p:cNvPr id="13736" name="yt_shape_13736"/>
          <p:cNvSpPr txBox="1"/>
          <p:nvPr/>
        </p:nvSpPr>
        <p:spPr>
          <a:xfrm>
            <a:off x="551384" y="1316015"/>
            <a:ext cx="317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737"/>
              <p:cNvSpPr txBox="1"/>
              <p:nvPr/>
            </p:nvSpPr>
            <p:spPr>
              <a:xfrm>
                <a:off x="551384" y="1947682"/>
                <a:ext cx="5402441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47682"/>
                <a:ext cx="5402441" cy="4362028"/>
              </a:xfrm>
              <a:prstGeom prst="rect">
                <a:avLst/>
              </a:prstGeom>
              <a:blipFill>
                <a:blip r:embed="rId2"/>
                <a:stretch>
                  <a:fillRect l="-3382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739" name="yt_shape_13739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9689" y="1947682"/>
            <a:ext cx="2123694" cy="1638376"/>
            <a:chOff x="0" y="0"/>
            <a:chExt cx="2123694" cy="1638376"/>
          </a:xfrm>
        </p:grpSpPr>
        <p:pic>
          <p:nvPicPr>
            <p:cNvPr id="3" name="yt_image_13739" descr="{&quot;rangeId&quot;:0,&quot;⚘_4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3694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1" name="yt_shape_13741"/>
            <p:cNvSpPr txBox="1"/>
            <p:nvPr/>
          </p:nvSpPr>
          <p:spPr>
            <a:xfrm>
              <a:off x="470000" y="1209861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3" name="yt_shape_13743"/>
          <p:cNvSpPr txBox="1"/>
          <p:nvPr/>
        </p:nvSpPr>
        <p:spPr>
          <a:xfrm>
            <a:off x="540000" y="2473978"/>
            <a:ext cx="34785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744"/>
          <p:cNvSpPr txBox="1"/>
          <p:nvPr/>
        </p:nvSpPr>
        <p:spPr>
          <a:xfrm>
            <a:off x="540000" y="3105645"/>
            <a:ext cx="568424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745" name="yt_shape_1374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8305" y="3105645"/>
            <a:ext cx="2123694" cy="1638376"/>
            <a:chOff x="0" y="0"/>
            <a:chExt cx="2123694" cy="1638376"/>
          </a:xfrm>
        </p:grpSpPr>
        <p:pic>
          <p:nvPicPr>
            <p:cNvPr id="5" name="yt_image_13745" descr="{&quot;rangeId&quot;:0,&quot;⚘_4&quot;:1}">
              <a:extLst>
                <a:ext uri="">
  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3694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7" name="yt_shape_13747"/>
            <p:cNvSpPr txBox="1"/>
            <p:nvPr/>
          </p:nvSpPr>
          <p:spPr>
            <a:xfrm>
              <a:off x="470000" y="1209861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0" name="yt_shape_13750"/>
          <p:cNvSpPr txBox="1"/>
          <p:nvPr/>
        </p:nvSpPr>
        <p:spPr>
          <a:xfrm>
            <a:off x="540000" y="1675758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49" name="yt_image_137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75758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2" name="yt_shape_13752"/>
          <p:cNvSpPr txBox="1"/>
          <p:nvPr/>
        </p:nvSpPr>
        <p:spPr>
          <a:xfrm>
            <a:off x="540119" y="23733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上一个动点，过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的外角平分线于点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53" name="yt_shape_13753"/>
          <p:cNvSpPr txBox="1"/>
          <p:nvPr/>
        </p:nvSpPr>
        <p:spPr>
          <a:xfrm>
            <a:off x="540000" y="3332776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3754"/>
          <p:cNvSpPr txBox="1"/>
          <p:nvPr/>
        </p:nvSpPr>
        <p:spPr>
          <a:xfrm>
            <a:off x="540000" y="3964443"/>
            <a:ext cx="603530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同理可证：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755" name="yt_shape_1375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6346" y="3964443"/>
            <a:ext cx="1795653" cy="1577797"/>
            <a:chOff x="0" y="0"/>
            <a:chExt cx="1795653" cy="1577797"/>
          </a:xfrm>
        </p:grpSpPr>
        <p:pic>
          <p:nvPicPr>
            <p:cNvPr id="3" name="yt_image_13755" descr="{&quot;rangeId&quot;:0,&quot;⚘_7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5653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57" name="yt_shape_13757"/>
            <p:cNvSpPr txBox="1"/>
            <p:nvPr/>
          </p:nvSpPr>
          <p:spPr>
            <a:xfrm>
              <a:off x="300273" y="114928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9" name="yt_shape_13759"/>
          <p:cNvSpPr txBox="1"/>
          <p:nvPr/>
        </p:nvSpPr>
        <p:spPr>
          <a:xfrm>
            <a:off x="540000" y="2504268"/>
            <a:ext cx="52145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760"/>
              <p:cNvSpPr txBox="1"/>
              <p:nvPr/>
            </p:nvSpPr>
            <p:spPr>
              <a:xfrm>
                <a:off x="540000" y="3135935"/>
                <a:ext cx="5951950" cy="33003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解：由题意知：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3760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5935"/>
                <a:ext cx="5951950" cy="3300327"/>
              </a:xfrm>
              <a:prstGeom prst="rect">
                <a:avLst/>
              </a:prstGeom>
              <a:blipFill>
                <a:blip r:embed="rId2"/>
                <a:stretch>
                  <a:fillRect l="-3176" t="-1476" r="-1947" b="-2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762" name="yt_shape_13762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6346" y="3135935"/>
            <a:ext cx="1795653" cy="1577797"/>
            <a:chOff x="0" y="0"/>
            <a:chExt cx="1795653" cy="1577797"/>
          </a:xfrm>
        </p:grpSpPr>
        <p:pic>
          <p:nvPicPr>
            <p:cNvPr id="5" name="yt_image_13762" descr="{&quot;rangeId&quot;:0,&quot;⚘_7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5653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4" name="yt_shape_13764"/>
            <p:cNvSpPr txBox="1"/>
            <p:nvPr/>
          </p:nvSpPr>
          <p:spPr>
            <a:xfrm>
              <a:off x="300273" y="114928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2504268"/>
            <a:ext cx="10231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上运动到什么位置时，四边形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3767"/>
          <p:cNvSpPr txBox="1"/>
          <p:nvPr/>
        </p:nvSpPr>
        <p:spPr>
          <a:xfrm>
            <a:off x="540000" y="3135935"/>
            <a:ext cx="746197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解：当点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运动到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中点时，四边形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理由如下：连接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运动到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中点时，有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为矩形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768" name="yt_shape_1376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6346" y="3135935"/>
            <a:ext cx="1795653" cy="1577797"/>
            <a:chOff x="0" y="0"/>
            <a:chExt cx="1795653" cy="1577797"/>
          </a:xfrm>
        </p:grpSpPr>
        <p:pic>
          <p:nvPicPr>
            <p:cNvPr id="7" name="yt_image_13768" descr="{&quot;rangeId&quot;:0,&quot;⚘_7&quot;:1}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5653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0" name="yt_shape_13770"/>
            <p:cNvSpPr txBox="1"/>
            <p:nvPr/>
          </p:nvSpPr>
          <p:spPr>
            <a:xfrm>
              <a:off x="300273" y="1149282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3" name="yt_shape_13773"/>
          <p:cNvSpPr txBox="1"/>
          <p:nvPr/>
        </p:nvSpPr>
        <p:spPr>
          <a:xfrm>
            <a:off x="540120" y="1033290"/>
            <a:ext cx="5392245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73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772" name="yt_image_13772" title="H_29.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432" y="1082689"/>
            <a:ext cx="5338953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75" name="yt_shape_13775"/>
              <p:cNvSpPr txBox="1"/>
              <p:nvPr/>
            </p:nvSpPr>
            <p:spPr>
              <a:xfrm>
                <a:off x="540120" y="1511715"/>
                <a:ext cx="11111999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构造三点共线求最小值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自贡市中考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上左右滑动，若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75" name="yt_shape_137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11715"/>
                <a:ext cx="11111999" cy="1426929"/>
              </a:xfrm>
              <a:prstGeom prst="rect">
                <a:avLst/>
              </a:prstGeom>
              <a:blipFill>
                <a:blip r:embed="rId3"/>
                <a:stretch>
                  <a:fillRect l="-1701" t="-3846" r="-1592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78" name="yt_image_13778" title="H_114.4045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2899625"/>
            <a:ext cx="1971844" cy="14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E79DDF-FBEE-1499-32EC-D5639A680613}"/>
                  </a:ext>
                </a:extLst>
              </p:cNvPr>
              <p:cNvSpPr txBox="1"/>
              <p:nvPr/>
            </p:nvSpPr>
            <p:spPr>
              <a:xfrm>
                <a:off x="7322397" y="2334935"/>
                <a:ext cx="10057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E79DDF-FBEE-1499-32EC-D5639A680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2397" y="2334935"/>
                <a:ext cx="1005713" cy="555765"/>
              </a:xfrm>
              <a:prstGeom prst="rect">
                <a:avLst/>
              </a:prstGeom>
              <a:blipFill>
                <a:blip r:embed="rId5"/>
                <a:stretch>
                  <a:fillRect l="-90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780">
            <a:extLst>
              <a:ext uri="{FF2B5EF4-FFF2-40B4-BE49-F238E27FC236}">
                <a16:creationId xmlns:a16="http://schemas.microsoft.com/office/drawing/2014/main" id="{0D86ADAA-D3EE-CC79-9D17-6A8D7505FD00}"/>
              </a:ext>
            </a:extLst>
          </p:cNvPr>
          <p:cNvSpPr txBox="1"/>
          <p:nvPr/>
        </p:nvSpPr>
        <p:spPr>
          <a:xfrm>
            <a:off x="540000" y="43564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如图，作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关于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的对称点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上截取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HG'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上截取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，此时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的值最小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4" name="yt_image_13781" title="H_123.12">
            <a:extLst>
              <a:ext uri="{FF2B5EF4-FFF2-40B4-BE49-F238E27FC236}">
                <a16:creationId xmlns:a16="http://schemas.microsoft.com/office/drawing/2014/main" id="{02EC400B-ED49-3A37-9877-62617BCDFA4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80406" y="4958661"/>
            <a:ext cx="1819656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5" name="yt_shape_13675"/>
          <p:cNvSpPr txBox="1"/>
          <p:nvPr/>
        </p:nvSpPr>
        <p:spPr>
          <a:xfrm>
            <a:off x="540000" y="1549731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74" name="yt_image_13674" title="H_51.3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9731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7" name="yt_shape_13677"/>
          <p:cNvSpPr txBox="1"/>
          <p:nvPr/>
        </p:nvSpPr>
        <p:spPr>
          <a:xfrm>
            <a:off x="540000" y="225302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对角线相等的平行四边形是矩形</a:t>
            </a:r>
          </a:p>
        </p:txBody>
      </p:sp>
      <p:sp>
        <p:nvSpPr>
          <p:cNvPr id="13678" name="yt_shape_13678"/>
          <p:cNvSpPr txBox="1"/>
          <p:nvPr/>
        </p:nvSpPr>
        <p:spPr>
          <a:xfrm>
            <a:off x="540000" y="2752593"/>
            <a:ext cx="9557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在下列条件中，能够判定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9" name="yt_table_136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01582"/>
              </p:ext>
            </p:extLst>
          </p:nvPr>
        </p:nvGraphicFramePr>
        <p:xfrm>
          <a:off x="540000" y="3231896"/>
          <a:ext cx="6352223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sp>
        <p:nvSpPr>
          <p:cNvPr id="13681" name="yt_shape_13681"/>
          <p:cNvSpPr txBox="1"/>
          <p:nvPr/>
        </p:nvSpPr>
        <p:spPr>
          <a:xfrm>
            <a:off x="540119" y="42334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中，下列条件：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，其中能说明平行四边形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2" name="yt_table_136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441514"/>
              </p:ext>
            </p:extLst>
          </p:nvPr>
        </p:nvGraphicFramePr>
        <p:xfrm>
          <a:off x="540000" y="519288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p:pic>
        <p:nvPicPr>
          <p:cNvPr id="3" name="yt_shape_1699003714918" title="H_28.801733">
            <a:extLst>
              <a:ext uri="{FF2B5EF4-FFF2-40B4-BE49-F238E27FC236}">
                <a16:creationId xmlns:a16="http://schemas.microsoft.com/office/drawing/2014/main" id="{0395BD40-775F-7E3F-5FA2-055516592A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23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9156B6-37EE-D3F8-9E10-41B799508C37}"/>
              </a:ext>
            </a:extLst>
          </p:cNvPr>
          <p:cNvSpPr txBox="1"/>
          <p:nvPr/>
        </p:nvSpPr>
        <p:spPr>
          <a:xfrm>
            <a:off x="9236801" y="27057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DDC4FB-1CC9-FC6F-3FEF-151DF39E81AD}"/>
              </a:ext>
            </a:extLst>
          </p:cNvPr>
          <p:cNvSpPr txBox="1"/>
          <p:nvPr/>
        </p:nvSpPr>
        <p:spPr>
          <a:xfrm>
            <a:off x="10489457" y="46621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4" name="yt_shape_13684"/>
          <p:cNvSpPr txBox="1"/>
          <p:nvPr/>
        </p:nvSpPr>
        <p:spPr>
          <a:xfrm>
            <a:off x="540119" y="11084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如图，延长等腰三角形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，分别使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，其判定根据是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对角线相等的平行四边形是矩形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688" name="yt_shape_13688"/>
          <p:cNvSpPr txBox="1"/>
          <p:nvPr/>
        </p:nvSpPr>
        <p:spPr>
          <a:xfrm>
            <a:off x="540000" y="43481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85" name="yt_shape_13685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27941" y="2700406"/>
            <a:ext cx="936117" cy="1597293"/>
            <a:chOff x="0" y="0"/>
            <a:chExt cx="936117" cy="1597293"/>
          </a:xfrm>
        </p:grpSpPr>
        <p:pic>
          <p:nvPicPr>
            <p:cNvPr id="2" name="yt_image_1368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36117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7" name="yt_shape_13687"/>
            <p:cNvSpPr txBox="1"/>
            <p:nvPr/>
          </p:nvSpPr>
          <p:spPr>
            <a:xfrm>
              <a:off x="-65222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689" name="yt_shape_13689"/>
          <p:cNvSpPr txBox="1"/>
          <p:nvPr/>
        </p:nvSpPr>
        <p:spPr>
          <a:xfrm>
            <a:off x="540119" y="4721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DE9C43-55E0-5DB8-B2BA-F24DEBAE73C2}"/>
              </a:ext>
            </a:extLst>
          </p:cNvPr>
          <p:cNvSpPr txBox="1"/>
          <p:nvPr/>
        </p:nvSpPr>
        <p:spPr>
          <a:xfrm>
            <a:off x="6493721" y="153715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36E47B-26EE-C7F1-B811-CCF1062FFA06}"/>
              </a:ext>
            </a:extLst>
          </p:cNvPr>
          <p:cNvSpPr txBox="1"/>
          <p:nvPr/>
        </p:nvSpPr>
        <p:spPr>
          <a:xfrm>
            <a:off x="9846521" y="15371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对角线相等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C78061-A15E-F661-A5BA-C3C072C589B3}"/>
              </a:ext>
            </a:extLst>
          </p:cNvPr>
          <p:cNvSpPr txBox="1"/>
          <p:nvPr/>
        </p:nvSpPr>
        <p:spPr>
          <a:xfrm>
            <a:off x="450108" y="201264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的平行四边形是矩形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E91E23-677D-BBC0-9E0D-133D09734B8F}"/>
              </a:ext>
            </a:extLst>
          </p:cNvPr>
          <p:cNvSpPr txBox="1"/>
          <p:nvPr/>
        </p:nvSpPr>
        <p:spPr>
          <a:xfrm>
            <a:off x="1974108" y="515025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1" name="yt_shape_13691"/>
          <p:cNvSpPr txBox="1"/>
          <p:nvPr/>
        </p:nvSpPr>
        <p:spPr>
          <a:xfrm>
            <a:off x="540000" y="2523698"/>
            <a:ext cx="4025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92"/>
              <p:cNvSpPr txBox="1"/>
              <p:nvPr/>
            </p:nvSpPr>
            <p:spPr>
              <a:xfrm>
                <a:off x="540000" y="3155365"/>
                <a:ext cx="5060681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692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5365"/>
                <a:ext cx="5060681" cy="3027047"/>
              </a:xfrm>
              <a:prstGeom prst="rect">
                <a:avLst/>
              </a:prstGeom>
              <a:blipFill>
                <a:blip r:embed="rId2"/>
                <a:stretch>
                  <a:fillRect l="-3735" t="-1815" r="-2771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694" name="yt_shape_1369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6638" y="3155365"/>
            <a:ext cx="1745361" cy="1538935"/>
            <a:chOff x="0" y="0"/>
            <a:chExt cx="1745361" cy="1538935"/>
          </a:xfrm>
        </p:grpSpPr>
        <p:pic>
          <p:nvPicPr>
            <p:cNvPr id="3" name="yt_image_13694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5361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96" name="yt_shape_13696"/>
            <p:cNvSpPr txBox="1"/>
            <p:nvPr/>
          </p:nvSpPr>
          <p:spPr>
            <a:xfrm>
              <a:off x="352071" y="111042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yt_shape_13690">
            <a:extLst>
              <a:ext uri="{FF2B5EF4-FFF2-40B4-BE49-F238E27FC236}">
                <a16:creationId xmlns:a16="http://schemas.microsoft.com/office/drawing/2014/main" id="{9E57106E-D081-AC85-2C5D-17610DC9AB2B}"/>
              </a:ext>
            </a:extLst>
          </p:cNvPr>
          <p:cNvSpPr txBox="1"/>
          <p:nvPr/>
        </p:nvSpPr>
        <p:spPr>
          <a:xfrm>
            <a:off x="540000" y="1993607"/>
            <a:ext cx="103329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8" name="yt_shape_13698"/>
          <p:cNvSpPr txBox="1"/>
          <p:nvPr/>
        </p:nvSpPr>
        <p:spPr>
          <a:xfrm>
            <a:off x="540000" y="2523698"/>
            <a:ext cx="2180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699"/>
              <p:cNvSpPr txBox="1"/>
              <p:nvPr/>
            </p:nvSpPr>
            <p:spPr>
              <a:xfrm>
                <a:off x="540000" y="3155365"/>
                <a:ext cx="6054543" cy="19202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3699" descr="{&quot;rangeId&quot;: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5365"/>
                <a:ext cx="6054543" cy="1920206"/>
              </a:xfrm>
              <a:prstGeom prst="rect">
                <a:avLst/>
              </a:prstGeom>
              <a:blipFill>
                <a:blip r:embed="rId2"/>
                <a:stretch>
                  <a:fillRect l="-3122" t="-2857" r="-2216" b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701" name="yt_shape_1370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6638" y="3155365"/>
            <a:ext cx="1745361" cy="1538935"/>
            <a:chOff x="0" y="0"/>
            <a:chExt cx="1745361" cy="1538935"/>
          </a:xfrm>
        </p:grpSpPr>
        <p:pic>
          <p:nvPicPr>
            <p:cNvPr id="5" name="yt_image_13701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5361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3" name="yt_shape_13703"/>
            <p:cNvSpPr txBox="1"/>
            <p:nvPr/>
          </p:nvSpPr>
          <p:spPr>
            <a:xfrm>
              <a:off x="352071" y="1110420"/>
              <a:ext cx="1077218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5" name="yt_shape_13705"/>
          <p:cNvSpPr txBox="1"/>
          <p:nvPr/>
        </p:nvSpPr>
        <p:spPr>
          <a:xfrm>
            <a:off x="540000" y="2130739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三个角是直角的四边形是矩形</a:t>
            </a:r>
          </a:p>
        </p:txBody>
      </p:sp>
      <p:sp>
        <p:nvSpPr>
          <p:cNvPr id="13706" name="yt_shape_13706"/>
          <p:cNvSpPr txBox="1"/>
          <p:nvPr/>
        </p:nvSpPr>
        <p:spPr>
          <a:xfrm>
            <a:off x="540119" y="26303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小强用薄橡胶皮和布料自制了一块四边形鼠标垫，如图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为了检验这块鼠标垫是不是标准的矩形，他想出了以下几种方案，其中合理的是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0" name="yt_table_1371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154858"/>
              </p:ext>
            </p:extLst>
          </p:nvPr>
        </p:nvGraphicFramePr>
        <p:xfrm>
          <a:off x="540000" y="3589739"/>
          <a:ext cx="5148263" cy="1901952"/>
        </p:xfrm>
        <a:graphic>
          <a:graphicData uri="http://schemas.openxmlformats.org/drawingml/2006/table">
            <a:tbl>
              <a:tblPr/>
              <a:tblGrid>
                <a:gridCol w="514826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测量对角线是否相等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测量两组对角是否相等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测量两组对边是否相等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测量其中的三个角是否都为直角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grpSp>
        <p:nvGrpSpPr>
          <p:cNvPr id="13707" name="yt_shape_13707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7359" y="3589739"/>
            <a:ext cx="1682496" cy="1497852"/>
            <a:chOff x="0" y="0"/>
            <a:chExt cx="1682496" cy="1497852"/>
          </a:xfrm>
        </p:grpSpPr>
        <p:pic>
          <p:nvPicPr>
            <p:cNvPr id="2" name="yt_image_137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2496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9" name="yt_shape_13709"/>
            <p:cNvSpPr txBox="1"/>
            <p:nvPr/>
          </p:nvSpPr>
          <p:spPr>
            <a:xfrm>
              <a:off x="307967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715209">
            <a:extLst>
              <a:ext uri="{FF2B5EF4-FFF2-40B4-BE49-F238E27FC236}">
                <a16:creationId xmlns:a16="http://schemas.microsoft.com/office/drawing/2014/main" id="{0191E260-1228-53CC-7BBA-A44B346083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006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9BD357-1B1B-4F4D-45FF-DCA9566C90B9}"/>
              </a:ext>
            </a:extLst>
          </p:cNvPr>
          <p:cNvSpPr txBox="1"/>
          <p:nvPr/>
        </p:nvSpPr>
        <p:spPr>
          <a:xfrm>
            <a:off x="9898907" y="30589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2" name="yt_shape_13712"/>
          <p:cNvSpPr txBox="1"/>
          <p:nvPr/>
        </p:nvSpPr>
        <p:spPr>
          <a:xfrm>
            <a:off x="479376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16" name="yt_shape_13716"/>
          <p:cNvSpPr txBox="1"/>
          <p:nvPr/>
        </p:nvSpPr>
        <p:spPr>
          <a:xfrm>
            <a:off x="479257" y="37173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13" name="yt_shape_13713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649" y="1944155"/>
            <a:ext cx="1549908" cy="1646442"/>
            <a:chOff x="0" y="0"/>
            <a:chExt cx="1549908" cy="1646442"/>
          </a:xfrm>
        </p:grpSpPr>
        <p:pic>
          <p:nvPicPr>
            <p:cNvPr id="2" name="yt_image_13713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9908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15" name="yt_shape_13715"/>
            <p:cNvSpPr txBox="1"/>
            <p:nvPr/>
          </p:nvSpPr>
          <p:spPr>
            <a:xfrm>
              <a:off x="241673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717">
                <a:extLst>
                  <a:ext uri="{FF2B5EF4-FFF2-40B4-BE49-F238E27FC236}">
                    <a16:creationId xmlns:a16="http://schemas.microsoft.com/office/drawing/2014/main" id="{23669DF1-AE78-DAC5-B468-8289F61672F8}"/>
                  </a:ext>
                </a:extLst>
              </p:cNvPr>
              <p:cNvSpPr txBox="1"/>
              <p:nvPr/>
            </p:nvSpPr>
            <p:spPr>
              <a:xfrm>
                <a:off x="503733" y="1817367"/>
                <a:ext cx="6697346" cy="45193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MAC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为矩形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717">
                <a:extLst>
                  <a:ext uri="{FF2B5EF4-FFF2-40B4-BE49-F238E27FC236}">
                    <a16:creationId xmlns:a16="http://schemas.microsoft.com/office/drawing/2014/main" id="{23669DF1-AE78-DAC5-B468-8289F6167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733" y="1817367"/>
                <a:ext cx="6697346" cy="4519314"/>
              </a:xfrm>
              <a:prstGeom prst="rect">
                <a:avLst/>
              </a:prstGeom>
              <a:blipFill>
                <a:blip r:embed="rId3"/>
                <a:stretch>
                  <a:fillRect l="-2823" t="-2429" r="-1821" b="-3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40000" y="2168800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对矩形的判定方法理解错误导致出错</a:t>
            </a:r>
          </a:p>
        </p:txBody>
      </p:sp>
      <p:sp>
        <p:nvSpPr>
          <p:cNvPr id="13720" name="yt_shape_13720"/>
          <p:cNvSpPr txBox="1"/>
          <p:nvPr/>
        </p:nvSpPr>
        <p:spPr>
          <a:xfrm>
            <a:off x="540000" y="2668365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1" name="yt_table_137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354216"/>
              </p:ext>
            </p:extLst>
          </p:nvPr>
        </p:nvGraphicFramePr>
        <p:xfrm>
          <a:off x="540000" y="3147668"/>
          <a:ext cx="7281864" cy="1901952"/>
        </p:xfrm>
        <a:graphic>
          <a:graphicData uri="http://schemas.openxmlformats.org/drawingml/2006/table">
            <a:tbl>
              <a:tblPr/>
              <a:tblGrid>
                <a:gridCol w="7281864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一个角是直角，两条对角线相等的四边形是矩形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一组对边平行且有一个角是直角的四边形是矩形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对角线互相垂直的平行四边形是矩形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一个角是直角且对角线互相平分的四边形是矩形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pic>
        <p:nvPicPr>
          <p:cNvPr id="3" name="yt_shape_1699003715451" title="H_28.801733">
            <a:extLst>
              <a:ext uri="{FF2B5EF4-FFF2-40B4-BE49-F238E27FC236}">
                <a16:creationId xmlns:a16="http://schemas.microsoft.com/office/drawing/2014/main" id="{A572F593-DC62-FFC7-E29E-AF42B98FA9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81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1056BE-E293-B2C1-7D5E-DCCEA3B3827E}"/>
              </a:ext>
            </a:extLst>
          </p:cNvPr>
          <p:cNvSpPr txBox="1"/>
          <p:nvPr/>
        </p:nvSpPr>
        <p:spPr>
          <a:xfrm>
            <a:off x="3878989" y="26215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4" name="yt_shape_13724"/>
          <p:cNvSpPr txBox="1"/>
          <p:nvPr/>
        </p:nvSpPr>
        <p:spPr>
          <a:xfrm>
            <a:off x="540000" y="170938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23" name="yt_image_137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0938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6" name="yt_shape_13726"/>
          <p:cNvSpPr txBox="1"/>
          <p:nvPr/>
        </p:nvSpPr>
        <p:spPr>
          <a:xfrm>
            <a:off x="540119" y="2401255"/>
            <a:ext cx="1174856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，添加一个条件仍不能使四边形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成为矩形的是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0" name="yt_table_1373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53606"/>
              </p:ext>
            </p:extLst>
          </p:nvPr>
        </p:nvGraphicFramePr>
        <p:xfrm>
          <a:off x="540000" y="3431829"/>
          <a:ext cx="5405755" cy="950976"/>
        </p:xfrm>
        <a:graphic>
          <a:graphicData uri="http://schemas.openxmlformats.org/drawingml/2006/table">
            <a:tbl>
              <a:tblPr/>
              <a:tblGrid>
                <a:gridCol w="3424555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p:grpSp>
        <p:nvGrpSpPr>
          <p:cNvPr id="13727" name="yt_shape_13727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2903" y="3645024"/>
            <a:ext cx="1919097" cy="1668159"/>
            <a:chOff x="0" y="0"/>
            <a:chExt cx="1919097" cy="1668159"/>
          </a:xfrm>
        </p:grpSpPr>
        <p:pic>
          <p:nvPicPr>
            <p:cNvPr id="2" name="yt_image_137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9097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9" name="yt_shape_13729"/>
            <p:cNvSpPr txBox="1"/>
            <p:nvPr/>
          </p:nvSpPr>
          <p:spPr>
            <a:xfrm>
              <a:off x="426267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5B552B1-582F-5C1B-1327-291F67F2691A}"/>
              </a:ext>
            </a:extLst>
          </p:cNvPr>
          <p:cNvSpPr txBox="1"/>
          <p:nvPr/>
        </p:nvSpPr>
        <p:spPr>
          <a:xfrm>
            <a:off x="11067995" y="28562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1533</Words>
  <Application>Microsoft Office PowerPoint</Application>
  <PresentationFormat>宽屏</PresentationFormat>
  <Paragraphs>133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2023-11-05T06:05:26Z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