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9" r:id="rId5"/>
    <p:sldId id="372" r:id="rId6"/>
    <p:sldId id="373" r:id="rId7"/>
    <p:sldId id="374" r:id="rId8"/>
    <p:sldId id="405" r:id="rId9"/>
    <p:sldId id="375" r:id="rId10"/>
    <p:sldId id="377" r:id="rId11"/>
    <p:sldId id="378" r:id="rId12"/>
    <p:sldId id="379" r:id="rId13"/>
    <p:sldId id="382" r:id="rId14"/>
    <p:sldId id="384" r:id="rId15"/>
    <p:sldId id="397" r:id="rId16"/>
    <p:sldId id="398" r:id="rId17"/>
    <p:sldId id="386" r:id="rId18"/>
    <p:sldId id="388" r:id="rId19"/>
    <p:sldId id="392" r:id="rId20"/>
    <p:sldId id="399" r:id="rId21"/>
    <p:sldId id="394" r:id="rId22"/>
    <p:sldId id="395" r:id="rId23"/>
    <p:sldId id="396" r:id="rId24"/>
    <p:sldId id="256" r:id="rId2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8" name="yt_shape_14818"/>
          <p:cNvSpPr txBox="1"/>
          <p:nvPr/>
        </p:nvSpPr>
        <p:spPr>
          <a:xfrm>
            <a:off x="540000" y="1495029"/>
            <a:ext cx="2440861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4817" name="yt_image_1481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5029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0" name="yt_shape_14820"/>
          <p:cNvSpPr txBox="1"/>
          <p:nvPr/>
        </p:nvSpPr>
        <p:spPr>
          <a:xfrm>
            <a:off x="540000" y="2153759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多边形的内角和与外角和</a:t>
            </a:r>
          </a:p>
        </p:txBody>
      </p:sp>
      <p:sp>
        <p:nvSpPr>
          <p:cNvPr id="14821" name="yt_shape_14821"/>
          <p:cNvSpPr txBox="1"/>
          <p:nvPr/>
        </p:nvSpPr>
        <p:spPr>
          <a:xfrm>
            <a:off x="540119" y="26533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游戏中有数学智慧，找起点游戏规定：从起点走五段相等直路之后回到起点，要求每走完一段直路后向右边偏行，成功的招数不止一招，可助我们成功的一招是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5" name="yt_table_1482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982940"/>
              </p:ext>
            </p:extLst>
          </p:nvPr>
        </p:nvGraphicFramePr>
        <p:xfrm>
          <a:off x="540000" y="4092890"/>
          <a:ext cx="6319838" cy="1901952"/>
        </p:xfrm>
        <a:graphic>
          <a:graphicData uri="http://schemas.openxmlformats.org/drawingml/2006/table">
            <a:tbl>
              <a:tblPr/>
              <a:tblGrid>
                <a:gridCol w="6319838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每走完一段直路后沿向右偏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72°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方向行走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每段直路要短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每走完一段直路后沿向右偏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108°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方向行走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每段直路要长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p:grpSp>
        <p:nvGrpSpPr>
          <p:cNvPr id="14822" name="yt_shape_14822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9028" y="4092890"/>
            <a:ext cx="1220724" cy="1630440"/>
            <a:chOff x="0" y="0"/>
            <a:chExt cx="1220724" cy="1630440"/>
          </a:xfrm>
        </p:grpSpPr>
        <p:pic>
          <p:nvPicPr>
            <p:cNvPr id="2" name="yt_image_1482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20724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24" name="yt_shape_14824"/>
            <p:cNvSpPr txBox="1"/>
            <p:nvPr/>
          </p:nvSpPr>
          <p:spPr>
            <a:xfrm>
              <a:off x="77081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4001143">
            <a:extLst>
              <a:ext uri="{FF2B5EF4-FFF2-40B4-BE49-F238E27FC236}">
                <a16:creationId xmlns:a16="http://schemas.microsoft.com/office/drawing/2014/main" id="{FBFC7CCC-9D02-C401-3249-DDD40F637C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4369"/>
            <a:ext cx="1171767" cy="3632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0FBFA89-F4E0-EF71-C1B8-27125FF60CFE}"/>
              </a:ext>
            </a:extLst>
          </p:cNvPr>
          <p:cNvSpPr txBox="1"/>
          <p:nvPr/>
        </p:nvSpPr>
        <p:spPr>
          <a:xfrm>
            <a:off x="2888508" y="35574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75" name="yt_shape_14875"/>
              <p:cNvSpPr txBox="1"/>
              <p:nvPr/>
            </p:nvSpPr>
            <p:spPr>
              <a:xfrm>
                <a:off x="540000" y="908720"/>
                <a:ext cx="11111999" cy="8908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的中位线，延长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875" name="yt_shape_14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11111999" cy="890885"/>
              </a:xfrm>
              <a:prstGeom prst="rect">
                <a:avLst/>
              </a:prstGeom>
              <a:blipFill>
                <a:blip r:embed="rId2"/>
                <a:stretch>
                  <a:fillRect l="-1701" t="-12329" r="-1153" b="-1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80" name="yt_shape_14880"/>
          <p:cNvSpPr txBox="1"/>
          <p:nvPr/>
        </p:nvSpPr>
        <p:spPr>
          <a:xfrm>
            <a:off x="539881" y="4497994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4877" name="yt_shape_14877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6241" y="2027744"/>
            <a:ext cx="1899666" cy="2226131"/>
            <a:chOff x="0" y="0"/>
            <a:chExt cx="1899666" cy="2226131"/>
          </a:xfrm>
        </p:grpSpPr>
        <p:pic>
          <p:nvPicPr>
            <p:cNvPr id="2" name="yt_image_1487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9666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79" name="yt_shape_14879"/>
            <p:cNvSpPr txBox="1"/>
            <p:nvPr/>
          </p:nvSpPr>
          <p:spPr>
            <a:xfrm>
              <a:off x="340369" y="1856799"/>
              <a:ext cx="1254928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881">
                <a:extLst>
                  <a:ext uri="{FF2B5EF4-FFF2-40B4-BE49-F238E27FC236}">
                    <a16:creationId xmlns:a16="http://schemas.microsoft.com/office/drawing/2014/main" id="{DEE3FCCB-FBC2-FDB8-6AC1-86F048FCCB15}"/>
                  </a:ext>
                </a:extLst>
              </p:cNvPr>
              <p:cNvSpPr txBox="1"/>
              <p:nvPr/>
            </p:nvSpPr>
            <p:spPr>
              <a:xfrm>
                <a:off x="539763" y="2001605"/>
                <a:ext cx="3579506" cy="43670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的中位线，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的中位线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881">
                <a:extLst>
                  <a:ext uri="{FF2B5EF4-FFF2-40B4-BE49-F238E27FC236}">
                    <a16:creationId xmlns:a16="http://schemas.microsoft.com/office/drawing/2014/main" id="{DEE3FCCB-FBC2-FDB8-6AC1-86F048FCC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2001605"/>
                <a:ext cx="3579506" cy="4367093"/>
              </a:xfrm>
              <a:prstGeom prst="rect">
                <a:avLst/>
              </a:prstGeom>
              <a:blipFill>
                <a:blip r:embed="rId4"/>
                <a:stretch>
                  <a:fillRect l="-5281" t="-2510" r="-4429" b="-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3" name="yt_shape_14883"/>
          <p:cNvSpPr txBox="1"/>
          <p:nvPr/>
        </p:nvSpPr>
        <p:spPr>
          <a:xfrm>
            <a:off x="540000" y="1678099"/>
            <a:ext cx="61074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矩形、菱形、正方形的性质和判定</a:t>
            </a:r>
          </a:p>
        </p:txBody>
      </p:sp>
      <p:sp>
        <p:nvSpPr>
          <p:cNvPr id="14884" name="yt_shape_14884"/>
          <p:cNvSpPr txBox="1"/>
          <p:nvPr/>
        </p:nvSpPr>
        <p:spPr>
          <a:xfrm>
            <a:off x="540119" y="21776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阜阳临泉县期末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，下列条件中，不能判定这个平行四边形为矩形的是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5" name="yt_table_148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804509"/>
              </p:ext>
            </p:extLst>
          </p:nvPr>
        </p:nvGraphicFramePr>
        <p:xfrm>
          <a:off x="540000" y="3137099"/>
          <a:ext cx="5266056" cy="950976"/>
        </p:xfrm>
        <a:graphic>
          <a:graphicData uri="http://schemas.openxmlformats.org/drawingml/2006/table">
            <a:tbl>
              <a:tblPr/>
              <a:tblGrid>
                <a:gridCol w="3099118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sp>
        <p:nvSpPr>
          <p:cNvPr id="14887" name="yt_shape_14887"/>
          <p:cNvSpPr txBox="1"/>
          <p:nvPr/>
        </p:nvSpPr>
        <p:spPr>
          <a:xfrm>
            <a:off x="540000" y="4138653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已知菱形的周长为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，两邻角的度数比为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，则其面积为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88" name="yt_table_14888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8626023"/>
                  </p:ext>
                </p:extLst>
              </p:nvPr>
            </p:nvGraphicFramePr>
            <p:xfrm>
              <a:off x="540000" y="4617956"/>
              <a:ext cx="4483545" cy="922148"/>
            </p:xfrm>
            <a:graphic>
              <a:graphicData uri="http://schemas.openxmlformats.org/drawingml/2006/table">
                <a:tbl>
                  <a:tblPr/>
                  <a:tblGrid>
                    <a:gridCol w="3099118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888" name="yt_table_14888" descr="{&quot;rangeId&quot;:16,&quot;type&quot;:&quot;Option&quot;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8626023"/>
                  </p:ext>
                </p:extLst>
              </p:nvPr>
            </p:nvGraphicFramePr>
            <p:xfrm>
              <a:off x="540000" y="3839857"/>
              <a:ext cx="4483545" cy="922148"/>
            </p:xfrm>
            <a:graphic>
              <a:graphicData uri="http://schemas.openxmlformats.org/drawingml/2006/table">
                <a:tbl>
                  <a:tblPr/>
                  <a:tblGrid>
                    <a:gridCol w="3099118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4794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324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316" r="-4479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4001973" title="H_28.599686">
            <a:extLst>
              <a:ext uri="{FF2B5EF4-FFF2-40B4-BE49-F238E27FC236}">
                <a16:creationId xmlns:a16="http://schemas.microsoft.com/office/drawing/2014/main" id="{508EF3FB-EDD4-D17A-C463-72498CB5C3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8709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9A3707-534B-C7A2-44AA-8519706DA763}"/>
              </a:ext>
            </a:extLst>
          </p:cNvPr>
          <p:cNvSpPr txBox="1"/>
          <p:nvPr/>
        </p:nvSpPr>
        <p:spPr>
          <a:xfrm>
            <a:off x="1821708" y="26063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857FB2-10AD-24A4-13DC-BD11D9C8FC1E}"/>
              </a:ext>
            </a:extLst>
          </p:cNvPr>
          <p:cNvSpPr txBox="1"/>
          <p:nvPr/>
        </p:nvSpPr>
        <p:spPr>
          <a:xfrm>
            <a:off x="9060589" y="4091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9" name="yt_shape_14889"/>
          <p:cNvSpPr txBox="1"/>
          <p:nvPr/>
        </p:nvSpPr>
        <p:spPr>
          <a:xfrm>
            <a:off x="540000" y="1011010"/>
            <a:ext cx="10078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各边中点，则以下说法错误的是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93" name="yt_table_148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46682"/>
              </p:ext>
            </p:extLst>
          </p:nvPr>
        </p:nvGraphicFramePr>
        <p:xfrm>
          <a:off x="540000" y="1490313"/>
          <a:ext cx="5624513" cy="1901952"/>
        </p:xfrm>
        <a:graphic>
          <a:graphicData uri="http://schemas.openxmlformats.org/drawingml/2006/table">
            <a:tbl>
              <a:tblPr/>
              <a:tblGrid>
                <a:gridCol w="5624513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的面积相等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，则四边形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，则四边形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grpSp>
        <p:nvGrpSpPr>
          <p:cNvPr id="14890" name="yt_shape_14890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2232" y="1490313"/>
            <a:ext cx="1867662" cy="1881900"/>
            <a:chOff x="0" y="0"/>
            <a:chExt cx="1867662" cy="1881900"/>
          </a:xfrm>
        </p:grpSpPr>
        <p:pic>
          <p:nvPicPr>
            <p:cNvPr id="3" name="yt_image_1489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7662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2" name="yt_shape_14892"/>
            <p:cNvSpPr txBox="1"/>
            <p:nvPr/>
          </p:nvSpPr>
          <p:spPr>
            <a:xfrm>
              <a:off x="324367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895" name="yt_shape_14895"/>
          <p:cNvSpPr txBox="1"/>
          <p:nvPr/>
        </p:nvSpPr>
        <p:spPr>
          <a:xfrm>
            <a:off x="540119" y="34426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99" name="yt_table_148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556712"/>
              </p:ext>
            </p:extLst>
          </p:nvPr>
        </p:nvGraphicFramePr>
        <p:xfrm>
          <a:off x="540000" y="4402068"/>
          <a:ext cx="3988118" cy="950976"/>
        </p:xfrm>
        <a:graphic>
          <a:graphicData uri="http://schemas.openxmlformats.org/drawingml/2006/table">
            <a:tbl>
              <a:tblPr/>
              <a:tblGrid>
                <a:gridCol w="2451418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C.67.5°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D.77.5°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</a:tbl>
          </a:graphicData>
        </a:graphic>
      </p:graphicFrame>
      <p:grpSp>
        <p:nvGrpSpPr>
          <p:cNvPr id="14896" name="yt_shape_14896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1340" y="4402068"/>
            <a:ext cx="1498473" cy="1805319"/>
            <a:chOff x="0" y="0"/>
            <a:chExt cx="1498473" cy="1805319"/>
          </a:xfrm>
        </p:grpSpPr>
        <p:pic>
          <p:nvPicPr>
            <p:cNvPr id="2" name="yt_image_1489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8473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8" name="yt_shape_14898"/>
            <p:cNvSpPr txBox="1"/>
            <p:nvPr/>
          </p:nvSpPr>
          <p:spPr>
            <a:xfrm>
              <a:off x="139772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5538723-B968-076D-8275-B116DF61E70D}"/>
              </a:ext>
            </a:extLst>
          </p:cNvPr>
          <p:cNvSpPr txBox="1"/>
          <p:nvPr/>
        </p:nvSpPr>
        <p:spPr>
          <a:xfrm>
            <a:off x="9617801" y="9642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4065F3-9EEF-FE19-7925-7D5A63D368D7}"/>
              </a:ext>
            </a:extLst>
          </p:cNvPr>
          <p:cNvSpPr txBox="1"/>
          <p:nvPr/>
        </p:nvSpPr>
        <p:spPr>
          <a:xfrm>
            <a:off x="7838332" y="38713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1" name="yt_shape_14901"/>
          <p:cNvSpPr txBox="1"/>
          <p:nvPr/>
        </p:nvSpPr>
        <p:spPr>
          <a:xfrm>
            <a:off x="540119" y="113590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905" name="yt_shape_14905"/>
          <p:cNvSpPr txBox="1"/>
          <p:nvPr/>
        </p:nvSpPr>
        <p:spPr>
          <a:xfrm>
            <a:off x="540000" y="43207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02" name="yt_shape_14902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1000" y="2727831"/>
            <a:ext cx="2269998" cy="1542429"/>
            <a:chOff x="0" y="0"/>
            <a:chExt cx="2269998" cy="1542429"/>
          </a:xfrm>
        </p:grpSpPr>
        <p:pic>
          <p:nvPicPr>
            <p:cNvPr id="2" name="yt_image_1490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9998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04" name="yt_shape_14904"/>
            <p:cNvSpPr txBox="1"/>
            <p:nvPr/>
          </p:nvSpPr>
          <p:spPr>
            <a:xfrm>
              <a:off x="525535" y="11824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1602805-602A-D996-B4D9-DF12AD0866C2}"/>
              </a:ext>
            </a:extLst>
          </p:cNvPr>
          <p:cNvSpPr txBox="1"/>
          <p:nvPr/>
        </p:nvSpPr>
        <p:spPr>
          <a:xfrm>
            <a:off x="1059708" y="20400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908"/>
          <p:cNvSpPr txBox="1"/>
          <p:nvPr/>
        </p:nvSpPr>
        <p:spPr>
          <a:xfrm>
            <a:off x="539881" y="2132856"/>
            <a:ext cx="5033429" cy="36933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909" name="yt_shape_1490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2006" y="2800670"/>
            <a:ext cx="2229993" cy="1557476"/>
            <a:chOff x="0" y="0"/>
            <a:chExt cx="2229993" cy="1557476"/>
          </a:xfrm>
        </p:grpSpPr>
        <p:pic>
          <p:nvPicPr>
            <p:cNvPr id="3" name="yt_image_14909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9993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11" name="yt_shape_14911"/>
            <p:cNvSpPr txBox="1"/>
            <p:nvPr/>
          </p:nvSpPr>
          <p:spPr>
            <a:xfrm>
              <a:off x="517443" y="1188144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4906">
            <a:extLst>
              <a:ext uri="{FF2B5EF4-FFF2-40B4-BE49-F238E27FC236}">
                <a16:creationId xmlns:a16="http://schemas.microsoft.com/office/drawing/2014/main" id="{C032C6BA-E9AD-B39A-0191-E09CA45D05D1}"/>
              </a:ext>
            </a:extLst>
          </p:cNvPr>
          <p:cNvSpPr txBox="1"/>
          <p:nvPr/>
        </p:nvSpPr>
        <p:spPr>
          <a:xfrm>
            <a:off x="540000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广元市中考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907">
            <a:extLst>
              <a:ext uri="{FF2B5EF4-FFF2-40B4-BE49-F238E27FC236}">
                <a16:creationId xmlns:a16="http://schemas.microsoft.com/office/drawing/2014/main" id="{AE638545-0EF3-07A2-067F-47812A21B31D}"/>
              </a:ext>
            </a:extLst>
          </p:cNvPr>
          <p:cNvSpPr txBox="1"/>
          <p:nvPr/>
        </p:nvSpPr>
        <p:spPr>
          <a:xfrm>
            <a:off x="539881" y="1615363"/>
            <a:ext cx="465031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3" name="yt_shape_14913"/>
          <p:cNvSpPr txBox="1"/>
          <p:nvPr/>
        </p:nvSpPr>
        <p:spPr>
          <a:xfrm>
            <a:off x="479257" y="1285165"/>
            <a:ext cx="6202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914"/>
              <p:cNvSpPr txBox="1"/>
              <p:nvPr/>
            </p:nvSpPr>
            <p:spPr>
              <a:xfrm>
                <a:off x="479376" y="1916832"/>
                <a:ext cx="8712968" cy="35824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9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16832"/>
                <a:ext cx="8712968" cy="3582456"/>
              </a:xfrm>
              <a:prstGeom prst="rect">
                <a:avLst/>
              </a:prstGeom>
              <a:blipFill>
                <a:blip r:embed="rId2"/>
                <a:stretch>
                  <a:fillRect l="-2169" t="-1361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916" name="yt_shape_1491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1263" y="1916832"/>
            <a:ext cx="2229993" cy="1616659"/>
            <a:chOff x="0" y="0"/>
            <a:chExt cx="2229993" cy="1616659"/>
          </a:xfrm>
        </p:grpSpPr>
        <p:pic>
          <p:nvPicPr>
            <p:cNvPr id="5" name="yt_image_14916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9993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18" name="yt_shape_14918"/>
            <p:cNvSpPr txBox="1"/>
            <p:nvPr/>
          </p:nvSpPr>
          <p:spPr>
            <a:xfrm>
              <a:off x="517443" y="1188144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1" name="yt_shape_14921"/>
          <p:cNvSpPr txBox="1"/>
          <p:nvPr/>
        </p:nvSpPr>
        <p:spPr>
          <a:xfrm>
            <a:off x="540000" y="1938596"/>
            <a:ext cx="2441566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20" name="yt_image_1492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38596"/>
            <a:ext cx="2417445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3" name="yt_shape_14923"/>
          <p:cNvSpPr txBox="1"/>
          <p:nvPr/>
        </p:nvSpPr>
        <p:spPr>
          <a:xfrm>
            <a:off x="540119" y="26304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蚌埠市校级月考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如图，折叠菱形纸片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27" name="yt_table_14927_skip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6964322"/>
                  </p:ext>
                </p:extLst>
              </p:nvPr>
            </p:nvGraphicFramePr>
            <p:xfrm>
              <a:off x="540000" y="3589900"/>
              <a:ext cx="4175697" cy="92570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927" name="yt_table_14927_skip" descr="{&quot;rangeId&quot;:22,&quot;type&quot;:&quot;Option&quot;,&quot;drawing&quot;:[&quot;yt_shape_14924&quot;]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6964322"/>
                  </p:ext>
                </p:extLst>
              </p:nvPr>
            </p:nvGraphicFramePr>
            <p:xfrm>
              <a:off x="540000" y="2551304"/>
              <a:ext cx="4175697" cy="92570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79112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6403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597" r="-7911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6403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924" name="yt_shape_14924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6822" y="3589900"/>
            <a:ext cx="2063115" cy="1689876"/>
            <a:chOff x="0" y="0"/>
            <a:chExt cx="2063115" cy="1689876"/>
          </a:xfrm>
        </p:grpSpPr>
        <p:pic>
          <p:nvPicPr>
            <p:cNvPr id="2" name="yt_image_1492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63115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6" name="yt_shape_14926"/>
            <p:cNvSpPr txBox="1"/>
            <p:nvPr/>
          </p:nvSpPr>
          <p:spPr>
            <a:xfrm>
              <a:off x="422093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400577-6537-4ABD-C434-6A40EE0941A4}"/>
              </a:ext>
            </a:extLst>
          </p:cNvPr>
          <p:cNvSpPr txBox="1"/>
          <p:nvPr/>
        </p:nvSpPr>
        <p:spPr>
          <a:xfrm>
            <a:off x="7338271" y="30591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8" name="yt_shape_14928"/>
          <p:cNvSpPr txBox="1"/>
          <p:nvPr/>
        </p:nvSpPr>
        <p:spPr>
          <a:xfrm>
            <a:off x="540119" y="13714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用直角边分别为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的两个直角三角形拼成一个平行四边形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，所得的平行四边形的周长是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29" name="yt_shape_14929"/>
              <p:cNvSpPr txBox="1"/>
              <p:nvPr/>
            </p:nvSpPr>
            <p:spPr>
              <a:xfrm>
                <a:off x="540119" y="2330849"/>
                <a:ext cx="11111999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安徽省中考改编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如图是一张矩形纸片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，现要剪下一张等腰三角形纸片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的某一条边上，则等腰三角形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的底边长是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929" name="yt_shape_14929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0849"/>
                <a:ext cx="11111999" cy="1429430"/>
              </a:xfrm>
              <a:prstGeom prst="rect">
                <a:avLst/>
              </a:prstGeom>
              <a:blipFill>
                <a:blip r:embed="rId2"/>
                <a:stretch>
                  <a:fillRect l="-1701" t="-3404" r="-1262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34" name="yt_shape_14934"/>
          <p:cNvSpPr txBox="1"/>
          <p:nvPr/>
        </p:nvSpPr>
        <p:spPr>
          <a:xfrm>
            <a:off x="540000" y="55239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31" name="yt_shape_14931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5625" y="3811067"/>
            <a:ext cx="1420749" cy="1662444"/>
            <a:chOff x="0" y="0"/>
            <a:chExt cx="1420749" cy="1662444"/>
          </a:xfrm>
        </p:grpSpPr>
        <p:pic>
          <p:nvPicPr>
            <p:cNvPr id="2" name="yt_image_14931">
              <a:extLst>
                <a:ext uri="">
  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0749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3" name="yt_shape_14933"/>
            <p:cNvSpPr txBox="1"/>
            <p:nvPr/>
          </p:nvSpPr>
          <p:spPr>
            <a:xfrm>
              <a:off x="100910" y="13024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638EFD-4C42-B3DF-5993-7DC9EE572215}"/>
              </a:ext>
            </a:extLst>
          </p:cNvPr>
          <p:cNvSpPr txBox="1"/>
          <p:nvPr/>
        </p:nvSpPr>
        <p:spPr>
          <a:xfrm>
            <a:off x="3498108" y="180009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CF9C09-8DBA-1847-504E-0C558979A8CE}"/>
                  </a:ext>
                </a:extLst>
              </p:cNvPr>
              <p:cNvSpPr txBox="1"/>
              <p:nvPr/>
            </p:nvSpPr>
            <p:spPr>
              <a:xfrm>
                <a:off x="6493721" y="3230798"/>
                <a:ext cx="2288540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CF9C09-8DBA-1847-504E-0C558979A8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3721" y="3230798"/>
                <a:ext cx="2288540" cy="558242"/>
              </a:xfrm>
              <a:prstGeom prst="rect">
                <a:avLst/>
              </a:prstGeom>
              <a:blipFill>
                <a:blip r:embed="rId4"/>
                <a:stretch>
                  <a:fillRect l="-398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6" name="yt_shape_14936"/>
          <p:cNvSpPr txBox="1"/>
          <p:nvPr/>
        </p:nvSpPr>
        <p:spPr>
          <a:xfrm>
            <a:off x="539881" y="1008939"/>
            <a:ext cx="2421945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8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35" name="yt_image_149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08939"/>
            <a:ext cx="2398014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8" name="yt_shape_14938"/>
          <p:cNvSpPr txBox="1"/>
          <p:nvPr/>
        </p:nvSpPr>
        <p:spPr>
          <a:xfrm>
            <a:off x="540000" y="1700808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上任一位置如图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所示时，易证得结论：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请你探究：当点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中的位置时，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又有怎样的数量关系？请你写出对上述两种情况的探究结论，并利用图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942" name="yt_shape_14942"/>
          <p:cNvSpPr txBox="1"/>
          <p:nvPr/>
        </p:nvSpPr>
        <p:spPr>
          <a:xfrm>
            <a:off x="539881" y="6337613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4939" name="yt_shape_14939" title="H_197.9929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4352" y="3068960"/>
            <a:ext cx="2085192" cy="1942799"/>
            <a:chOff x="325139" y="-2651"/>
            <a:chExt cx="2923282" cy="2663502"/>
          </a:xfrm>
        </p:grpSpPr>
        <p:pic>
          <p:nvPicPr>
            <p:cNvPr id="2" name="yt_image_1493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5139" y="-2651"/>
              <a:ext cx="2923282" cy="2118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41" name="yt_shape_14941"/>
            <p:cNvSpPr txBox="1"/>
            <p:nvPr/>
          </p:nvSpPr>
          <p:spPr>
            <a:xfrm>
              <a:off x="852177" y="2154511"/>
              <a:ext cx="1869206" cy="5063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4943">
            <a:extLst>
              <a:ext uri="{FF2B5EF4-FFF2-40B4-BE49-F238E27FC236}">
                <a16:creationId xmlns:a16="http://schemas.microsoft.com/office/drawing/2014/main" id="{C8CEAE4D-5DF0-8408-7EDE-AC7FE22F841F}"/>
              </a:ext>
            </a:extLst>
          </p:cNvPr>
          <p:cNvSpPr txBox="1"/>
          <p:nvPr/>
        </p:nvSpPr>
        <p:spPr>
          <a:xfrm>
            <a:off x="578202" y="3150888"/>
            <a:ext cx="630980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解：结论均是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证明如下：</a:t>
            </a:r>
          </a:p>
        </p:txBody>
      </p:sp>
      <p:sp>
        <p:nvSpPr>
          <p:cNvPr id="4" name="yt_shape_14944">
            <a:extLst>
              <a:ext uri="{FF2B5EF4-FFF2-40B4-BE49-F238E27FC236}">
                <a16:creationId xmlns:a16="http://schemas.microsoft.com/office/drawing/2014/main" id="{361B3B19-835D-58B9-151B-32F86408A7E9}"/>
              </a:ext>
            </a:extLst>
          </p:cNvPr>
          <p:cNvSpPr txBox="1"/>
          <p:nvPr/>
        </p:nvSpPr>
        <p:spPr>
          <a:xfrm>
            <a:off x="572860" y="3517448"/>
            <a:ext cx="7467356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易证四边形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NCDM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均为矩形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根据题意可得，在矩形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，在矩形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NCDM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两式相加得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4949" title="H_143.7148">
            <a:extLst>
              <a:ext uri="{FF2B5EF4-FFF2-40B4-BE49-F238E27FC236}">
                <a16:creationId xmlns:a16="http://schemas.microsoft.com/office/drawing/2014/main" id="{E01A4BDB-2CDD-83BE-6938-B4B505ADE0A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7335" y="5048603"/>
            <a:ext cx="1819226" cy="136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945">
            <a:extLst>
              <a:ext uri="{FF2B5EF4-FFF2-40B4-BE49-F238E27FC236}">
                <a16:creationId xmlns:a16="http://schemas.microsoft.com/office/drawing/2014/main" id="{19C91820-D1F7-C780-BD0C-780D7FD7D146}"/>
              </a:ext>
            </a:extLst>
          </p:cNvPr>
          <p:cNvSpPr txBox="1"/>
          <p:nvPr/>
        </p:nvSpPr>
        <p:spPr>
          <a:xfrm>
            <a:off x="407368" y="155679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易证四边形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均为矩形，</a:t>
            </a:r>
          </a:p>
        </p:txBody>
      </p:sp>
      <p:sp>
        <p:nvSpPr>
          <p:cNvPr id="3" name="yt_shape_14946">
            <a:extLst>
              <a:ext uri="{FF2B5EF4-FFF2-40B4-BE49-F238E27FC236}">
                <a16:creationId xmlns:a16="http://schemas.microsoft.com/office/drawing/2014/main" id="{87D31B78-11F7-C6AF-3476-25ACC0EA1817}"/>
              </a:ext>
            </a:extLst>
          </p:cNvPr>
          <p:cNvSpPr txBox="1"/>
          <p:nvPr/>
        </p:nvSpPr>
        <p:spPr>
          <a:xfrm>
            <a:off x="401892" y="235243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同样根据题意可得，在矩形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，在矩形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947">
            <a:extLst>
              <a:ext uri="{FF2B5EF4-FFF2-40B4-BE49-F238E27FC236}">
                <a16:creationId xmlns:a16="http://schemas.microsoft.com/office/drawing/2014/main" id="{98BFCD71-6456-EAB5-A8EE-46914537DB14}"/>
              </a:ext>
            </a:extLst>
          </p:cNvPr>
          <p:cNvSpPr txBox="1"/>
          <p:nvPr/>
        </p:nvSpPr>
        <p:spPr>
          <a:xfrm>
            <a:off x="401892" y="3116184"/>
            <a:ext cx="800898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两式相加得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4948">
            <a:extLst>
              <a:ext uri="{FF2B5EF4-FFF2-40B4-BE49-F238E27FC236}">
                <a16:creationId xmlns:a16="http://schemas.microsoft.com/office/drawing/2014/main" id="{208696D4-6A63-6143-C7B3-F5A902A190FE}"/>
              </a:ext>
            </a:extLst>
          </p:cNvPr>
          <p:cNvSpPr txBox="1"/>
          <p:nvPr/>
        </p:nvSpPr>
        <p:spPr>
          <a:xfrm>
            <a:off x="401892" y="3595487"/>
            <a:ext cx="323203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6" name="yt_image_14950" title="H_146.28117">
            <a:extLst>
              <a:ext uri="{FF2B5EF4-FFF2-40B4-BE49-F238E27FC236}">
                <a16:creationId xmlns:a16="http://schemas.microsoft.com/office/drawing/2014/main" id="{2ED9DEE7-53C6-9993-A065-B7C7755CC8C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309234"/>
            <a:ext cx="2068390" cy="185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7" name="yt_shape_14827"/>
          <p:cNvSpPr txBox="1"/>
          <p:nvPr/>
        </p:nvSpPr>
        <p:spPr>
          <a:xfrm>
            <a:off x="540119" y="18511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湘西州中考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若一个多边形的内角和是外角和的两倍，则该多边形的边数是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一个凸多边形，除了一个内角外，其余各内角的和为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，求这个多边形的边数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829" name="yt_shape_14829"/>
          <p:cNvSpPr txBox="1"/>
          <p:nvPr/>
        </p:nvSpPr>
        <p:spPr>
          <a:xfrm>
            <a:off x="540119" y="3289844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解：设这个多边形的边数为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，根据题意，得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2750°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2750°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30" name="yt_shape_14830"/>
              <p:cNvSpPr txBox="1"/>
              <p:nvPr/>
            </p:nvSpPr>
            <p:spPr>
              <a:xfrm>
                <a:off x="540000" y="3769147"/>
                <a:ext cx="4847481" cy="15977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，即这个多边形的边数为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30" name="yt_shape_14830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9147"/>
                <a:ext cx="4847481" cy="1597745"/>
              </a:xfrm>
              <a:prstGeom prst="rect">
                <a:avLst/>
              </a:prstGeom>
              <a:blipFill>
                <a:blip r:embed="rId2"/>
                <a:stretch>
                  <a:fillRect l="-3899" r="-2893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578495-D987-85E7-0EE9-C5DE40966330}"/>
              </a:ext>
            </a:extLst>
          </p:cNvPr>
          <p:cNvSpPr txBox="1"/>
          <p:nvPr/>
        </p:nvSpPr>
        <p:spPr>
          <a:xfrm>
            <a:off x="1059708" y="227978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29" grpId="0" build="allAtOnce"/>
      <p:bldP spid="14830" grpId="0" build="allAtOnce"/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4" name="yt_shape_14954"/>
          <p:cNvSpPr txBox="1"/>
          <p:nvPr/>
        </p:nvSpPr>
        <p:spPr>
          <a:xfrm>
            <a:off x="468897" y="969039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广西北部湾经济区水平测试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955" name="yt_shape_14955"/>
          <p:cNvSpPr txBox="1"/>
          <p:nvPr/>
        </p:nvSpPr>
        <p:spPr>
          <a:xfrm>
            <a:off x="468897" y="1448342"/>
            <a:ext cx="10496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【阅读理解】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的面积相等吗？为什么？</a:t>
            </a:r>
          </a:p>
        </p:txBody>
      </p:sp>
      <p:pic>
        <p:nvPicPr>
          <p:cNvPr id="14956" name="yt_image_149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2345" y="2737475"/>
            <a:ext cx="1885950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8" name="yt_shape_14958"/>
          <p:cNvSpPr txBox="1"/>
          <p:nvPr/>
        </p:nvSpPr>
        <p:spPr>
          <a:xfrm>
            <a:off x="10056440" y="3912746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2" name="yt_shape_14959">
            <a:extLst>
              <a:ext uri="{FF2B5EF4-FFF2-40B4-BE49-F238E27FC236}">
                <a16:creationId xmlns:a16="http://schemas.microsoft.com/office/drawing/2014/main" id="{56333F91-B3BC-F460-8E49-09D46CEC2398}"/>
              </a:ext>
            </a:extLst>
          </p:cNvPr>
          <p:cNvSpPr txBox="1"/>
          <p:nvPr/>
        </p:nvSpPr>
        <p:spPr>
          <a:xfrm>
            <a:off x="468897" y="1995534"/>
            <a:ext cx="996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解：相等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中，分别作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，垂足分别为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4960">
            <a:extLst>
              <a:ext uri="{FF2B5EF4-FFF2-40B4-BE49-F238E27FC236}">
                <a16:creationId xmlns:a16="http://schemas.microsoft.com/office/drawing/2014/main" id="{14406844-091D-97FA-A3C4-3CF79DE0E16B}"/>
              </a:ext>
            </a:extLst>
          </p:cNvPr>
          <p:cNvSpPr txBox="1"/>
          <p:nvPr/>
        </p:nvSpPr>
        <p:spPr>
          <a:xfrm>
            <a:off x="468897" y="2474837"/>
            <a:ext cx="31482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</a:p>
        </p:txBody>
      </p:sp>
      <p:sp>
        <p:nvSpPr>
          <p:cNvPr id="4" name="yt_shape_14961">
            <a:extLst>
              <a:ext uri="{FF2B5EF4-FFF2-40B4-BE49-F238E27FC236}">
                <a16:creationId xmlns:a16="http://schemas.microsoft.com/office/drawing/2014/main" id="{0A1E29F9-C7E4-AA2F-BA2D-896FB91E3B0D}"/>
              </a:ext>
            </a:extLst>
          </p:cNvPr>
          <p:cNvSpPr txBox="1"/>
          <p:nvPr/>
        </p:nvSpPr>
        <p:spPr>
          <a:xfrm>
            <a:off x="468897" y="2954140"/>
            <a:ext cx="1477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962">
            <a:extLst>
              <a:ext uri="{FF2B5EF4-FFF2-40B4-BE49-F238E27FC236}">
                <a16:creationId xmlns:a16="http://schemas.microsoft.com/office/drawing/2014/main" id="{540C6A4B-4AEB-C7AA-54EB-3BFE48882DEC}"/>
              </a:ext>
            </a:extLst>
          </p:cNvPr>
          <p:cNvSpPr txBox="1"/>
          <p:nvPr/>
        </p:nvSpPr>
        <p:spPr>
          <a:xfrm>
            <a:off x="468897" y="3433443"/>
            <a:ext cx="12984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</a:p>
        </p:txBody>
      </p:sp>
      <p:sp>
        <p:nvSpPr>
          <p:cNvPr id="6" name="yt_shape_14963">
            <a:extLst>
              <a:ext uri="{FF2B5EF4-FFF2-40B4-BE49-F238E27FC236}">
                <a16:creationId xmlns:a16="http://schemas.microsoft.com/office/drawing/2014/main" id="{2BAED7E4-9288-52DC-7395-359BF3577421}"/>
              </a:ext>
            </a:extLst>
          </p:cNvPr>
          <p:cNvSpPr txBox="1"/>
          <p:nvPr/>
        </p:nvSpPr>
        <p:spPr>
          <a:xfrm>
            <a:off x="468897" y="3912746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是平行四边形，</a:t>
            </a:r>
          </a:p>
        </p:txBody>
      </p:sp>
      <p:sp>
        <p:nvSpPr>
          <p:cNvPr id="7" name="yt_shape_14964">
            <a:extLst>
              <a:ext uri="{FF2B5EF4-FFF2-40B4-BE49-F238E27FC236}">
                <a16:creationId xmlns:a16="http://schemas.microsoft.com/office/drawing/2014/main" id="{8430182D-D572-4A62-8DB2-59052CD06252}"/>
              </a:ext>
            </a:extLst>
          </p:cNvPr>
          <p:cNvSpPr txBox="1"/>
          <p:nvPr/>
        </p:nvSpPr>
        <p:spPr>
          <a:xfrm>
            <a:off x="468897" y="4392049"/>
            <a:ext cx="1477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965">
                <a:extLst>
                  <a:ext uri="{FF2B5EF4-FFF2-40B4-BE49-F238E27FC236}">
                    <a16:creationId xmlns:a16="http://schemas.microsoft.com/office/drawing/2014/main" id="{68FAEA0D-5116-A7ED-E34B-EDF57D69FC7B}"/>
                  </a:ext>
                </a:extLst>
              </p:cNvPr>
              <p:cNvSpPr txBox="1"/>
              <p:nvPr/>
            </p:nvSpPr>
            <p:spPr>
              <a:xfrm>
                <a:off x="468897" y="4871352"/>
                <a:ext cx="539570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4965">
                <a:extLst>
                  <a:ext uri="{FF2B5EF4-FFF2-40B4-BE49-F238E27FC236}">
                    <a16:creationId xmlns:a16="http://schemas.microsoft.com/office/drawing/2014/main" id="{68FAEA0D-5116-A7ED-E34B-EDF57D69F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897" y="4871352"/>
                <a:ext cx="5395708" cy="638893"/>
              </a:xfrm>
              <a:prstGeom prst="rect">
                <a:avLst/>
              </a:prstGeom>
              <a:blipFill>
                <a:blip r:embed="rId3"/>
                <a:stretch>
                  <a:fillRect l="-3503" r="-237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967">
            <a:extLst>
              <a:ext uri="{FF2B5EF4-FFF2-40B4-BE49-F238E27FC236}">
                <a16:creationId xmlns:a16="http://schemas.microsoft.com/office/drawing/2014/main" id="{6428996F-BB30-6D57-DFD5-7F1647EAF027}"/>
              </a:ext>
            </a:extLst>
          </p:cNvPr>
          <p:cNvSpPr txBox="1"/>
          <p:nvPr/>
        </p:nvSpPr>
        <p:spPr>
          <a:xfrm>
            <a:off x="468897" y="5561033"/>
            <a:ext cx="22057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8" name="yt_shape_14968"/>
          <p:cNvSpPr txBox="1"/>
          <p:nvPr/>
        </p:nvSpPr>
        <p:spPr>
          <a:xfrm>
            <a:off x="540000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【类比探究】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的右侧作等腰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969" name="yt_image_14969" title="H_98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345" y="1817367"/>
            <a:ext cx="1559052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71" name="yt_shape_14971"/>
          <p:cNvSpPr txBox="1"/>
          <p:nvPr/>
        </p:nvSpPr>
        <p:spPr>
          <a:xfrm>
            <a:off x="540000" y="1817367"/>
            <a:ext cx="5015797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解：过点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请将余下的求解步骤补充完整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E4DCFD-5D5A-31A9-43A8-97EA6F2C6FA6}"/>
              </a:ext>
            </a:extLst>
          </p:cNvPr>
          <p:cNvSpPr txBox="1"/>
          <p:nvPr/>
        </p:nvSpPr>
        <p:spPr>
          <a:xfrm>
            <a:off x="7896081" y="308101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977">
                <a:extLst>
                  <a:ext uri="{FF2B5EF4-FFF2-40B4-BE49-F238E27FC236}">
                    <a16:creationId xmlns:a16="http://schemas.microsoft.com/office/drawing/2014/main" id="{C8F63A2E-031D-C985-2E94-4D43B519CE4F}"/>
                  </a:ext>
                </a:extLst>
              </p:cNvPr>
              <p:cNvSpPr txBox="1"/>
              <p:nvPr/>
            </p:nvSpPr>
            <p:spPr>
              <a:xfrm>
                <a:off x="540000" y="2726014"/>
                <a:ext cx="4837863" cy="3259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4" name="yt_shape_14977">
                <a:extLst>
                  <a:ext uri="{FF2B5EF4-FFF2-40B4-BE49-F238E27FC236}">
                    <a16:creationId xmlns:a16="http://schemas.microsoft.com/office/drawing/2014/main" id="{C8F63A2E-031D-C985-2E94-4D43B519C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26014"/>
                <a:ext cx="4837863" cy="3259097"/>
              </a:xfrm>
              <a:prstGeom prst="rect">
                <a:avLst/>
              </a:prstGeom>
              <a:blipFill>
                <a:blip r:embed="rId3"/>
                <a:stretch>
                  <a:fillRect l="-3909" t="-3364" r="-2774" b="-2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4" name="yt_shape_14974"/>
          <p:cNvSpPr txBox="1"/>
          <p:nvPr/>
        </p:nvSpPr>
        <p:spPr>
          <a:xfrm>
            <a:off x="540120" y="10240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的右侧作正方形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" name="yt_image_14975" title="H_138.09724">
            <a:extLst>
              <a:ext uri="{FF2B5EF4-FFF2-40B4-BE49-F238E27FC236}">
                <a16:creationId xmlns:a16="http://schemas.microsoft.com/office/drawing/2014/main" id="{3C30B602-D7D6-D508-6D80-D9C05756754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132856"/>
            <a:ext cx="1922956" cy="175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979">
            <a:extLst>
              <a:ext uri="{FF2B5EF4-FFF2-40B4-BE49-F238E27FC236}">
                <a16:creationId xmlns:a16="http://schemas.microsoft.com/office/drawing/2014/main" id="{6BA3B6EF-4C07-E9ED-BA37-97B1D3450B26}"/>
              </a:ext>
            </a:extLst>
          </p:cNvPr>
          <p:cNvSpPr txBox="1"/>
          <p:nvPr/>
        </p:nvSpPr>
        <p:spPr>
          <a:xfrm>
            <a:off x="540120" y="2132856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en-US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4" name="yt_shape_14980">
            <a:extLst>
              <a:ext uri="{FF2B5EF4-FFF2-40B4-BE49-F238E27FC236}">
                <a16:creationId xmlns:a16="http://schemas.microsoft.com/office/drawing/2014/main" id="{05500E68-458C-64FB-F336-D90E771C8613}"/>
              </a:ext>
            </a:extLst>
          </p:cNvPr>
          <p:cNvSpPr txBox="1"/>
          <p:nvPr/>
        </p:nvSpPr>
        <p:spPr>
          <a:xfrm>
            <a:off x="453358" y="2566442"/>
            <a:ext cx="59150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都是正方形，</a:t>
            </a:r>
          </a:p>
        </p:txBody>
      </p:sp>
      <p:sp>
        <p:nvSpPr>
          <p:cNvPr id="5" name="yt_shape_14981">
            <a:extLst>
              <a:ext uri="{FF2B5EF4-FFF2-40B4-BE49-F238E27FC236}">
                <a16:creationId xmlns:a16="http://schemas.microsoft.com/office/drawing/2014/main" id="{7E55E0BE-5DF7-4AE0-E800-D9235F959D2F}"/>
              </a:ext>
            </a:extLst>
          </p:cNvPr>
          <p:cNvSpPr txBox="1"/>
          <p:nvPr/>
        </p:nvSpPr>
        <p:spPr>
          <a:xfrm>
            <a:off x="453358" y="3045745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6" name="yt_shape_14982">
            <a:extLst>
              <a:ext uri="{FF2B5EF4-FFF2-40B4-BE49-F238E27FC236}">
                <a16:creationId xmlns:a16="http://schemas.microsoft.com/office/drawing/2014/main" id="{104DDCD0-FB87-DA4C-E7CC-AF2C347B6E88}"/>
              </a:ext>
            </a:extLst>
          </p:cNvPr>
          <p:cNvSpPr txBox="1"/>
          <p:nvPr/>
        </p:nvSpPr>
        <p:spPr>
          <a:xfrm>
            <a:off x="453358" y="3525048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4983">
            <a:extLst>
              <a:ext uri="{FF2B5EF4-FFF2-40B4-BE49-F238E27FC236}">
                <a16:creationId xmlns:a16="http://schemas.microsoft.com/office/drawing/2014/main" id="{5BFDE316-CA47-C3A5-162D-6D7152F2F57C}"/>
              </a:ext>
            </a:extLst>
          </p:cNvPr>
          <p:cNvSpPr txBox="1"/>
          <p:nvPr/>
        </p:nvSpPr>
        <p:spPr>
          <a:xfrm>
            <a:off x="453358" y="4004351"/>
            <a:ext cx="1495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yt_shape_14984">
            <a:extLst>
              <a:ext uri="{FF2B5EF4-FFF2-40B4-BE49-F238E27FC236}">
                <a16:creationId xmlns:a16="http://schemas.microsoft.com/office/drawing/2014/main" id="{0CBF666D-7FAC-527D-DF2D-90FB78E29C5A}"/>
              </a:ext>
            </a:extLst>
          </p:cNvPr>
          <p:cNvSpPr txBox="1"/>
          <p:nvPr/>
        </p:nvSpPr>
        <p:spPr>
          <a:xfrm>
            <a:off x="453358" y="4483654"/>
            <a:ext cx="22169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985">
                <a:extLst>
                  <a:ext uri="{FF2B5EF4-FFF2-40B4-BE49-F238E27FC236}">
                    <a16:creationId xmlns:a16="http://schemas.microsoft.com/office/drawing/2014/main" id="{89898DF1-8F8A-A089-E87F-F3F537D9B77A}"/>
                  </a:ext>
                </a:extLst>
              </p:cNvPr>
              <p:cNvSpPr txBox="1"/>
              <p:nvPr/>
            </p:nvSpPr>
            <p:spPr>
              <a:xfrm>
                <a:off x="453358" y="4962957"/>
                <a:ext cx="313387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>
          <p:sp>
            <p:nvSpPr>
              <p:cNvPr id="9" name="yt_shape_14985">
                <a:extLst>
                  <a:ext uri="{FF2B5EF4-FFF2-40B4-BE49-F238E27FC236}">
                    <a16:creationId xmlns:a16="http://schemas.microsoft.com/office/drawing/2014/main" id="{89898DF1-8F8A-A089-E87F-F3F537D9B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58" y="4962957"/>
                <a:ext cx="3133871" cy="638893"/>
              </a:xfrm>
              <a:prstGeom prst="rect">
                <a:avLst/>
              </a:prstGeom>
              <a:blipFill>
                <a:blip r:embed="rId3"/>
                <a:stretch>
                  <a:fillRect l="-5837" r="-486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987">
            <a:extLst>
              <a:ext uri="{FF2B5EF4-FFF2-40B4-BE49-F238E27FC236}">
                <a16:creationId xmlns:a16="http://schemas.microsoft.com/office/drawing/2014/main" id="{DD5C88EC-6CE1-240D-4A3D-96B137DBA36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4193191"/>
            <a:ext cx="175107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4989">
            <a:extLst>
              <a:ext uri="{FF2B5EF4-FFF2-40B4-BE49-F238E27FC236}">
                <a16:creationId xmlns:a16="http://schemas.microsoft.com/office/drawing/2014/main" id="{F86A72D5-2C94-51FC-4301-6429BC269714}"/>
              </a:ext>
            </a:extLst>
          </p:cNvPr>
          <p:cNvSpPr txBox="1"/>
          <p:nvPr/>
        </p:nvSpPr>
        <p:spPr>
          <a:xfrm>
            <a:off x="10200456" y="5601850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000" y="900000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平行四边形的性质和判定</a:t>
            </a:r>
          </a:p>
        </p:txBody>
      </p:sp>
      <p:sp>
        <p:nvSpPr>
          <p:cNvPr id="14833" name="yt_shape_1483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，则下列条件不能判定四边形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34" name="yt_table_1483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123813"/>
              </p:ext>
            </p:extLst>
          </p:nvPr>
        </p:nvGraphicFramePr>
        <p:xfrm>
          <a:off x="540000" y="2359000"/>
          <a:ext cx="5400675" cy="1901952"/>
        </p:xfrm>
        <a:graphic>
          <a:graphicData uri="http://schemas.openxmlformats.org/drawingml/2006/table">
            <a:tbl>
              <a:tblPr/>
              <a:tblGrid>
                <a:gridCol w="5400675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p:sp>
        <p:nvSpPr>
          <p:cNvPr id="14836" name="yt_shape_14836"/>
          <p:cNvSpPr txBox="1"/>
          <p:nvPr/>
        </p:nvSpPr>
        <p:spPr>
          <a:xfrm>
            <a:off x="540119" y="4311320"/>
            <a:ext cx="1210860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0" name="yt_table_148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918171"/>
              </p:ext>
            </p:extLst>
          </p:nvPr>
        </p:nvGraphicFramePr>
        <p:xfrm>
          <a:off x="540067" y="5009093"/>
          <a:ext cx="3548380" cy="950976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grpSp>
        <p:nvGrpSpPr>
          <p:cNvPr id="14837" name="yt_shape_14837_skip" title="H_107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4281" y="4829303"/>
            <a:ext cx="1787652" cy="1366407"/>
            <a:chOff x="0" y="0"/>
            <a:chExt cx="1787652" cy="1366407"/>
          </a:xfrm>
        </p:grpSpPr>
        <p:pic>
          <p:nvPicPr>
            <p:cNvPr id="2" name="yt_image_148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7652" cy="970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9" name="yt_shape_14839"/>
            <p:cNvSpPr txBox="1"/>
            <p:nvPr/>
          </p:nvSpPr>
          <p:spPr>
            <a:xfrm>
              <a:off x="360545" y="10064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4001384">
            <a:extLst>
              <a:ext uri="{FF2B5EF4-FFF2-40B4-BE49-F238E27FC236}">
                <a16:creationId xmlns:a16="http://schemas.microsoft.com/office/drawing/2014/main" id="{2F4210DF-B678-5508-A2B5-B70A028528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0610"/>
            <a:ext cx="1171767" cy="3632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14FD25E-55DC-E707-20F9-F76A7B728830}"/>
              </a:ext>
            </a:extLst>
          </p:cNvPr>
          <p:cNvSpPr txBox="1"/>
          <p:nvPr/>
        </p:nvSpPr>
        <p:spPr>
          <a:xfrm>
            <a:off x="3345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76CBB0-2196-F1F0-2B9E-D9BD22BEEB83}"/>
              </a:ext>
            </a:extLst>
          </p:cNvPr>
          <p:cNvSpPr txBox="1"/>
          <p:nvPr/>
        </p:nvSpPr>
        <p:spPr>
          <a:xfrm>
            <a:off x="11325332" y="42483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2" name="yt_shape_14842"/>
          <p:cNvSpPr txBox="1"/>
          <p:nvPr/>
        </p:nvSpPr>
        <p:spPr>
          <a:xfrm>
            <a:off x="540119" y="23965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6" name="yt_table_1484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708873"/>
              </p:ext>
            </p:extLst>
          </p:nvPr>
        </p:nvGraphicFramePr>
        <p:xfrm>
          <a:off x="540000" y="3355955"/>
          <a:ext cx="4700906" cy="950976"/>
        </p:xfrm>
        <a:graphic>
          <a:graphicData uri="http://schemas.openxmlformats.org/drawingml/2006/table">
            <a:tbl>
              <a:tblPr/>
              <a:tblGrid>
                <a:gridCol w="260064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</a:tbl>
          </a:graphicData>
        </a:graphic>
      </p:graphicFrame>
      <p:grpSp>
        <p:nvGrpSpPr>
          <p:cNvPr id="14843" name="yt_shape_14843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2825" y="3355955"/>
            <a:ext cx="2087118" cy="1465848"/>
            <a:chOff x="0" y="0"/>
            <a:chExt cx="2087118" cy="1465848"/>
          </a:xfrm>
        </p:grpSpPr>
        <p:pic>
          <p:nvPicPr>
            <p:cNvPr id="2" name="yt_image_148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7118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5" name="yt_shape_14845"/>
            <p:cNvSpPr txBox="1"/>
            <p:nvPr/>
          </p:nvSpPr>
          <p:spPr>
            <a:xfrm>
              <a:off x="510278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AFC3AD-79D8-30D1-4BEE-CD3F50CE6AA9}"/>
              </a:ext>
            </a:extLst>
          </p:cNvPr>
          <p:cNvSpPr txBox="1"/>
          <p:nvPr/>
        </p:nvSpPr>
        <p:spPr>
          <a:xfrm>
            <a:off x="7249371" y="28252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" name="yt_shape_14848"/>
          <p:cNvSpPr txBox="1"/>
          <p:nvPr/>
        </p:nvSpPr>
        <p:spPr>
          <a:xfrm>
            <a:off x="540119" y="2202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852" name="yt_shape_14852"/>
          <p:cNvSpPr txBox="1"/>
          <p:nvPr/>
        </p:nvSpPr>
        <p:spPr>
          <a:xfrm>
            <a:off x="540000" y="46925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49" name="yt_shape_14849" title="H_104.5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326" y="3314553"/>
            <a:ext cx="1633347" cy="1327545"/>
            <a:chOff x="0" y="0"/>
            <a:chExt cx="1633347" cy="1327545"/>
          </a:xfrm>
        </p:grpSpPr>
        <p:pic>
          <p:nvPicPr>
            <p:cNvPr id="2" name="yt_image_1484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3347" cy="931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1" name="yt_shape_14851"/>
            <p:cNvSpPr txBox="1"/>
            <p:nvPr/>
          </p:nvSpPr>
          <p:spPr>
            <a:xfrm>
              <a:off x="283392" y="9675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2F1172-6E75-DCB6-DFE6-661F53DF064C}"/>
              </a:ext>
            </a:extLst>
          </p:cNvPr>
          <p:cNvSpPr txBox="1"/>
          <p:nvPr/>
        </p:nvSpPr>
        <p:spPr>
          <a:xfrm>
            <a:off x="4514108" y="26314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3" name="yt_shape_14853"/>
          <p:cNvSpPr txBox="1"/>
          <p:nvPr/>
        </p:nvSpPr>
        <p:spPr>
          <a:xfrm>
            <a:off x="540120" y="841098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的中点；</a:t>
            </a:r>
          </a:p>
        </p:txBody>
      </p:sp>
      <p:pic>
        <p:nvPicPr>
          <p:cNvPr id="14854" name="yt_image_14854" title="H_155.569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700808"/>
            <a:ext cx="3314131" cy="197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56">
                <a:extLst>
                  <a:ext uri="{FF2B5EF4-FFF2-40B4-BE49-F238E27FC236}">
                    <a16:creationId xmlns:a16="http://schemas.microsoft.com/office/drawing/2014/main" id="{14EDE48B-0DF4-BBEC-B057-F4165F298221}"/>
                  </a:ext>
                </a:extLst>
              </p:cNvPr>
              <p:cNvSpPr txBox="1"/>
              <p:nvPr/>
            </p:nvSpPr>
            <p:spPr>
              <a:xfrm>
                <a:off x="517771" y="1561777"/>
                <a:ext cx="8795678" cy="4736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证明：方法一：在平行四边形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方法二：在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是对角线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边的中点，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的中位线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856">
                <a:extLst>
                  <a:ext uri="{FF2B5EF4-FFF2-40B4-BE49-F238E27FC236}">
                    <a16:creationId xmlns:a16="http://schemas.microsoft.com/office/drawing/2014/main" id="{14EDE48B-0DF4-BBEC-B057-F4165F298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71" y="1561777"/>
                <a:ext cx="8795678" cy="4736425"/>
              </a:xfrm>
              <a:prstGeom prst="rect">
                <a:avLst/>
              </a:prstGeom>
              <a:blipFill>
                <a:blip r:embed="rId3"/>
                <a:stretch>
                  <a:fillRect l="-2148" t="-2317" r="-1247" b="-3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8" name="yt_shape_14858"/>
          <p:cNvSpPr txBox="1"/>
          <p:nvPr/>
        </p:nvSpPr>
        <p:spPr>
          <a:xfrm>
            <a:off x="540120" y="10766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边的中点，仅用一把无刻度的直尺画出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保留作图痕迹，不写作法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859" name="yt_image_14859" title="H_126.9939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8269" y="2188409"/>
            <a:ext cx="2655460" cy="16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1" name="yt_shape_14861"/>
          <p:cNvSpPr txBox="1"/>
          <p:nvPr/>
        </p:nvSpPr>
        <p:spPr>
          <a:xfrm>
            <a:off x="540000" y="3851664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862" name="yt_image_14862" title="H_130.555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85" y="4483331"/>
            <a:ext cx="2471828" cy="165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6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4" name="yt_shape_14864"/>
          <p:cNvSpPr txBox="1"/>
          <p:nvPr/>
        </p:nvSpPr>
        <p:spPr>
          <a:xfrm>
            <a:off x="540000" y="2007322"/>
            <a:ext cx="76463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三角形中位线、直角三角形斜边上中线的性质</a:t>
            </a:r>
          </a:p>
        </p:txBody>
      </p:sp>
      <p:sp>
        <p:nvSpPr>
          <p:cNvPr id="14865" name="yt_shape_14865"/>
          <p:cNvSpPr txBox="1"/>
          <p:nvPr/>
        </p:nvSpPr>
        <p:spPr>
          <a:xfrm>
            <a:off x="540119" y="25068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69" name="yt_table_14869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7365595"/>
                  </p:ext>
                </p:extLst>
              </p:nvPr>
            </p:nvGraphicFramePr>
            <p:xfrm>
              <a:off x="540000" y="3466322"/>
              <a:ext cx="6976428" cy="64230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869" name="yt_table_14869_skip" descr="{&quot;rangeId&quot;:11,&quot;type&quot;:&quot;Option&quot;,&quot;drawing&quot;:[&quot;yt_shape_14866&quot;]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7365595"/>
                  </p:ext>
                </p:extLst>
              </p:nvPr>
            </p:nvGraphicFramePr>
            <p:xfrm>
              <a:off x="540000" y="2359000"/>
              <a:ext cx="6976428" cy="64230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248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9614" r="-5044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866" name="yt_shape_14866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1618" y="3466322"/>
            <a:ext cx="1408176" cy="1744740"/>
            <a:chOff x="0" y="0"/>
            <a:chExt cx="1408176" cy="1744740"/>
          </a:xfrm>
        </p:grpSpPr>
        <p:pic>
          <p:nvPicPr>
            <p:cNvPr id="2" name="yt_image_1486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8176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8" name="yt_shape_14868"/>
            <p:cNvSpPr txBox="1"/>
            <p:nvPr/>
          </p:nvSpPr>
          <p:spPr>
            <a:xfrm>
              <a:off x="170807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4001685">
            <a:extLst>
              <a:ext uri="{FF2B5EF4-FFF2-40B4-BE49-F238E27FC236}">
                <a16:creationId xmlns:a16="http://schemas.microsoft.com/office/drawing/2014/main" id="{09CAD864-03DA-4F3B-92C8-354C72B608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7932"/>
            <a:ext cx="1171767" cy="3632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85294C-0E9B-C6FB-D4A7-48782046069E}"/>
              </a:ext>
            </a:extLst>
          </p:cNvPr>
          <p:cNvSpPr txBox="1"/>
          <p:nvPr/>
        </p:nvSpPr>
        <p:spPr>
          <a:xfrm>
            <a:off x="9906846" y="293556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0" name="yt_shape_14870"/>
          <p:cNvSpPr txBox="1"/>
          <p:nvPr/>
        </p:nvSpPr>
        <p:spPr>
          <a:xfrm>
            <a:off x="540119" y="2038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4.8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874" name="yt_shape_14874"/>
          <p:cNvSpPr txBox="1"/>
          <p:nvPr/>
        </p:nvSpPr>
        <p:spPr>
          <a:xfrm>
            <a:off x="540000" y="48571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71" name="yt_shape_14871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611" y="3149997"/>
            <a:ext cx="1644777" cy="1656729"/>
            <a:chOff x="0" y="0"/>
            <a:chExt cx="1644777" cy="1656729"/>
          </a:xfrm>
        </p:grpSpPr>
        <p:pic>
          <p:nvPicPr>
            <p:cNvPr id="2" name="yt_image_148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4777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73" name="yt_shape_14873"/>
            <p:cNvSpPr txBox="1"/>
            <p:nvPr/>
          </p:nvSpPr>
          <p:spPr>
            <a:xfrm>
              <a:off x="212924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9F71D9F-DF23-0A65-5260-98079BB30E52}"/>
              </a:ext>
            </a:extLst>
          </p:cNvPr>
          <p:cNvSpPr txBox="1"/>
          <p:nvPr/>
        </p:nvSpPr>
        <p:spPr>
          <a:xfrm>
            <a:off x="1059708" y="246688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2554</Words>
  <Application>Microsoft Office PowerPoint</Application>
  <PresentationFormat>宽屏</PresentationFormat>
  <Paragraphs>191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2023-11-05T08:58:49Z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