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9" r:id="rId6"/>
    <p:sldId id="371" r:id="rId7"/>
    <p:sldId id="373" r:id="rId8"/>
    <p:sldId id="374" r:id="rId9"/>
    <p:sldId id="376" r:id="rId10"/>
    <p:sldId id="378" r:id="rId11"/>
    <p:sldId id="382" r:id="rId12"/>
    <p:sldId id="384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9" name="yt_shape_11889"/>
          <p:cNvSpPr txBox="1"/>
          <p:nvPr/>
        </p:nvSpPr>
        <p:spPr>
          <a:xfrm>
            <a:off x="540000" y="2805884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88" name="yt_image_11888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1" name="yt_shape_11891"/>
          <p:cNvSpPr txBox="1"/>
          <p:nvPr/>
        </p:nvSpPr>
        <p:spPr>
          <a:xfrm>
            <a:off x="540119" y="35034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列方程解应用题的一般步骤：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分析题意，寻找主要数量关系；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设未知数；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列出方程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检验并作答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D8826A-01A2-B67C-D3DA-9B20073A799C}"/>
              </a:ext>
            </a:extLst>
          </p:cNvPr>
          <p:cNvSpPr txBox="1"/>
          <p:nvPr/>
        </p:nvSpPr>
        <p:spPr>
          <a:xfrm>
            <a:off x="2126508" y="393215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列出方程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2EF24F-1468-017C-8523-5E477576AD07}"/>
              </a:ext>
            </a:extLst>
          </p:cNvPr>
          <p:cNvSpPr txBox="1"/>
          <p:nvPr/>
        </p:nvSpPr>
        <p:spPr>
          <a:xfrm>
            <a:off x="7003307" y="393215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检验并作答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4" name="yt_shape_11934"/>
          <p:cNvSpPr txBox="1"/>
          <p:nvPr/>
        </p:nvSpPr>
        <p:spPr>
          <a:xfrm>
            <a:off x="540000" y="1606384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33" name="yt_image_11933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6384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6" name="yt_shape_11936"/>
          <p:cNvSpPr txBox="1"/>
          <p:nvPr/>
        </p:nvSpPr>
        <p:spPr>
          <a:xfrm>
            <a:off x="540119" y="230396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某工厂引进了一条口罩生产线生产口罩，开工第一天生产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万个，第三天生产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万个，若每天增长的百分率相同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试回答下列问题：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每天增长的百分率是多少？</a:t>
            </a:r>
          </a:p>
        </p:txBody>
      </p:sp>
      <p:sp>
        <p:nvSpPr>
          <p:cNvPr id="11938" name="yt_shape_11938"/>
          <p:cNvSpPr txBox="1"/>
          <p:nvPr/>
        </p:nvSpPr>
        <p:spPr>
          <a:xfrm>
            <a:off x="540000" y="3742705"/>
            <a:ext cx="686405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设每天增长的百分率为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，依题意，得：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720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答：每天增长的百分率为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3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9" name="yt_shape_11939"/>
          <p:cNvSpPr txBox="1"/>
          <p:nvPr/>
        </p:nvSpPr>
        <p:spPr>
          <a:xfrm>
            <a:off x="540119" y="123497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经调查发现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条生产线最大产能是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天，若每增加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条生产线，每条生产线的最大产能将减少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现该厂要保证每天生产口罩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万个，在增加产能同时又要节省投入的条件下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生产线越多，投入越大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，应该增加几条生产线？</a:t>
            </a:r>
          </a:p>
        </p:txBody>
      </p:sp>
      <p:sp>
        <p:nvSpPr>
          <p:cNvPr id="11940" name="yt_shape_11940"/>
          <p:cNvSpPr txBox="1"/>
          <p:nvPr/>
        </p:nvSpPr>
        <p:spPr>
          <a:xfrm>
            <a:off x="540119" y="2674545"/>
            <a:ext cx="1138852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设应增加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条生产线，则每条生产线的最大产能为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万个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天，依题意，得：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1500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6500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在增加产能同时又要节省投入，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11941" name="yt_shape_11941"/>
          <p:cNvSpPr txBox="1"/>
          <p:nvPr/>
        </p:nvSpPr>
        <p:spPr>
          <a:xfrm>
            <a:off x="540000" y="5554505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答：应该增加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条生产线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40" grpId="0" build="allAtOnce"/>
      <p:bldP spid="1194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3" name="yt_shape_11893"/>
          <p:cNvSpPr txBox="1"/>
          <p:nvPr/>
        </p:nvSpPr>
        <p:spPr>
          <a:xfrm>
            <a:off x="540000" y="1572336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92" name="yt_image_11892" title="H_51.3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72336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5" name="yt_shape_11895"/>
          <p:cNvSpPr txBox="1"/>
          <p:nvPr/>
        </p:nvSpPr>
        <p:spPr>
          <a:xfrm>
            <a:off x="540000" y="2275633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变化率问题</a:t>
            </a:r>
          </a:p>
        </p:txBody>
      </p:sp>
      <p:sp>
        <p:nvSpPr>
          <p:cNvPr id="11896" name="yt_shape_11896"/>
          <p:cNvSpPr txBox="1"/>
          <p:nvPr/>
        </p:nvSpPr>
        <p:spPr>
          <a:xfrm>
            <a:off x="540120" y="277519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安徽省作为首批国家电子商务进农村示范省之一，先后携手阿里巴巴、苏宁云商等电商巨头，推动线上线下融合发展，激发农村消费潜力，实现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安徽特产卖全国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根据淘宝某农村超市统计十月份的营业额为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万元，十二月份的营业额为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设每月的平均增长率为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，则可列方程为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7" name="yt_table_118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889027"/>
              </p:ext>
            </p:extLst>
          </p:nvPr>
        </p:nvGraphicFramePr>
        <p:xfrm>
          <a:off x="540000" y="4694896"/>
          <a:ext cx="7129780" cy="950976"/>
        </p:xfrm>
        <a:graphic>
          <a:graphicData uri="http://schemas.openxmlformats.org/drawingml/2006/table">
            <a:tbl>
              <a:tblPr/>
              <a:tblGrid>
                <a:gridCol w="40309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309880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pic>
        <p:nvPicPr>
          <p:cNvPr id="3" name="yt_shape_1699003287563" title="H_28.801733">
            <a:extLst>
              <a:ext uri="{FF2B5EF4-FFF2-40B4-BE49-F238E27FC236}">
                <a16:creationId xmlns:a16="http://schemas.microsoft.com/office/drawing/2014/main" id="{632177C0-1340-8C0A-97EE-7445311B17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1496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EE14D2-AACC-8335-7A72-0E20FED2D9E7}"/>
              </a:ext>
            </a:extLst>
          </p:cNvPr>
          <p:cNvSpPr txBox="1"/>
          <p:nvPr/>
        </p:nvSpPr>
        <p:spPr>
          <a:xfrm>
            <a:off x="6604846" y="41548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9" name="yt_shape_11899"/>
          <p:cNvSpPr txBox="1"/>
          <p:nvPr/>
        </p:nvSpPr>
        <p:spPr>
          <a:xfrm>
            <a:off x="479376" y="1525696"/>
            <a:ext cx="11449272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广西自治区中考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据国家统计局发布的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年国民经济和社会发展统计公报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显示，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年全国居民人均可支配收入分别为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年全国居民人均可支配收入的平均增长率为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，依题意可列方程为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00" name="yt_table_119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261861"/>
              </p:ext>
            </p:extLst>
          </p:nvPr>
        </p:nvGraphicFramePr>
        <p:xfrm>
          <a:off x="506346" y="2996952"/>
          <a:ext cx="7434580" cy="950976"/>
        </p:xfrm>
        <a:graphic>
          <a:graphicData uri="http://schemas.openxmlformats.org/drawingml/2006/table">
            <a:tbl>
              <a:tblPr/>
              <a:tblGrid>
                <a:gridCol w="4183380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3251200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D.3.7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DDEFF0F-AD94-BEB7-EB91-307580753A2F}"/>
              </a:ext>
            </a:extLst>
          </p:cNvPr>
          <p:cNvSpPr txBox="1"/>
          <p:nvPr/>
        </p:nvSpPr>
        <p:spPr>
          <a:xfrm>
            <a:off x="10128448" y="24225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1902">
            <a:extLst>
              <a:ext uri="{FF2B5EF4-FFF2-40B4-BE49-F238E27FC236}">
                <a16:creationId xmlns:a16="http://schemas.microsoft.com/office/drawing/2014/main" id="{4D51C08E-55CE-AEEF-7D2E-1026FE75E302}"/>
              </a:ext>
            </a:extLst>
          </p:cNvPr>
          <p:cNvSpPr txBox="1"/>
          <p:nvPr/>
        </p:nvSpPr>
        <p:spPr>
          <a:xfrm>
            <a:off x="479376" y="42210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一带一路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给沿线国家和地区带来很大的经济效益，沿线某地区居民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年人均年收入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年人均年收入达到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则该地区居民年人均收入平均增长率为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用百分数表示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4CA4B5-C014-C4A6-0B01-FCA7B42E21E5}"/>
              </a:ext>
            </a:extLst>
          </p:cNvPr>
          <p:cNvSpPr txBox="1"/>
          <p:nvPr/>
        </p:nvSpPr>
        <p:spPr>
          <a:xfrm>
            <a:off x="2522965" y="51252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4" name="yt_shape_11904"/>
          <p:cNvSpPr txBox="1"/>
          <p:nvPr/>
        </p:nvSpPr>
        <p:spPr>
          <a:xfrm>
            <a:off x="479376" y="1847434"/>
            <a:ext cx="754052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求该商店去年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十一黄金周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这七天的总营业额；</a:t>
            </a:r>
          </a:p>
        </p:txBody>
      </p:sp>
      <p:sp>
        <p:nvSpPr>
          <p:cNvPr id="11905" name="yt_shape_11905"/>
          <p:cNvSpPr txBox="1"/>
          <p:nvPr/>
        </p:nvSpPr>
        <p:spPr>
          <a:xfrm>
            <a:off x="479376" y="2326737"/>
            <a:ext cx="8233023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450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答：该商店去年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十一黄金周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这七天的总营业额为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06" name="yt_shape_11906"/>
          <p:cNvSpPr txBox="1"/>
          <p:nvPr/>
        </p:nvSpPr>
        <p:spPr>
          <a:xfrm>
            <a:off x="477746" y="3151299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去年，该商店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月份的营业额为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月份营业额的月增长率相同，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十一黄金周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这七天的总营业额与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月份的营业额相等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求该商店去年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月份营业额的月增长率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07" name="yt_shape_11907"/>
          <p:cNvSpPr txBox="1"/>
          <p:nvPr/>
        </p:nvSpPr>
        <p:spPr>
          <a:xfrm>
            <a:off x="477746" y="4345193"/>
            <a:ext cx="7676782" cy="11079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设该商店去年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月份营业额的月增长率为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依题意得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不合题意，舍去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08" name="yt_shape_11908"/>
          <p:cNvSpPr txBox="1"/>
          <p:nvPr/>
        </p:nvSpPr>
        <p:spPr>
          <a:xfrm>
            <a:off x="477746" y="5550882"/>
            <a:ext cx="684802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答：该商店去年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月份营业额的月增长率为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F7E28B-0760-8909-4817-3F4C81DF1C06}"/>
              </a:ext>
            </a:extLst>
          </p:cNvPr>
          <p:cNvSpPr txBox="1"/>
          <p:nvPr/>
        </p:nvSpPr>
        <p:spPr>
          <a:xfrm>
            <a:off x="477746" y="1009821"/>
            <a:ext cx="110286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去年某商店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十一黄金周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进行促销活动期间，前六天的总营业额为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万元，第七天的营业额是前六天总营业额的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05" grpId="0" uiExpand="1" build="allAtOnce"/>
      <p:bldP spid="11907" grpId="0" build="allAtOnce"/>
      <p:bldP spid="1190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" name="yt_shape_11909"/>
          <p:cNvSpPr txBox="1"/>
          <p:nvPr/>
        </p:nvSpPr>
        <p:spPr>
          <a:xfrm>
            <a:off x="540000" y="1928734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数字问题</a:t>
            </a:r>
          </a:p>
        </p:txBody>
      </p:sp>
      <p:sp>
        <p:nvSpPr>
          <p:cNvPr id="11910" name="yt_shape_11910"/>
          <p:cNvSpPr txBox="1"/>
          <p:nvPr/>
        </p:nvSpPr>
        <p:spPr>
          <a:xfrm>
            <a:off x="540120" y="24282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一个两位数，它的十位数字比个位数字大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，且十位数字与个位数字的积是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，求这个两位数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设这个两位数的个位数字为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1" name="yt_table_119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501684"/>
              </p:ext>
            </p:extLst>
          </p:nvPr>
        </p:nvGraphicFramePr>
        <p:xfrm>
          <a:off x="540000" y="3387734"/>
          <a:ext cx="2776538" cy="1901952"/>
        </p:xfrm>
        <a:graphic>
          <a:graphicData uri="http://schemas.openxmlformats.org/drawingml/2006/table">
            <a:tbl>
              <a:tblPr/>
              <a:tblGrid>
                <a:gridCol w="2776538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pic>
        <p:nvPicPr>
          <p:cNvPr id="3" name="yt_shape_1699003287808" title="H_28.801733">
            <a:extLst>
              <a:ext uri="{FF2B5EF4-FFF2-40B4-BE49-F238E27FC236}">
                <a16:creationId xmlns:a16="http://schemas.microsoft.com/office/drawing/2014/main" id="{F6EF9D87-B851-2AAA-2231-5FA4EFAD8F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806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32541B-3F5B-4915-EF19-E3BF22609D86}"/>
              </a:ext>
            </a:extLst>
          </p:cNvPr>
          <p:cNvSpPr txBox="1"/>
          <p:nvPr/>
        </p:nvSpPr>
        <p:spPr>
          <a:xfrm>
            <a:off x="8433646" y="28569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3" name="yt_shape_11913"/>
          <p:cNvSpPr txBox="1"/>
          <p:nvPr/>
        </p:nvSpPr>
        <p:spPr>
          <a:xfrm>
            <a:off x="540119" y="16948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小慧在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年某月的日历中按图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所示方式圈出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，发现这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个数中最大的数与最小的数的乘积是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个数中，中间的数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17" name="yt_shape_11917"/>
          <p:cNvSpPr txBox="1"/>
          <p:nvPr/>
        </p:nvSpPr>
        <p:spPr>
          <a:xfrm>
            <a:off x="540000" y="52005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14" name="yt_shape_11914" title="H_184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557968" y="2806601"/>
            <a:ext cx="5076063" cy="2343672"/>
            <a:chOff x="0" y="0"/>
            <a:chExt cx="5076063" cy="2343672"/>
          </a:xfrm>
        </p:grpSpPr>
        <p:pic>
          <p:nvPicPr>
            <p:cNvPr id="2" name="yt_image_1191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076063" cy="1947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16" name="yt_shape_11916"/>
            <p:cNvSpPr txBox="1"/>
            <p:nvPr/>
          </p:nvSpPr>
          <p:spPr>
            <a:xfrm>
              <a:off x="2004750" y="1983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C400DD-B5DD-E727-E925-7D3F29AAE74B}"/>
              </a:ext>
            </a:extLst>
          </p:cNvPr>
          <p:cNvSpPr txBox="1"/>
          <p:nvPr/>
        </p:nvSpPr>
        <p:spPr>
          <a:xfrm>
            <a:off x="9119446" y="212348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8" name="yt_shape_11918"/>
          <p:cNvSpPr txBox="1"/>
          <p:nvPr/>
        </p:nvSpPr>
        <p:spPr>
          <a:xfrm>
            <a:off x="540000" y="1928734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没理解平均变化率的含义而致错</a:t>
            </a:r>
          </a:p>
        </p:txBody>
      </p:sp>
      <p:sp>
        <p:nvSpPr>
          <p:cNvPr id="11919" name="yt_shape_11919"/>
          <p:cNvSpPr txBox="1"/>
          <p:nvPr/>
        </p:nvSpPr>
        <p:spPr>
          <a:xfrm>
            <a:off x="540119" y="24282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月份生产产品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台，计划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月份共生产产品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月份平均每月增长率为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，根据题意，可列出方程为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20" name="yt_table_119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237089"/>
              </p:ext>
            </p:extLst>
          </p:nvPr>
        </p:nvGraphicFramePr>
        <p:xfrm>
          <a:off x="540000" y="3387734"/>
          <a:ext cx="5654675" cy="1901952"/>
        </p:xfrm>
        <a:graphic>
          <a:graphicData uri="http://schemas.openxmlformats.org/drawingml/2006/table">
            <a:tbl>
              <a:tblPr/>
              <a:tblGrid>
                <a:gridCol w="5654675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</a:tbl>
          </a:graphicData>
        </a:graphic>
      </p:graphicFrame>
      <p:pic>
        <p:nvPicPr>
          <p:cNvPr id="3" name="yt_shape_1699003288028" title="H_28.801733">
            <a:extLst>
              <a:ext uri="{FF2B5EF4-FFF2-40B4-BE49-F238E27FC236}">
                <a16:creationId xmlns:a16="http://schemas.microsoft.com/office/drawing/2014/main" id="{F004CDD3-2739-DDD6-6EA0-F63E0964D9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806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4605D7-AE54-6A4B-EEFA-1F2837B2F989}"/>
              </a:ext>
            </a:extLst>
          </p:cNvPr>
          <p:cNvSpPr txBox="1"/>
          <p:nvPr/>
        </p:nvSpPr>
        <p:spPr>
          <a:xfrm>
            <a:off x="5614246" y="28569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3" name="yt_shape_11923"/>
          <p:cNvSpPr txBox="1"/>
          <p:nvPr/>
        </p:nvSpPr>
        <p:spPr>
          <a:xfrm>
            <a:off x="540000" y="1592516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22" name="yt_image_11922" title="H_50.4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92516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5" name="yt_shape_11925"/>
          <p:cNvSpPr txBox="1"/>
          <p:nvPr/>
        </p:nvSpPr>
        <p:spPr>
          <a:xfrm>
            <a:off x="540120" y="2284385"/>
            <a:ext cx="1165188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一个两位数，个位上的数字比十位上的数字小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，且个位数字与十位数字的平方和比这个两位数小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若设个位数为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，则可列方程为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26" name="yt_table_1192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898985"/>
              </p:ext>
            </p:extLst>
          </p:nvPr>
        </p:nvGraphicFramePr>
        <p:xfrm>
          <a:off x="561170" y="3247126"/>
          <a:ext cx="5503863" cy="1901952"/>
        </p:xfrm>
        <a:graphic>
          <a:graphicData uri="http://schemas.openxmlformats.org/drawingml/2006/table">
            <a:tbl>
              <a:tblPr/>
              <a:tblGrid>
                <a:gridCol w="5503863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4BC5DB6-C4D7-BED8-D8BA-E8A9178C4D16}"/>
              </a:ext>
            </a:extLst>
          </p:cNvPr>
          <p:cNvSpPr txBox="1"/>
          <p:nvPr/>
        </p:nvSpPr>
        <p:spPr>
          <a:xfrm>
            <a:off x="11064552" y="27256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8" name="yt_shape_119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某购物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二月份用户比一月份增加了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，三月份用户比二月份增加了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，则二、三两个月用户的平均每月增长率是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29" name="yt_shape_11929"/>
          <p:cNvSpPr txBox="1"/>
          <p:nvPr/>
        </p:nvSpPr>
        <p:spPr>
          <a:xfrm>
            <a:off x="540119" y="185943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低碳环保，绿色出行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，自行车逐渐成为人们喜爱的交通工具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某品牌共享自行车在某区域的投放量自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年逐月增加，据统计，该品牌共享自行车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月份投放了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月份投放了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若该品牌共享自行车前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个月的投放量的月平均增长率相同，求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月份投放了多少辆？</a:t>
            </a:r>
          </a:p>
        </p:txBody>
      </p:sp>
      <p:sp>
        <p:nvSpPr>
          <p:cNvPr id="11930" name="yt_shape_11930"/>
          <p:cNvSpPr txBox="1"/>
          <p:nvPr/>
        </p:nvSpPr>
        <p:spPr>
          <a:xfrm>
            <a:off x="540000" y="3779133"/>
            <a:ext cx="536845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解：设月平均增长率为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，根据题意，得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1931" name="yt_shape_11931"/>
          <p:cNvSpPr txBox="1"/>
          <p:nvPr/>
        </p:nvSpPr>
        <p:spPr>
          <a:xfrm>
            <a:off x="540000" y="4738568"/>
            <a:ext cx="777135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月平均增长率为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月份投放共享自行车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2500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3125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32" name="yt_shape_11932"/>
          <p:cNvSpPr txBox="1"/>
          <p:nvPr/>
        </p:nvSpPr>
        <p:spPr>
          <a:xfrm>
            <a:off x="540000" y="6178134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月份投放了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3125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74C561-031C-E7BF-04E6-1245A60019C5}"/>
              </a:ext>
            </a:extLst>
          </p:cNvPr>
          <p:cNvSpPr txBox="1"/>
          <p:nvPr/>
        </p:nvSpPr>
        <p:spPr>
          <a:xfrm>
            <a:off x="7765307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30" grpId="0" build="allAtOnce"/>
      <p:bldP spid="11931" grpId="0" build="allAtOnce"/>
      <p:bldP spid="11932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1544</Words>
  <Application>Microsoft Office PowerPoint</Application>
  <PresentationFormat>宽屏</PresentationFormat>
  <Paragraphs>81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