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4" r:id="rId3"/>
    <p:sldId id="365" r:id="rId4"/>
    <p:sldId id="366" r:id="rId5"/>
    <p:sldId id="367" r:id="rId6"/>
    <p:sldId id="368" r:id="rId7"/>
    <p:sldId id="370" r:id="rId8"/>
    <p:sldId id="371" r:id="rId9"/>
    <p:sldId id="375" r:id="rId10"/>
    <p:sldId id="377" r:id="rId11"/>
    <p:sldId id="378" r:id="rId12"/>
    <p:sldId id="379" r:id="rId13"/>
    <p:sldId id="381" r:id="rId14"/>
    <p:sldId id="382" r:id="rId15"/>
    <p:sldId id="383" r:id="rId16"/>
    <p:sldId id="387" r:id="rId17"/>
    <p:sldId id="389" r:id="rId18"/>
    <p:sldId id="390" r:id="rId19"/>
    <p:sldId id="256" r:id="rId20"/>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7" d="100"/>
          <a:sy n="77" d="100"/>
        </p:scale>
        <p:origin x="54" y="18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bin"/></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5" Type="http://schemas.openxmlformats.org/officeDocument/2006/relationships/image" Target="../media/image32.bin"/><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bin"/></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3.bin"/><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bin"/><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60.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684" name="yt_shape_12684"/>
          <p:cNvSpPr txBox="1"/>
          <p:nvPr/>
        </p:nvSpPr>
        <p:spPr>
          <a:xfrm>
            <a:off x="466622" y="2477806"/>
            <a:ext cx="599362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下列图形中，能验证勾股定理的是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D</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sp>
        <p:nvSpPr>
          <p:cNvPr id="2" name="文本框 1">
            <a:extLst>
              <a:ext uri="{FF2B5EF4-FFF2-40B4-BE49-F238E27FC236}">
                <a16:creationId xmlns:a16="http://schemas.microsoft.com/office/drawing/2014/main" id="{12549C51-1BBB-8123-958D-0CAC7F800B53}"/>
              </a:ext>
            </a:extLst>
          </p:cNvPr>
          <p:cNvSpPr txBox="1"/>
          <p:nvPr/>
        </p:nvSpPr>
        <p:spPr>
          <a:xfrm>
            <a:off x="5634411" y="243100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pic>
        <p:nvPicPr>
          <p:cNvPr id="4" name="图片 3">
            <a:extLst>
              <a:ext uri="{FF2B5EF4-FFF2-40B4-BE49-F238E27FC236}">
                <a16:creationId xmlns:a16="http://schemas.microsoft.com/office/drawing/2014/main" id="{27218838-7F77-8FA5-63D8-7513B9A52187}"/>
              </a:ext>
            </a:extLst>
          </p:cNvPr>
          <p:cNvPicPr>
            <a:picLocks noChangeAspect="1"/>
          </p:cNvPicPr>
          <p:nvPr/>
        </p:nvPicPr>
        <p:blipFill>
          <a:blip r:embed="rId2"/>
          <a:stretch>
            <a:fillRect/>
          </a:stretch>
        </p:blipFill>
        <p:spPr>
          <a:xfrm>
            <a:off x="335360" y="3429000"/>
            <a:ext cx="5040560" cy="2493936"/>
          </a:xfrm>
          <a:prstGeom prst="rect">
            <a:avLst/>
          </a:prstGeom>
        </p:spPr>
      </p:pic>
      <p:pic>
        <p:nvPicPr>
          <p:cNvPr id="6" name="图片 5">
            <a:extLst>
              <a:ext uri="{FF2B5EF4-FFF2-40B4-BE49-F238E27FC236}">
                <a16:creationId xmlns:a16="http://schemas.microsoft.com/office/drawing/2014/main" id="{DB886C6E-2B33-D262-70C9-247DEEEBDA88}"/>
              </a:ext>
            </a:extLst>
          </p:cNvPr>
          <p:cNvPicPr>
            <a:picLocks noChangeAspect="1"/>
          </p:cNvPicPr>
          <p:nvPr/>
        </p:nvPicPr>
        <p:blipFill>
          <a:blip r:embed="rId3"/>
          <a:stretch>
            <a:fillRect/>
          </a:stretch>
        </p:blipFill>
        <p:spPr>
          <a:xfrm>
            <a:off x="6238646" y="3429000"/>
            <a:ext cx="4972050" cy="2571750"/>
          </a:xfrm>
          <a:prstGeom prst="rect">
            <a:avLst/>
          </a:prstGeom>
        </p:spPr>
      </p:pic>
      <p:sp>
        <p:nvSpPr>
          <p:cNvPr id="7" name="yt_shape_12681">
            <a:extLst>
              <a:ext uri="{FF2B5EF4-FFF2-40B4-BE49-F238E27FC236}">
                <a16:creationId xmlns:a16="http://schemas.microsoft.com/office/drawing/2014/main" id="{B0706664-F894-9255-0F80-C7268CDE0C62}"/>
              </a:ext>
            </a:extLst>
          </p:cNvPr>
          <p:cNvSpPr txBox="1"/>
          <p:nvPr/>
        </p:nvSpPr>
        <p:spPr>
          <a:xfrm>
            <a:off x="407368" y="1266392"/>
            <a:ext cx="2440861" cy="549253"/>
          </a:xfrm>
          <a:prstGeom prst="rect">
            <a:avLst/>
          </a:prstGeom>
        </p:spPr>
        <p:txBody>
          <a:bodyPr vert="horz" wrap="none" lIns="0" tIns="0" rIns="0" bIns="0" rtlCol="0">
            <a:spAutoFit/>
          </a:bodyPr>
          <a:lstStyle/>
          <a:p>
            <a:pPr algn="l" eaLnBrk="1" latinLnBrk="0" hangingPunct="0">
              <a:lnSpc>
                <a:spcPct val="129999"/>
              </a:lnSpc>
            </a:pPr>
            <a:r>
              <a:rPr lang="en-US" altLang="zh-CN" sz="3050" b="0" i="0" u="none" spc="-3050">
                <a:solidFill>
                  <a:srgbClr val="1EE3CF"/>
                </a:solidFill>
                <a:effectLst/>
                <a:latin typeface="Times New Roman" pitchFamily="30"/>
                <a:ea typeface="宋体" pitchFamily="30"/>
              </a:rPr>
              <a:t> </a:t>
            </a:r>
            <a:r>
              <a:rPr lang="en-US" altLang="zh-CN" sz="3050" b="0" i="0" u="none" spc="18271">
                <a:solidFill>
                  <a:srgbClr val="1EE3CF"/>
                </a:solidFill>
                <a:effectLst/>
                <a:latin typeface="Times New Roman" pitchFamily="30"/>
                <a:ea typeface="宋体" pitchFamily="30"/>
              </a:rPr>
              <a:t> </a:t>
            </a:r>
          </a:p>
        </p:txBody>
      </p:sp>
      <p:pic>
        <p:nvPicPr>
          <p:cNvPr id="8" name="yt_image_12680" title="H_47.88">
            <a:extLst>
              <a:ext uri="{FF2B5EF4-FFF2-40B4-BE49-F238E27FC236}">
                <a16:creationId xmlns:a16="http://schemas.microsoft.com/office/drawing/2014/main" id="{6E15B674-94EC-03C5-927E-D96CF40D6E96}"/>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407368" y="1266392"/>
            <a:ext cx="2415159" cy="608076"/>
          </a:xfrm>
          <a:prstGeom prst="rect">
            <a:avLst/>
          </a:prstGeom>
          <a:noFill/>
          <a:extLst>
            <a:ext uri="{909E8E84-426E-40DD-AFC4-6F175D3DCCD1}">
              <a14:hiddenFill xmlns:a14="http://schemas.microsoft.com/office/drawing/2010/main">
                <a:solidFill>
                  <a:srgbClr val="FFFFFF"/>
                </a:solidFill>
              </a14:hiddenFill>
            </a:ext>
          </a:extLst>
        </p:spPr>
      </p:pic>
      <p:sp>
        <p:nvSpPr>
          <p:cNvPr id="9" name="yt_shape_12683">
            <a:extLst>
              <a:ext uri="{FF2B5EF4-FFF2-40B4-BE49-F238E27FC236}">
                <a16:creationId xmlns:a16="http://schemas.microsoft.com/office/drawing/2014/main" id="{DA142A7F-26EF-EF3E-BAC8-7ADA74CFA892}"/>
              </a:ext>
            </a:extLst>
          </p:cNvPr>
          <p:cNvSpPr txBox="1"/>
          <p:nvPr/>
        </p:nvSpPr>
        <p:spPr>
          <a:xfrm>
            <a:off x="407368" y="1925122"/>
            <a:ext cx="395300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勾股定理及其证明</a:t>
            </a:r>
          </a:p>
        </p:txBody>
      </p:sp>
      <p:pic>
        <p:nvPicPr>
          <p:cNvPr id="10" name="yt_shape_1699003521093" title="H_28.599686">
            <a:extLst>
              <a:ext uri="{FF2B5EF4-FFF2-40B4-BE49-F238E27FC236}">
                <a16:creationId xmlns:a16="http://schemas.microsoft.com/office/drawing/2014/main" id="{BB327240-9E03-7EC1-B762-ED1427A1DF7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7368" y="1965732"/>
            <a:ext cx="1171767" cy="36321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40" name="yt_shape_12740"/>
          <p:cNvSpPr txBox="1"/>
          <p:nvPr/>
        </p:nvSpPr>
        <p:spPr>
          <a:xfrm>
            <a:off x="623392" y="836712"/>
            <a:ext cx="11377264"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11.</a:t>
            </a:r>
            <a:r>
              <a:rPr lang="zh-CN" altLang="zh-CN" sz="2400" b="0" i="0" u="none" dirty="0">
                <a:solidFill>
                  <a:srgbClr val="000000"/>
                </a:solidFill>
                <a:effectLst/>
                <a:latin typeface="Times New Roman" pitchFamily="24"/>
                <a:ea typeface="宋体" pitchFamily="24"/>
              </a:rPr>
              <a:t>如图，某校科技创新兴趣小组用他们设计的机器人在平坦的操场上进行行走展示</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输入指令后，机器人从出发点</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先向东走</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米，又向南走</a:t>
            </a:r>
            <a:r>
              <a:rPr lang="en-US" altLang="zh-CN" sz="2400" b="0" i="0" u="none" dirty="0">
                <a:solidFill>
                  <a:srgbClr val="000000"/>
                </a:solidFill>
                <a:effectLst/>
                <a:latin typeface="Times New Roman" pitchFamily="24"/>
                <a:ea typeface="Times New Roman" pitchFamily="24"/>
              </a:rPr>
              <a:t>40</a:t>
            </a:r>
            <a:r>
              <a:rPr lang="zh-CN" altLang="zh-CN" sz="2400" b="0" i="0" u="none" dirty="0">
                <a:solidFill>
                  <a:srgbClr val="000000"/>
                </a:solidFill>
                <a:effectLst/>
                <a:latin typeface="Times New Roman" pitchFamily="24"/>
                <a:ea typeface="宋体" pitchFamily="24"/>
              </a:rPr>
              <a:t>米，再向西走</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Times New Roman" pitchFamily="24"/>
                <a:ea typeface="宋体" pitchFamily="24"/>
              </a:rPr>
              <a:t>米，又向南走</a:t>
            </a:r>
            <a:r>
              <a:rPr lang="en-US" altLang="zh-CN" sz="2400" b="0" i="0" u="none" dirty="0">
                <a:solidFill>
                  <a:srgbClr val="000000"/>
                </a:solidFill>
                <a:effectLst/>
                <a:latin typeface="Times New Roman" pitchFamily="24"/>
                <a:ea typeface="Times New Roman" pitchFamily="24"/>
              </a:rPr>
              <a:t>40</a:t>
            </a:r>
            <a:r>
              <a:rPr lang="zh-CN" altLang="zh-CN" sz="2400" b="0" i="0" u="none" dirty="0">
                <a:solidFill>
                  <a:srgbClr val="000000"/>
                </a:solidFill>
                <a:effectLst/>
                <a:latin typeface="Times New Roman" pitchFamily="24"/>
                <a:ea typeface="宋体" pitchFamily="24"/>
              </a:rPr>
              <a:t>米，再向东走</a:t>
            </a:r>
            <a:r>
              <a:rPr lang="en-US" altLang="zh-CN" sz="2400" b="0" i="0" u="none" dirty="0">
                <a:solidFill>
                  <a:srgbClr val="000000"/>
                </a:solidFill>
                <a:effectLst/>
                <a:latin typeface="Times New Roman" pitchFamily="24"/>
                <a:ea typeface="Times New Roman" pitchFamily="24"/>
              </a:rPr>
              <a:t>70</a:t>
            </a:r>
            <a:r>
              <a:rPr lang="zh-CN" altLang="zh-CN" sz="2400" b="0" i="0" u="none" dirty="0">
                <a:solidFill>
                  <a:srgbClr val="000000"/>
                </a:solidFill>
                <a:effectLst/>
                <a:latin typeface="Times New Roman" pitchFamily="24"/>
                <a:ea typeface="宋体" pitchFamily="24"/>
              </a:rPr>
              <a:t>米到达终止点</a:t>
            </a:r>
            <a:r>
              <a:rPr lang="en-US" altLang="zh-CN" sz="2400" b="0" i="1" u="none" dirty="0">
                <a:solidFill>
                  <a:srgbClr val="000000"/>
                </a:solidFill>
                <a:effectLst/>
                <a:latin typeface="Times New Roman" pitchFamily="24"/>
                <a:ea typeface="Times New Roman" pitchFamily="24"/>
              </a:rPr>
              <a:t>B</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求终止点</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与原出发点</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的距离</a:t>
            </a:r>
            <a:r>
              <a:rPr lang="en-US" altLang="zh-CN" sz="2400" b="0" i="1" u="none" dirty="0">
                <a:solidFill>
                  <a:srgbClr val="000000"/>
                </a:solidFill>
                <a:effectLst/>
                <a:latin typeface="Times New Roman" pitchFamily="24"/>
                <a:ea typeface="Times New Roman" pitchFamily="24"/>
              </a:rPr>
              <a:t>AB</a:t>
            </a:r>
            <a:r>
              <a:rPr lang="en-US" altLang="zh-CN" sz="2400" b="0" i="0" u="none" dirty="0">
                <a:solidFill>
                  <a:srgbClr val="000000"/>
                </a:solidFill>
                <a:effectLst/>
                <a:latin typeface="Times New Roman" pitchFamily="24"/>
                <a:ea typeface="Times New Roman" pitchFamily="24"/>
              </a:rPr>
              <a:t>.</a:t>
            </a:r>
          </a:p>
        </p:txBody>
      </p:sp>
      <p:pic>
        <p:nvPicPr>
          <p:cNvPr id="12741" name="yt_image_12741" title="H_205.30685">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041646" y="2211967"/>
            <a:ext cx="1973055" cy="197305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yt_shape_12743">
                <a:extLst>
                  <a:ext uri="{FF2B5EF4-FFF2-40B4-BE49-F238E27FC236}">
                    <a16:creationId xmlns:a16="http://schemas.microsoft.com/office/drawing/2014/main" id="{C2AFD11E-1B68-1A98-A119-92A518995C16}"/>
                  </a:ext>
                </a:extLst>
              </p:cNvPr>
              <p:cNvSpPr txBox="1"/>
              <p:nvPr/>
            </p:nvSpPr>
            <p:spPr>
              <a:xfrm>
                <a:off x="623393" y="2302346"/>
                <a:ext cx="8208912" cy="1435906"/>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解：过点</a:t>
                </a:r>
                <a:r>
                  <a:rPr lang="en-US" altLang="zh-CN" sz="2400" b="0" i="1" u="none" dirty="0">
                    <a:solidFill>
                      <a:srgbClr val="FF0000"/>
                    </a:solidFill>
                    <a:effectLst/>
                    <a:latin typeface="Times New Roman" pitchFamily="24"/>
                    <a:ea typeface="Times New Roman" pitchFamily="24"/>
                  </a:rPr>
                  <a:t>A</a:t>
                </a:r>
                <a:r>
                  <a:rPr lang="zh-CN" altLang="zh-CN" sz="2400" b="0" i="0" u="none" dirty="0">
                    <a:solidFill>
                      <a:srgbClr val="FF0000"/>
                    </a:solidFill>
                    <a:effectLst/>
                    <a:latin typeface="Times New Roman" pitchFamily="24"/>
                    <a:ea typeface="楷体" pitchFamily="24"/>
                  </a:rPr>
                  <a:t>作</a:t>
                </a:r>
                <a:r>
                  <a:rPr lang="en-US" altLang="zh-CN" sz="2400" b="0" i="1" u="none" dirty="0">
                    <a:solidFill>
                      <a:srgbClr val="FF0000"/>
                    </a:solidFill>
                    <a:effectLst/>
                    <a:latin typeface="Times New Roman" pitchFamily="24"/>
                    <a:ea typeface="Times New Roman" pitchFamily="24"/>
                  </a:rPr>
                  <a:t>AC</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MB</a:t>
                </a:r>
                <a:r>
                  <a:rPr lang="zh-CN" altLang="zh-CN" sz="2400" b="0" i="0" u="none" dirty="0">
                    <a:solidFill>
                      <a:srgbClr val="FF0000"/>
                    </a:solidFill>
                    <a:effectLst/>
                    <a:latin typeface="Times New Roman" pitchFamily="24"/>
                    <a:ea typeface="楷体" pitchFamily="24"/>
                  </a:rPr>
                  <a:t>于点</a:t>
                </a:r>
                <a:r>
                  <a:rPr lang="en-US" altLang="zh-CN" sz="2400" b="0" i="1" u="none" dirty="0">
                    <a:solidFill>
                      <a:srgbClr val="FF0000"/>
                    </a:solidFill>
                    <a:effectLst/>
                    <a:latin typeface="Times New Roman" pitchFamily="24"/>
                    <a:ea typeface="Times New Roman" pitchFamily="24"/>
                  </a:rPr>
                  <a:t>C</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在</a:t>
                </a:r>
                <a:r>
                  <a:rPr lang="en-US" altLang="zh-CN" sz="2400" b="0" i="0" u="none" dirty="0" err="1">
                    <a:solidFill>
                      <a:srgbClr val="FF0000"/>
                    </a:solidFill>
                    <a:effectLst/>
                    <a:latin typeface="Times New Roman" pitchFamily="24"/>
                    <a:ea typeface="Times New Roman" pitchFamily="24"/>
                  </a:rPr>
                  <a:t>Rt</a:t>
                </a:r>
                <a:r>
                  <a:rPr lang="en-US" altLang="zh-CN" sz="2400" b="0" i="0" u="none" dirty="0" err="1">
                    <a:solidFill>
                      <a:srgbClr val="FF0000"/>
                    </a:solidFill>
                    <a:effectLst/>
                    <a:latin typeface="宋体" pitchFamily="24"/>
                    <a:ea typeface="宋体" pitchFamily="24"/>
                  </a:rPr>
                  <a:t>△</a:t>
                </a:r>
                <a:r>
                  <a:rPr lang="en-US" altLang="zh-CN" sz="2400" b="0" i="1" u="none" dirty="0" err="1">
                    <a:solidFill>
                      <a:srgbClr val="FF0000"/>
                    </a:solidFill>
                    <a:effectLst/>
                    <a:latin typeface="Times New Roman" pitchFamily="24"/>
                    <a:ea typeface="Times New Roman" pitchFamily="24"/>
                  </a:rPr>
                  <a:t>ABC</a:t>
                </a:r>
                <a:r>
                  <a:rPr lang="zh-CN" altLang="zh-CN" sz="2400" b="0" i="0" u="none" dirty="0">
                    <a:solidFill>
                      <a:srgbClr val="FF0000"/>
                    </a:solidFill>
                    <a:effectLst/>
                    <a:latin typeface="Times New Roman" pitchFamily="24"/>
                    <a:ea typeface="楷体" pitchFamily="24"/>
                  </a:rPr>
                  <a:t>中，</a:t>
                </a:r>
                <a:r>
                  <a:rPr lang="en-US" altLang="zh-CN" sz="2400" b="0" i="1" u="none" dirty="0">
                    <a:solidFill>
                      <a:srgbClr val="FF0000"/>
                    </a:solidFill>
                    <a:effectLst/>
                    <a:latin typeface="Times New Roman" pitchFamily="24"/>
                    <a:ea typeface="Times New Roman" pitchFamily="24"/>
                  </a:rPr>
                  <a:t>AC</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80</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米</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a:t>
                </a:r>
                <a:r>
                  <a:rPr lang="en-US" altLang="zh-CN" sz="2400" b="0" i="1" u="none" dirty="0">
                    <a:solidFill>
                      <a:srgbClr val="FF0000"/>
                    </a:solidFill>
                    <a:effectLst/>
                    <a:latin typeface="Times New Roman" pitchFamily="24"/>
                    <a:ea typeface="Times New Roman" pitchFamily="24"/>
                  </a:rPr>
                  <a:t>BC</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60</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米</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AB</a:t>
                </a:r>
                <a:r>
                  <a:rPr lang="zh-CN" altLang="zh-CN" sz="2400" b="0" i="0" u="none" dirty="0">
                    <a:solidFill>
                      <a:srgbClr val="FF0000"/>
                    </a:solidFill>
                    <a:effectLst/>
                    <a:latin typeface="宋体" pitchFamily="24"/>
                    <a:ea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0">
                            <a:solidFill>
                              <a:srgbClr val="FF0000"/>
                            </a:solidFill>
                            <a:effectLst/>
                            <a:latin typeface="Cambria Math" panose="02040503050406030204" pitchFamily="48" charset="0"/>
                            <a:ea typeface="Cambria Math" panose="02040503050406030204" pitchFamily="48" charset="0"/>
                          </a:rPr>
                          <m:t>6</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0">
                                <a:solidFill>
                                  <a:srgbClr val="FF0000"/>
                                </a:solidFill>
                                <a:effectLst/>
                                <a:latin typeface="Cambria Math" panose="02040503050406030204" pitchFamily="48" charset="0"/>
                                <a:ea typeface="Cambria Math" panose="02040503050406030204" pitchFamily="48" charset="0"/>
                              </a:rPr>
                              <m:t>0</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r>
                          <a:rPr lang="en-US" altLang="zh-CN" sz="2400" b="0" i="0">
                            <a:solidFill>
                              <a:srgbClr val="FF0000"/>
                            </a:solidFill>
                            <a:effectLst/>
                            <a:latin typeface="Cambria Math" panose="02040503050406030204" pitchFamily="48" charset="0"/>
                            <a:ea typeface="Cambria Math" panose="02040503050406030204" pitchFamily="48" charset="0"/>
                          </a:rPr>
                          <m:t>+8</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0">
                                <a:solidFill>
                                  <a:srgbClr val="FF0000"/>
                                </a:solidFill>
                                <a:effectLst/>
                                <a:latin typeface="Cambria Math" panose="02040503050406030204" pitchFamily="48" charset="0"/>
                                <a:ea typeface="Cambria Math" panose="02040503050406030204" pitchFamily="48" charset="0"/>
                              </a:rPr>
                              <m:t>0</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e>
                    </m:rad>
                  </m:oMath>
                </a14:m>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100</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米</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a:t>
                </a:r>
              </a:p>
            </p:txBody>
          </p:sp>
        </mc:Choice>
        <mc:Fallback>
          <p:sp>
            <p:nvSpPr>
              <p:cNvPr id="2" name="yt_shape_12743">
                <a:extLst>
                  <a:ext uri="{FF2B5EF4-FFF2-40B4-BE49-F238E27FC236}">
                    <a16:creationId xmlns:a16="http://schemas.microsoft.com/office/drawing/2014/main" id="{C2AFD11E-1B68-1A98-A119-92A518995C16}"/>
                  </a:ext>
                </a:extLst>
              </p:cNvPr>
              <p:cNvSpPr txBox="1">
                <a:spLocks noRot="1" noChangeAspect="1" noMove="1" noResize="1" noEditPoints="1" noAdjustHandles="1" noChangeArrowheads="1" noChangeShapeType="1" noTextEdit="1"/>
              </p:cNvSpPr>
              <p:nvPr/>
            </p:nvSpPr>
            <p:spPr>
              <a:xfrm>
                <a:off x="623393" y="2302346"/>
                <a:ext cx="8208912" cy="1435906"/>
              </a:xfrm>
              <a:prstGeom prst="rect">
                <a:avLst/>
              </a:prstGeom>
              <a:blipFill>
                <a:blip r:embed="rId3"/>
                <a:stretch>
                  <a:fillRect l="-2227" t="-3830" r="-371" b="-12340"/>
                </a:stretch>
              </a:blipFill>
            </p:spPr>
            <p:txBody>
              <a:bodyPr/>
              <a:lstStyle/>
              <a:p>
                <a:r>
                  <a:rPr lang="zh-CN" altLang="en-US">
                    <a:noFill/>
                  </a:rPr>
                  <a:t> </a:t>
                </a:r>
              </a:p>
            </p:txBody>
          </p:sp>
        </mc:Fallback>
      </mc:AlternateContent>
      <p:sp>
        <p:nvSpPr>
          <p:cNvPr id="3" name="yt_shape_12745">
            <a:extLst>
              <a:ext uri="{FF2B5EF4-FFF2-40B4-BE49-F238E27FC236}">
                <a16:creationId xmlns:a16="http://schemas.microsoft.com/office/drawing/2014/main" id="{48DB1AFD-8D5B-FAD5-04FF-47017E61DCAA}"/>
              </a:ext>
            </a:extLst>
          </p:cNvPr>
          <p:cNvSpPr txBox="1"/>
          <p:nvPr/>
        </p:nvSpPr>
        <p:spPr>
          <a:xfrm>
            <a:off x="623392" y="3789040"/>
            <a:ext cx="590546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答：终止点</a:t>
            </a:r>
            <a:r>
              <a:rPr lang="en-US" altLang="zh-CN" sz="2400" b="0" i="1" u="none">
                <a:solidFill>
                  <a:srgbClr val="FF0000"/>
                </a:solidFill>
                <a:effectLst/>
                <a:latin typeface="Times New Roman" pitchFamily="24"/>
                <a:ea typeface="Times New Roman" pitchFamily="24"/>
              </a:rPr>
              <a:t>B</a:t>
            </a:r>
            <a:r>
              <a:rPr lang="zh-CN" altLang="zh-CN" sz="2400" b="0" i="0" u="none">
                <a:solidFill>
                  <a:srgbClr val="FF0000"/>
                </a:solidFill>
                <a:effectLst/>
                <a:latin typeface="Times New Roman" pitchFamily="24"/>
                <a:ea typeface="楷体" pitchFamily="24"/>
              </a:rPr>
              <a:t>与原出发点</a:t>
            </a:r>
            <a:r>
              <a:rPr lang="en-US" altLang="zh-CN" sz="2400" b="0" i="1" u="none">
                <a:solidFill>
                  <a:srgbClr val="FF0000"/>
                </a:solidFill>
                <a:effectLst/>
                <a:latin typeface="Times New Roman" pitchFamily="24"/>
                <a:ea typeface="Times New Roman" pitchFamily="24"/>
              </a:rPr>
              <a:t>A</a:t>
            </a:r>
            <a:r>
              <a:rPr lang="zh-CN" altLang="zh-CN" sz="2400" b="0" i="0" u="none">
                <a:solidFill>
                  <a:srgbClr val="FF0000"/>
                </a:solidFill>
                <a:effectLst/>
                <a:latin typeface="Times New Roman" pitchFamily="24"/>
                <a:ea typeface="楷体" pitchFamily="24"/>
              </a:rPr>
              <a:t>的距离</a:t>
            </a:r>
            <a:r>
              <a:rPr lang="en-US" altLang="zh-CN" sz="2400" b="0" i="1" u="none">
                <a:solidFill>
                  <a:srgbClr val="FF0000"/>
                </a:solidFill>
                <a:effectLst/>
                <a:latin typeface="Times New Roman" pitchFamily="24"/>
                <a:ea typeface="Times New Roman" pitchFamily="24"/>
              </a:rPr>
              <a:t>AB</a:t>
            </a:r>
            <a:r>
              <a:rPr lang="zh-CN" altLang="zh-CN" sz="2400" b="0" i="0" u="none">
                <a:solidFill>
                  <a:srgbClr val="FF0000"/>
                </a:solidFill>
                <a:effectLst/>
                <a:latin typeface="Times New Roman" pitchFamily="24"/>
                <a:ea typeface="楷体" pitchFamily="24"/>
              </a:rPr>
              <a:t>为</a:t>
            </a:r>
            <a:r>
              <a:rPr lang="en-US" altLang="zh-CN" sz="2400" b="0" i="0" u="none">
                <a:solidFill>
                  <a:srgbClr val="FF0000"/>
                </a:solidFill>
                <a:effectLst/>
                <a:latin typeface="Times New Roman" pitchFamily="24"/>
                <a:ea typeface="Times New Roman" pitchFamily="24"/>
              </a:rPr>
              <a:t>100</a:t>
            </a:r>
            <a:r>
              <a:rPr lang="zh-CN" altLang="zh-CN" sz="2400" b="0" i="0" u="none">
                <a:solidFill>
                  <a:srgbClr val="FF0000"/>
                </a:solidFill>
                <a:effectLst/>
                <a:latin typeface="Times New Roman" pitchFamily="24"/>
                <a:ea typeface="楷体" pitchFamily="24"/>
              </a:rPr>
              <a:t>米</a:t>
            </a:r>
            <a:r>
              <a:rPr lang="en-US" altLang="zh-CN" sz="2400" b="0" i="0" u="none">
                <a:solidFill>
                  <a:srgbClr val="FF0000"/>
                </a:solidFill>
                <a:effectLst/>
                <a:latin typeface="Times New Roman" pitchFamily="24"/>
                <a:ea typeface="Times New Roman" pitchFamily="24"/>
              </a:rPr>
              <a:t>.</a:t>
            </a:r>
          </a:p>
        </p:txBody>
      </p:sp>
      <p:pic>
        <p:nvPicPr>
          <p:cNvPr id="4" name="yt_image_12746" title="H_178.38">
            <a:extLst>
              <a:ext uri="{FF2B5EF4-FFF2-40B4-BE49-F238E27FC236}">
                <a16:creationId xmlns:a16="http://schemas.microsoft.com/office/drawing/2014/main" id="{C631E8FD-A027-34CC-F6C7-C70A1A537834}"/>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9336360" y="4365104"/>
            <a:ext cx="1527644" cy="1493730"/>
          </a:xfrm>
          <a:prstGeom prst="rect">
            <a:avLst/>
          </a:prstGeom>
          <a:noFill/>
          <a:extLst>
            <a:ext uri="{909E8E84-426E-40DD-AFC4-6F175D3DCCD1}">
              <a14:hiddenFill xmlns:a14="http://schemas.microsoft.com/office/drawing/2010/main">
                <a:solidFill>
                  <a:srgbClr val="FFFFFF"/>
                </a:solidFill>
              </a14:hiddenFill>
            </a:ext>
          </a:extLst>
        </p:spPr>
      </p:pic>
      <p:sp>
        <p:nvSpPr>
          <p:cNvPr id="5" name="yt_shape_12748">
            <a:extLst>
              <a:ext uri="{FF2B5EF4-FFF2-40B4-BE49-F238E27FC236}">
                <a16:creationId xmlns:a16="http://schemas.microsoft.com/office/drawing/2014/main" id="{A9C20263-1053-34C9-6CD2-128D60075946}"/>
              </a:ext>
            </a:extLst>
          </p:cNvPr>
          <p:cNvSpPr txBox="1"/>
          <p:nvPr/>
        </p:nvSpPr>
        <p:spPr>
          <a:xfrm>
            <a:off x="3076369" y="6722133"/>
            <a:ext cx="1313565" cy="802784"/>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FF0000">
                    <a:alpha val="0"/>
                  </a:srgbClr>
                </a:solidFill>
                <a:effectLst/>
                <a:latin typeface="Times New Roman" pitchFamily="24"/>
                <a:ea typeface="宋体" pitchFamily="24"/>
              </a:rPr>
              <a:t>第</a:t>
            </a:r>
            <a:r>
              <a:rPr lang="en-US" altLang="zh-CN" sz="2400" b="0" i="0" u="none">
                <a:solidFill>
                  <a:srgbClr val="FF0000">
                    <a:alpha val="0"/>
                  </a:srgbClr>
                </a:solidFill>
                <a:effectLst/>
                <a:latin typeface="Times New Roman" pitchFamily="24"/>
                <a:ea typeface="Times New Roman" pitchFamily="24"/>
              </a:rPr>
              <a:t>11</a:t>
            </a:r>
            <a:r>
              <a:rPr lang="zh-CN" altLang="zh-CN" sz="2400" b="0" i="0" u="none">
                <a:solidFill>
                  <a:srgbClr val="FF0000">
                    <a:alpha val="0"/>
                  </a:srgbClr>
                </a:solidFill>
                <a:effectLst/>
                <a:latin typeface="Times New Roman" pitchFamily="24"/>
                <a:ea typeface="宋体" pitchFamily="24"/>
              </a:rPr>
              <a:t>题图</a:t>
            </a:r>
          </a:p>
          <a:p>
            <a:pPr algn="l" eaLnBrk="1" latinLnBrk="0" hangingPunct="0">
              <a:lnSpc>
                <a:spcPct val="129999"/>
              </a:lnSpc>
            </a:pPr>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blinds(horizontal)">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linds(horizontal)">
                                      <p:cBhvr>
                                        <p:cTn id="2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50" name="yt_shape_12750"/>
          <p:cNvSpPr txBox="1"/>
          <p:nvPr/>
        </p:nvSpPr>
        <p:spPr>
          <a:xfrm>
            <a:off x="540000" y="1687836"/>
            <a:ext cx="4568558"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勾股定理逆定理的应用</a:t>
            </a:r>
          </a:p>
        </p:txBody>
      </p:sp>
      <p:sp>
        <p:nvSpPr>
          <p:cNvPr id="12751" name="yt_shape_12751"/>
          <p:cNvSpPr txBox="1"/>
          <p:nvPr/>
        </p:nvSpPr>
        <p:spPr>
          <a:xfrm>
            <a:off x="540119" y="2187401"/>
            <a:ext cx="11964593"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12.</a:t>
            </a:r>
            <a:r>
              <a:rPr lang="zh-CN" altLang="zh-CN" sz="2400" b="0" i="0" u="none" dirty="0">
                <a:solidFill>
                  <a:srgbClr val="000000"/>
                </a:solidFill>
                <a:effectLst/>
                <a:latin typeface="Times New Roman" pitchFamily="24"/>
                <a:ea typeface="宋体" pitchFamily="24"/>
              </a:rPr>
              <a:t>如图是由</a:t>
            </a:r>
            <a:r>
              <a:rPr lang="en-US" altLang="zh-CN" sz="2400" b="0" i="0" u="none" dirty="0">
                <a:solidFill>
                  <a:srgbClr val="000000"/>
                </a:solidFill>
                <a:effectLst/>
                <a:latin typeface="Times New Roman" pitchFamily="24"/>
                <a:ea typeface="Times New Roman" pitchFamily="24"/>
              </a:rPr>
              <a:t>7</a:t>
            </a:r>
            <a:r>
              <a:rPr lang="zh-CN" altLang="zh-CN" sz="2400" b="0" i="0" u="none" dirty="0">
                <a:solidFill>
                  <a:srgbClr val="000000"/>
                </a:solidFill>
                <a:effectLst/>
                <a:latin typeface="Times New Roman" pitchFamily="24"/>
                <a:ea typeface="宋体" pitchFamily="24"/>
              </a:rPr>
              <a:t>个形状、大小完全相同的正六边形组成的网格，正六边形的顶点称为格点，</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Times New Roman" pitchFamily="24"/>
                <a:ea typeface="宋体" pitchFamily="24"/>
              </a:rPr>
              <a:t>的顶点都在格点上</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设定</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Times New Roman" pitchFamily="24"/>
                <a:ea typeface="宋体" pitchFamily="24"/>
              </a:rPr>
              <a:t>边如图所示，则能作出的直角</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Times New Roman" pitchFamily="24"/>
                <a:ea typeface="宋体" pitchFamily="24"/>
              </a:rPr>
              <a:t>共有</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Times New Roman" pitchFamily="24"/>
              </a:rPr>
              <a:t>D</a:t>
            </a:r>
            <a:r>
              <a:rPr lang="zh-CN"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2755" name="yt_table_12755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23212800"/>
              </p:ext>
            </p:extLst>
          </p:nvPr>
        </p:nvGraphicFramePr>
        <p:xfrm>
          <a:off x="545071" y="3356992"/>
          <a:ext cx="8267066" cy="475488"/>
        </p:xfrm>
        <a:graphic>
          <a:graphicData uri="http://schemas.openxmlformats.org/drawingml/2006/table">
            <a:tbl>
              <a:tblPr/>
              <a:tblGrid>
                <a:gridCol w="2270443">
                  <a:extLst>
                    <a:ext uri="{9D8B030D-6E8A-4147-A177-3AD203B41FA5}">
                      <a16:colId xmlns:a16="http://schemas.microsoft.com/office/drawing/2014/main" val="10443"/>
                    </a:ext>
                  </a:extLst>
                </a:gridCol>
                <a:gridCol w="2252980">
                  <a:extLst>
                    <a:ext uri="{9D8B030D-6E8A-4147-A177-3AD203B41FA5}">
                      <a16:colId xmlns:a16="http://schemas.microsoft.com/office/drawing/2014/main" val="10444"/>
                    </a:ext>
                  </a:extLst>
                </a:gridCol>
                <a:gridCol w="2252980">
                  <a:extLst>
                    <a:ext uri="{9D8B030D-6E8A-4147-A177-3AD203B41FA5}">
                      <a16:colId xmlns:a16="http://schemas.microsoft.com/office/drawing/2014/main" val="10445"/>
                    </a:ext>
                  </a:extLst>
                </a:gridCol>
                <a:gridCol w="1490663">
                  <a:extLst>
                    <a:ext uri="{9D8B030D-6E8A-4147-A177-3AD203B41FA5}">
                      <a16:colId xmlns:a16="http://schemas.microsoft.com/office/drawing/2014/main" val="1044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A.4</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B.6</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C.8</a:t>
                      </a:r>
                      <a:r>
                        <a:rPr lang="zh-CN" altLang="zh-CN" sz="2400" b="0" i="0" u="none" dirty="0">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D.10</a:t>
                      </a:r>
                      <a:r>
                        <a:rPr lang="zh-CN" altLang="zh-CN" sz="2400" b="0" i="0" u="none" dirty="0">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34"/>
                  </a:ext>
                </a:extLst>
              </a:tr>
            </a:tbl>
          </a:graphicData>
        </a:graphic>
      </p:graphicFrame>
      <p:grpSp>
        <p:nvGrpSpPr>
          <p:cNvPr id="12752" name="yt_shape_12752_skip" title="H_149.8911">
            <a:extLst>
              <a:ext uri="{FF2B5EF4-FFF2-40B4-BE49-F238E27FC236}">
                <a16:creationId xmlns:a16="http://schemas.microsoft.com/office/drawing/2014/main" id="{249740F1-2B05-4C5A-B423-6F681AEFABC2}"/>
              </a:ext>
            </a:extLst>
          </p:cNvPr>
          <p:cNvGrpSpPr/>
          <p:nvPr/>
        </p:nvGrpSpPr>
        <p:grpSpPr>
          <a:xfrm>
            <a:off x="10128448" y="3418520"/>
            <a:ext cx="1493901" cy="1903617"/>
            <a:chOff x="0" y="0"/>
            <a:chExt cx="1493901" cy="1903617"/>
          </a:xfrm>
        </p:grpSpPr>
        <p:pic>
          <p:nvPicPr>
            <p:cNvPr id="2" name="yt_image_12752">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0" y="0"/>
              <a:ext cx="1493901" cy="1507617"/>
            </a:xfrm>
            <a:prstGeom prst="rect">
              <a:avLst/>
            </a:prstGeom>
            <a:noFill/>
            <a:extLst>
              <a:ext uri="{909E8E84-426E-40DD-AFC4-6F175D3DCCD1}">
                <a14:hiddenFill xmlns:a14="http://schemas.microsoft.com/office/drawing/2010/main">
                  <a:solidFill>
                    <a:srgbClr val="FFFFFF"/>
                  </a:solidFill>
                </a14:hiddenFill>
              </a:ext>
            </a:extLst>
          </p:spPr>
        </p:pic>
        <p:sp>
          <p:nvSpPr>
            <p:cNvPr id="12754" name="yt_shape_12754"/>
            <p:cNvSpPr txBox="1"/>
            <p:nvPr/>
          </p:nvSpPr>
          <p:spPr>
            <a:xfrm>
              <a:off x="137486" y="1543617"/>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Times New Roman" pitchFamily="24"/>
                  <a:ea typeface="宋体" pitchFamily="24"/>
                </a:rPr>
                <a:t>题图</a:t>
              </a:r>
            </a:p>
          </p:txBody>
        </p:sp>
      </p:grpSp>
      <p:pic>
        <p:nvPicPr>
          <p:cNvPr id="4" name="yt_shape_1699003521956">
            <a:extLst>
              <a:ext uri="{FF2B5EF4-FFF2-40B4-BE49-F238E27FC236}">
                <a16:creationId xmlns:a16="http://schemas.microsoft.com/office/drawing/2014/main" id="{9E3C974D-F494-B482-5682-0C3F61E507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728446"/>
            <a:ext cx="1171767" cy="363216"/>
          </a:xfrm>
          <a:prstGeom prst="rect">
            <a:avLst/>
          </a:prstGeom>
        </p:spPr>
      </p:pic>
      <p:sp>
        <p:nvSpPr>
          <p:cNvPr id="3" name="文本框 2">
            <a:extLst>
              <a:ext uri="{FF2B5EF4-FFF2-40B4-BE49-F238E27FC236}">
                <a16:creationId xmlns:a16="http://schemas.microsoft.com/office/drawing/2014/main" id="{167DB9FE-7E34-EBEC-0EF1-CA174109144A}"/>
              </a:ext>
            </a:extLst>
          </p:cNvPr>
          <p:cNvSpPr txBox="1"/>
          <p:nvPr/>
        </p:nvSpPr>
        <p:spPr>
          <a:xfrm>
            <a:off x="10891974" y="2614065"/>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D</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757" name="yt_shape_12757"/>
              <p:cNvSpPr txBox="1"/>
              <p:nvPr/>
            </p:nvSpPr>
            <p:spPr>
              <a:xfrm>
                <a:off x="540119" y="2267992"/>
                <a:ext cx="11111999" cy="95872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Times New Roman" pitchFamily="24"/>
                    <a:ea typeface="宋体" pitchFamily="24"/>
                  </a:rPr>
                  <a:t>如图，在四边形</a:t>
                </a:r>
                <a:r>
                  <a:rPr lang="en-US" altLang="zh-CN" sz="2400" b="0" i="1" u="none">
                    <a:solidFill>
                      <a:srgbClr val="000000"/>
                    </a:solidFill>
                    <a:effectLst/>
                    <a:latin typeface="Times New Roman" pitchFamily="24"/>
                    <a:ea typeface="Times New Roman" pitchFamily="24"/>
                  </a:rPr>
                  <a:t>ABCD</a:t>
                </a:r>
                <a:r>
                  <a:rPr lang="zh-CN" altLang="zh-CN" sz="2400" b="0" i="0" u="none">
                    <a:solidFill>
                      <a:srgbClr val="000000"/>
                    </a:solidFill>
                    <a:effectLst/>
                    <a:latin typeface="Times New Roman"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5</m:t>
                        </m:r>
                      </m:e>
                    </m:rad>
                  </m:oMath>
                </a14:m>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，则</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ADC</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150°</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a16="http://schemas.microsoft.com/office/drawing/2014/main" xmlns="">
          <p:sp>
            <p:nvSpPr>
              <p:cNvPr id="12757" name="yt_shape_12757" descr="{&quot;rangeId&quot;:16,&quot;hasSerialNum&quot;:1,&quot;mathAnswerShape&quot;:1,&quot;pageBreak&quot;:true}"/>
              <p:cNvSpPr txBox="1">
                <a:spLocks noRot="1" noChangeAspect="1" noMove="1" noResize="1" noEditPoints="1" noAdjustHandles="1" noChangeArrowheads="1" noChangeShapeType="1" noTextEdit="1"/>
              </p:cNvSpPr>
              <p:nvPr/>
            </p:nvSpPr>
            <p:spPr>
              <a:xfrm>
                <a:off x="540119" y="2267992"/>
                <a:ext cx="11111999" cy="958724"/>
              </a:xfrm>
              <a:prstGeom prst="rect">
                <a:avLst/>
              </a:prstGeom>
              <a:blipFill>
                <a:blip r:embed="rId2"/>
                <a:stretch>
                  <a:fillRect l="-1701" t="-1274" b="-19745"/>
                </a:stretch>
              </a:blipFill>
            </p:spPr>
            <p:txBody>
              <a:bodyPr/>
              <a:lstStyle/>
              <a:p>
                <a:r>
                  <a:rPr lang="zh-CN" altLang="en-US">
                    <a:noFill/>
                  </a:rPr>
                  <a:t> </a:t>
                </a:r>
              </a:p>
            </p:txBody>
          </p:sp>
        </mc:Fallback>
      </mc:AlternateContent>
      <p:sp>
        <p:nvSpPr>
          <p:cNvPr id="12762" name="yt_shape_12762"/>
          <p:cNvSpPr txBox="1"/>
          <p:nvPr/>
        </p:nvSpPr>
        <p:spPr>
          <a:xfrm>
            <a:off x="540000" y="4627354"/>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759" name="yt_shape_12759" title="H_90.311104">
            <a:extLst>
              <a:ext uri="{FF2B5EF4-FFF2-40B4-BE49-F238E27FC236}">
                <a16:creationId xmlns:a16="http://schemas.microsoft.com/office/drawing/2014/main" id="{249740F1-2B05-4C5A-B423-6F681AEFABC2}"/>
              </a:ext>
            </a:extLst>
          </p:cNvPr>
          <p:cNvGrpSpPr/>
          <p:nvPr/>
        </p:nvGrpSpPr>
        <p:grpSpPr>
          <a:xfrm>
            <a:off x="5113591" y="3429868"/>
            <a:ext cx="1964817" cy="1146951"/>
            <a:chOff x="0" y="0"/>
            <a:chExt cx="1964817" cy="1146951"/>
          </a:xfrm>
        </p:grpSpPr>
        <p:pic>
          <p:nvPicPr>
            <p:cNvPr id="2" name="yt_image_12759">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964817" cy="750951"/>
            </a:xfrm>
            <a:prstGeom prst="rect">
              <a:avLst/>
            </a:prstGeom>
            <a:noFill/>
            <a:extLst>
              <a:ext uri="{909E8E84-426E-40DD-AFC4-6F175D3DCCD1}">
                <a14:hiddenFill xmlns:a14="http://schemas.microsoft.com/office/drawing/2010/main">
                  <a:solidFill>
                    <a:srgbClr val="FFFFFF"/>
                  </a:solidFill>
                </a14:hiddenFill>
              </a:ext>
            </a:extLst>
          </p:spPr>
        </p:pic>
        <p:sp>
          <p:nvSpPr>
            <p:cNvPr id="12761" name="yt_shape_12761"/>
            <p:cNvSpPr txBox="1"/>
            <p:nvPr/>
          </p:nvSpPr>
          <p:spPr>
            <a:xfrm>
              <a:off x="372944" y="786951"/>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FABD7452-6291-564A-0205-1E594A903235}"/>
              </a:ext>
            </a:extLst>
          </p:cNvPr>
          <p:cNvSpPr txBox="1"/>
          <p:nvPr/>
        </p:nvSpPr>
        <p:spPr>
          <a:xfrm>
            <a:off x="1974108" y="2746268"/>
            <a:ext cx="1064324"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150°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63" name="yt_shape_12763"/>
          <p:cNvSpPr txBox="1"/>
          <p:nvPr/>
        </p:nvSpPr>
        <p:spPr>
          <a:xfrm>
            <a:off x="551623" y="79554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Times New Roman" pitchFamily="24"/>
                <a:ea typeface="宋体" pitchFamily="24"/>
              </a:rPr>
              <a:t>如图，已知点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O</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，试判断</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ABO</a:t>
            </a:r>
            <a:r>
              <a:rPr lang="zh-CN" altLang="zh-CN" sz="2400" b="0" i="0" u="none">
                <a:solidFill>
                  <a:srgbClr val="000000"/>
                </a:solidFill>
                <a:effectLst/>
                <a:latin typeface="Times New Roman" pitchFamily="24"/>
                <a:ea typeface="宋体" pitchFamily="24"/>
              </a:rPr>
              <a:t>的形状，并说明理由</a:t>
            </a:r>
            <a:r>
              <a:rPr lang="en-US" altLang="zh-CN" sz="2400" b="0" i="0" u="none">
                <a:solidFill>
                  <a:srgbClr val="000000"/>
                </a:solidFill>
                <a:effectLst/>
                <a:latin typeface="Times New Roman" pitchFamily="24"/>
                <a:ea typeface="Times New Roman" pitchFamily="24"/>
              </a:rPr>
              <a:t>.</a:t>
            </a:r>
          </a:p>
        </p:txBody>
      </p:sp>
      <p:pic>
        <p:nvPicPr>
          <p:cNvPr id="12764" name="yt_image_12764" title="H_152.69693">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707903" y="1348980"/>
            <a:ext cx="2133871" cy="1939251"/>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2766">
            <a:extLst>
              <a:ext uri="{FF2B5EF4-FFF2-40B4-BE49-F238E27FC236}">
                <a16:creationId xmlns:a16="http://schemas.microsoft.com/office/drawing/2014/main" id="{9FFCEDFD-E757-3205-B90A-6EFE67AA13A8}"/>
              </a:ext>
            </a:extLst>
          </p:cNvPr>
          <p:cNvSpPr txBox="1"/>
          <p:nvPr/>
        </p:nvSpPr>
        <p:spPr>
          <a:xfrm>
            <a:off x="551384" y="1700808"/>
            <a:ext cx="498373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ABO</a:t>
            </a:r>
            <a:r>
              <a:rPr lang="zh-CN" altLang="zh-CN" sz="2400" b="0" i="0" u="none">
                <a:solidFill>
                  <a:srgbClr val="FF0000"/>
                </a:solidFill>
                <a:effectLst/>
                <a:latin typeface="Times New Roman" pitchFamily="24"/>
                <a:ea typeface="楷体" pitchFamily="24"/>
              </a:rPr>
              <a:t>为直角三角形</a:t>
            </a:r>
            <a:r>
              <a:rPr lang="en-US" altLang="zh-CN" sz="2400" b="0" i="0" u="none">
                <a:solidFill>
                  <a:srgbClr val="FF0000"/>
                </a:solidFill>
                <a:effectLst/>
                <a:latin typeface="Times New Roman" pitchFamily="24"/>
                <a:ea typeface="Times New Roman" pitchFamily="24"/>
              </a:rPr>
              <a:t>.</a:t>
            </a:r>
            <a:r>
              <a:rPr lang="zh-CN" altLang="zh-CN" sz="2400" b="0" i="0" u="none">
                <a:solidFill>
                  <a:srgbClr val="FF0000"/>
                </a:solidFill>
                <a:effectLst/>
                <a:latin typeface="Times New Roman" pitchFamily="24"/>
                <a:ea typeface="楷体" pitchFamily="24"/>
              </a:rPr>
              <a:t>理由如下：</a:t>
            </a:r>
          </a:p>
        </p:txBody>
      </p:sp>
      <p:sp>
        <p:nvSpPr>
          <p:cNvPr id="3" name="yt_shape_12767">
            <a:extLst>
              <a:ext uri="{FF2B5EF4-FFF2-40B4-BE49-F238E27FC236}">
                <a16:creationId xmlns:a16="http://schemas.microsoft.com/office/drawing/2014/main" id="{EEB9E3F5-7ADA-7FA1-F7A5-D8E5815D74B3}"/>
              </a:ext>
            </a:extLst>
          </p:cNvPr>
          <p:cNvSpPr txBox="1"/>
          <p:nvPr/>
        </p:nvSpPr>
        <p:spPr>
          <a:xfrm>
            <a:off x="551384" y="2180111"/>
            <a:ext cx="315310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过点</a:t>
            </a:r>
            <a:r>
              <a:rPr lang="en-US" altLang="zh-CN" sz="2400" b="0" i="1" u="none">
                <a:solidFill>
                  <a:srgbClr val="FF0000"/>
                </a:solidFill>
                <a:effectLst/>
                <a:latin typeface="Times New Roman" pitchFamily="24"/>
                <a:ea typeface="Times New Roman" pitchFamily="24"/>
              </a:rPr>
              <a:t>A</a:t>
            </a:r>
            <a:r>
              <a:rPr lang="zh-CN" altLang="zh-CN" sz="2400" b="0" i="0" u="none">
                <a:solidFill>
                  <a:srgbClr val="FF0000"/>
                </a:solidFill>
                <a:effectLst/>
                <a:latin typeface="Times New Roman" pitchFamily="24"/>
                <a:ea typeface="楷体" pitchFamily="24"/>
              </a:rPr>
              <a:t>作</a:t>
            </a:r>
            <a:r>
              <a:rPr lang="en-US" altLang="zh-CN" sz="2400" b="0" i="1" u="none">
                <a:solidFill>
                  <a:srgbClr val="FF0000"/>
                </a:solidFill>
                <a:effectLst/>
                <a:latin typeface="Times New Roman" pitchFamily="24"/>
                <a:ea typeface="Times New Roman" pitchFamily="24"/>
              </a:rPr>
              <a:t>AC</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Times New Roman" pitchFamily="24"/>
                <a:ea typeface="楷体" pitchFamily="24"/>
              </a:rPr>
              <a:t>轴于点</a:t>
            </a:r>
            <a:r>
              <a:rPr lang="en-US" altLang="zh-CN" sz="2400" b="0" i="1" u="none">
                <a:solidFill>
                  <a:srgbClr val="FF0000"/>
                </a:solidFill>
                <a:effectLst/>
                <a:latin typeface="Times New Roman" pitchFamily="24"/>
                <a:ea typeface="Times New Roman" pitchFamily="24"/>
              </a:rPr>
              <a:t>C</a:t>
            </a:r>
            <a:r>
              <a:rPr lang="en-US" altLang="zh-CN" sz="2400" b="0" i="0" u="none">
                <a:solidFill>
                  <a:srgbClr val="FF0000"/>
                </a:solidFill>
                <a:effectLst/>
                <a:latin typeface="Times New Roman" pitchFamily="24"/>
                <a:ea typeface="Times New Roman" pitchFamily="24"/>
              </a:rPr>
              <a:t>.</a:t>
            </a:r>
          </a:p>
        </p:txBody>
      </p:sp>
      <p:sp>
        <p:nvSpPr>
          <p:cNvPr id="4" name="yt_shape_12768">
            <a:extLst>
              <a:ext uri="{FF2B5EF4-FFF2-40B4-BE49-F238E27FC236}">
                <a16:creationId xmlns:a16="http://schemas.microsoft.com/office/drawing/2014/main" id="{061CC67C-88AF-2089-D409-B046EEC03A5C}"/>
              </a:ext>
            </a:extLst>
          </p:cNvPr>
          <p:cNvSpPr txBox="1"/>
          <p:nvPr/>
        </p:nvSpPr>
        <p:spPr>
          <a:xfrm>
            <a:off x="551384" y="2659414"/>
            <a:ext cx="600965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由题意可知</a:t>
            </a:r>
            <a:r>
              <a:rPr lang="en-US" altLang="zh-CN" sz="2400" b="0" i="1" u="none">
                <a:solidFill>
                  <a:srgbClr val="FF0000"/>
                </a:solidFill>
                <a:effectLst/>
                <a:latin typeface="Times New Roman" pitchFamily="24"/>
                <a:ea typeface="Times New Roman" pitchFamily="24"/>
              </a:rPr>
              <a:t>OC</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AC</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BC</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4</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OB</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5.</a:t>
            </a:r>
          </a:p>
        </p:txBody>
      </p:sp>
      <p:sp>
        <p:nvSpPr>
          <p:cNvPr id="5" name="yt_shape_12769">
            <a:extLst>
              <a:ext uri="{FF2B5EF4-FFF2-40B4-BE49-F238E27FC236}">
                <a16:creationId xmlns:a16="http://schemas.microsoft.com/office/drawing/2014/main" id="{E540839A-80BF-90CB-BE89-8EC2B8E77058}"/>
              </a:ext>
            </a:extLst>
          </p:cNvPr>
          <p:cNvSpPr txBox="1"/>
          <p:nvPr/>
        </p:nvSpPr>
        <p:spPr>
          <a:xfrm>
            <a:off x="551384" y="3138717"/>
            <a:ext cx="213680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在</a:t>
            </a:r>
            <a:r>
              <a:rPr lang="en-US" altLang="zh-CN" sz="2400" b="0" i="0" u="none">
                <a:solidFill>
                  <a:srgbClr val="FF0000"/>
                </a:solidFill>
                <a:effectLst/>
                <a:latin typeface="Times New Roman" pitchFamily="24"/>
                <a:ea typeface="Times New Roman" pitchFamily="24"/>
              </a:rPr>
              <a:t>Rt</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AOC</a:t>
            </a:r>
            <a:r>
              <a:rPr lang="zh-CN" altLang="zh-CN" sz="2400" b="0" i="0" u="none">
                <a:solidFill>
                  <a:srgbClr val="FF0000"/>
                </a:solidFill>
                <a:effectLst/>
                <a:latin typeface="Times New Roman" pitchFamily="24"/>
                <a:ea typeface="楷体" pitchFamily="24"/>
              </a:rPr>
              <a:t>中，</a:t>
            </a:r>
          </a:p>
        </p:txBody>
      </p:sp>
      <mc:AlternateContent xmlns:mc="http://schemas.openxmlformats.org/markup-compatibility/2006">
        <mc:Choice xmlns:a14="http://schemas.microsoft.com/office/drawing/2010/main" Requires="a14">
          <p:sp>
            <p:nvSpPr>
              <p:cNvPr id="6" name="yt_shape_12770">
                <a:extLst>
                  <a:ext uri="{FF2B5EF4-FFF2-40B4-BE49-F238E27FC236}">
                    <a16:creationId xmlns:a16="http://schemas.microsoft.com/office/drawing/2014/main" id="{D2642DE0-3AB5-79B6-3678-5F71E52B546F}"/>
                  </a:ext>
                </a:extLst>
              </p:cNvPr>
              <p:cNvSpPr txBox="1"/>
              <p:nvPr/>
            </p:nvSpPr>
            <p:spPr>
              <a:xfrm>
                <a:off x="551384" y="3618020"/>
                <a:ext cx="4531882" cy="478080"/>
              </a:xfrm>
              <a:prstGeom prst="rect">
                <a:avLst/>
              </a:prstGeom>
            </p:spPr>
            <p:txBody>
              <a:bodyPr vert="horz" wrap="none" lIns="0" tIns="0" rIns="0" bIns="0" rtlCol="0">
                <a:spAutoFit/>
              </a:bodyPr>
              <a:lstStyle/>
              <a:p>
                <a:pPr algn="l" eaLnBrk="1" latinLnBrk="0" hangingPunct="0">
                  <a:lnSpc>
                    <a:spcPct val="129999"/>
                  </a:lnSpc>
                </a:pPr>
                <a:r>
                  <a:rPr lang="en-US" altLang="zh-CN" sz="2400" b="0" i="1" u="none">
                    <a:solidFill>
                      <a:srgbClr val="FF0000"/>
                    </a:solidFill>
                    <a:effectLst/>
                    <a:latin typeface="Times New Roman" pitchFamily="24"/>
                    <a:ea typeface="Times New Roman" pitchFamily="24"/>
                  </a:rPr>
                  <a:t>AO</a:t>
                </a:r>
                <a:r>
                  <a:rPr lang="zh-CN" altLang="zh-CN" sz="2400" b="0" i="0" u="none">
                    <a:solidFill>
                      <a:srgbClr val="FF0000"/>
                    </a:solidFill>
                    <a:effectLst/>
                    <a:latin typeface="宋体" pitchFamily="24"/>
                    <a:ea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1">
                            <a:solidFill>
                              <a:srgbClr val="FF0000"/>
                            </a:solidFill>
                            <a:effectLst/>
                            <a:latin typeface="Cambria Math" panose="02040503050406030204" pitchFamily="48" charset="0"/>
                            <a:ea typeface="Cambria Math" panose="02040503050406030204" pitchFamily="48" charset="0"/>
                          </a:rPr>
                          <m:t>𝑂</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𝐶</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r>
                          <a:rPr lang="zh-CN" altLang="zh-CN" sz="2400" b="0" i="0">
                            <a:solidFill>
                              <a:srgbClr val="FF0000"/>
                            </a:solidFill>
                            <a:effectLst/>
                            <a:latin typeface="Cambria Math" panose="02040503050406030204" pitchFamily="48" charset="0"/>
                            <a:ea typeface="Cambria Math" panose="02040503050406030204" pitchFamily="48" charset="0"/>
                          </a:rPr>
                          <m:t>＋</m:t>
                        </m:r>
                        <m:r>
                          <a:rPr lang="en-US" altLang="zh-CN" sz="2400" b="0" i="1">
                            <a:solidFill>
                              <a:srgbClr val="FF0000"/>
                            </a:solidFill>
                            <a:effectLst/>
                            <a:latin typeface="Cambria Math" panose="02040503050406030204" pitchFamily="48" charset="0"/>
                            <a:ea typeface="Cambria Math" panose="02040503050406030204" pitchFamily="48"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𝐶</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solidFill>
                    <a:effectLst/>
                    <a:latin typeface="宋体" pitchFamily="24"/>
                    <a:ea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0">
                                <a:solidFill>
                                  <a:srgbClr val="FF0000"/>
                                </a:solidFill>
                                <a:effectLst/>
                                <a:latin typeface="Cambria Math" panose="02040503050406030204" pitchFamily="48" charset="0"/>
                                <a:ea typeface="Cambria Math" panose="02040503050406030204" pitchFamily="48" charset="0"/>
                              </a:rPr>
                              <m:t>1</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r>
                          <a:rPr lang="zh-CN" altLang="zh-CN" sz="2400" b="0" i="0">
                            <a:solidFill>
                              <a:srgbClr val="FF0000"/>
                            </a:solidFill>
                            <a:effectLst/>
                            <a:latin typeface="Cambria Math" panose="02040503050406030204" pitchFamily="48" charset="0"/>
                            <a:ea typeface="Cambria Math" panose="02040503050406030204" pitchFamily="48" charset="0"/>
                          </a:rPr>
                          <m:t>＋</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0">
                                <a:solidFill>
                                  <a:srgbClr val="FF0000"/>
                                </a:solidFill>
                                <a:effectLst/>
                                <a:latin typeface="Cambria Math" panose="02040503050406030204" pitchFamily="48" charset="0"/>
                                <a:ea typeface="Cambria Math" panose="02040503050406030204" pitchFamily="48" charset="0"/>
                              </a:rPr>
                              <m:t>2</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solidFill>
                    <a:effectLst/>
                    <a:latin typeface="宋体" pitchFamily="24"/>
                    <a:ea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0">
                            <a:solidFill>
                              <a:srgbClr val="FF0000"/>
                            </a:solidFill>
                            <a:effectLst/>
                            <a:latin typeface="Cambria Math" panose="02040503050406030204" pitchFamily="48" charset="0"/>
                            <a:ea typeface="Cambria Math" panose="02040503050406030204" pitchFamily="48" charset="0"/>
                          </a:rPr>
                          <m:t>5</m:t>
                        </m:r>
                      </m:e>
                    </m:rad>
                  </m:oMath>
                </a14:m>
                <a:r>
                  <a:rPr lang="en-US" altLang="zh-CN" sz="2400" b="0" i="0" u="none">
                    <a:solidFill>
                      <a:srgbClr val="FF0000"/>
                    </a:solidFill>
                    <a:effectLst/>
                    <a:latin typeface="Times New Roman" pitchFamily="24"/>
                    <a:ea typeface="Times New Roman" pitchFamily="24"/>
                  </a:rPr>
                  <a:t>.</a:t>
                </a:r>
              </a:p>
            </p:txBody>
          </p:sp>
        </mc:Choice>
        <mc:Fallback>
          <p:sp>
            <p:nvSpPr>
              <p:cNvPr id="6" name="yt_shape_12770">
                <a:extLst>
                  <a:ext uri="{FF2B5EF4-FFF2-40B4-BE49-F238E27FC236}">
                    <a16:creationId xmlns:a16="http://schemas.microsoft.com/office/drawing/2014/main" id="{D2642DE0-3AB5-79B6-3678-5F71E52B546F}"/>
                  </a:ext>
                </a:extLst>
              </p:cNvPr>
              <p:cNvSpPr txBox="1">
                <a:spLocks noRot="1" noChangeAspect="1" noMove="1" noResize="1" noEditPoints="1" noAdjustHandles="1" noChangeArrowheads="1" noChangeShapeType="1" noTextEdit="1"/>
              </p:cNvSpPr>
              <p:nvPr/>
            </p:nvSpPr>
            <p:spPr>
              <a:xfrm>
                <a:off x="551384" y="3618020"/>
                <a:ext cx="4531882" cy="478080"/>
              </a:xfrm>
              <a:prstGeom prst="rect">
                <a:avLst/>
              </a:prstGeom>
              <a:blipFill>
                <a:blip r:embed="rId3"/>
                <a:stretch>
                  <a:fillRect l="-4032" t="-2564" r="-3091" b="-38462"/>
                </a:stretch>
              </a:blipFill>
            </p:spPr>
            <p:txBody>
              <a:bodyPr/>
              <a:lstStyle/>
              <a:p>
                <a:r>
                  <a:rPr lang="zh-CN" altLang="en-US">
                    <a:noFill/>
                  </a:rPr>
                  <a:t> </a:t>
                </a:r>
              </a:p>
            </p:txBody>
          </p:sp>
        </mc:Fallback>
      </mc:AlternateContent>
      <p:sp>
        <p:nvSpPr>
          <p:cNvPr id="7" name="yt_shape_12772">
            <a:extLst>
              <a:ext uri="{FF2B5EF4-FFF2-40B4-BE49-F238E27FC236}">
                <a16:creationId xmlns:a16="http://schemas.microsoft.com/office/drawing/2014/main" id="{0BEF428B-1642-19ED-1D64-C659D6E4B6EA}"/>
              </a:ext>
            </a:extLst>
          </p:cNvPr>
          <p:cNvSpPr txBox="1"/>
          <p:nvPr/>
        </p:nvSpPr>
        <p:spPr>
          <a:xfrm>
            <a:off x="551384" y="4146888"/>
            <a:ext cx="210153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在</a:t>
            </a:r>
            <a:r>
              <a:rPr lang="en-US" altLang="zh-CN" sz="2400" b="0" i="0" u="none">
                <a:solidFill>
                  <a:srgbClr val="FF0000"/>
                </a:solidFill>
                <a:effectLst/>
                <a:latin typeface="Times New Roman" pitchFamily="24"/>
                <a:ea typeface="Times New Roman" pitchFamily="24"/>
              </a:rPr>
              <a:t>Rt</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ABC</a:t>
            </a:r>
            <a:r>
              <a:rPr lang="zh-CN" altLang="zh-CN" sz="2400" b="0" i="0" u="none">
                <a:solidFill>
                  <a:srgbClr val="FF0000"/>
                </a:solidFill>
                <a:effectLst/>
                <a:latin typeface="Times New Roman" pitchFamily="24"/>
                <a:ea typeface="楷体" pitchFamily="24"/>
              </a:rPr>
              <a:t>中，</a:t>
            </a:r>
          </a:p>
        </p:txBody>
      </p:sp>
      <mc:AlternateContent xmlns:mc="http://schemas.openxmlformats.org/markup-compatibility/2006">
        <mc:Choice xmlns:a14="http://schemas.microsoft.com/office/drawing/2010/main" Requires="a14">
          <p:sp>
            <p:nvSpPr>
              <p:cNvPr id="8" name="yt_shape_12773">
                <a:extLst>
                  <a:ext uri="{FF2B5EF4-FFF2-40B4-BE49-F238E27FC236}">
                    <a16:creationId xmlns:a16="http://schemas.microsoft.com/office/drawing/2014/main" id="{C1E3303C-6BDB-2E39-4E0B-A6FBD4744A65}"/>
                  </a:ext>
                </a:extLst>
              </p:cNvPr>
              <p:cNvSpPr txBox="1"/>
              <p:nvPr/>
            </p:nvSpPr>
            <p:spPr>
              <a:xfrm>
                <a:off x="551384" y="4626191"/>
                <a:ext cx="5494581" cy="478080"/>
              </a:xfrm>
              <a:prstGeom prst="rect">
                <a:avLst/>
              </a:prstGeom>
            </p:spPr>
            <p:txBody>
              <a:bodyPr vert="horz" wrap="none" lIns="0" tIns="0" rIns="0" bIns="0" rtlCol="0">
                <a:spAutoFit/>
              </a:bodyPr>
              <a:lstStyle/>
              <a:p>
                <a:pPr algn="l" eaLnBrk="1" latinLnBrk="0" hangingPunct="0">
                  <a:lnSpc>
                    <a:spcPct val="129999"/>
                  </a:lnSpc>
                </a:pPr>
                <a:r>
                  <a:rPr lang="en-US" altLang="zh-CN" sz="2400" b="0" i="1" u="none">
                    <a:solidFill>
                      <a:srgbClr val="FF0000"/>
                    </a:solidFill>
                    <a:effectLst/>
                    <a:latin typeface="Times New Roman" pitchFamily="24"/>
                    <a:ea typeface="Times New Roman" pitchFamily="24"/>
                  </a:rPr>
                  <a:t>AB</a:t>
                </a:r>
                <a:r>
                  <a:rPr lang="zh-CN" altLang="zh-CN" sz="2400" b="0" i="0" u="none">
                    <a:solidFill>
                      <a:srgbClr val="FF0000"/>
                    </a:solidFill>
                    <a:effectLst/>
                    <a:latin typeface="宋体" pitchFamily="24"/>
                    <a:ea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1">
                            <a:solidFill>
                              <a:srgbClr val="FF0000"/>
                            </a:solidFill>
                            <a:effectLst/>
                            <a:latin typeface="Cambria Math" panose="02040503050406030204" pitchFamily="48" charset="0"/>
                            <a:ea typeface="Cambria Math" panose="02040503050406030204" pitchFamily="48"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𝐶</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r>
                          <a:rPr lang="zh-CN" altLang="zh-CN" sz="2400" b="0" i="0">
                            <a:solidFill>
                              <a:srgbClr val="FF0000"/>
                            </a:solidFill>
                            <a:effectLst/>
                            <a:latin typeface="Cambria Math" panose="02040503050406030204" pitchFamily="48" charset="0"/>
                            <a:ea typeface="Cambria Math" panose="02040503050406030204" pitchFamily="48" charset="0"/>
                          </a:rPr>
                          <m:t>＋</m:t>
                        </m:r>
                        <m:r>
                          <a:rPr lang="en-US" altLang="zh-CN" sz="2400" b="0" i="1">
                            <a:solidFill>
                              <a:srgbClr val="FF0000"/>
                            </a:solidFill>
                            <a:effectLst/>
                            <a:latin typeface="Cambria Math" panose="02040503050406030204" pitchFamily="48" charset="0"/>
                            <a:ea typeface="Cambria Math" panose="02040503050406030204" pitchFamily="48" charset="0"/>
                          </a:rPr>
                          <m:t>𝐵</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𝐶</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solidFill>
                    <a:effectLst/>
                    <a:latin typeface="宋体" pitchFamily="24"/>
                    <a:ea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0">
                                <a:solidFill>
                                  <a:srgbClr val="FF0000"/>
                                </a:solidFill>
                                <a:effectLst/>
                                <a:latin typeface="Cambria Math" panose="02040503050406030204" pitchFamily="48" charset="0"/>
                                <a:ea typeface="Cambria Math" panose="02040503050406030204" pitchFamily="48" charset="0"/>
                              </a:rPr>
                              <m:t>2</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r>
                          <a:rPr lang="zh-CN" altLang="zh-CN" sz="2400" b="0" i="0">
                            <a:solidFill>
                              <a:srgbClr val="FF0000"/>
                            </a:solidFill>
                            <a:effectLst/>
                            <a:latin typeface="Cambria Math" panose="02040503050406030204" pitchFamily="48" charset="0"/>
                            <a:ea typeface="Cambria Math" panose="02040503050406030204" pitchFamily="48" charset="0"/>
                          </a:rPr>
                          <m:t>＋</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0">
                                <a:solidFill>
                                  <a:srgbClr val="FF0000"/>
                                </a:solidFill>
                                <a:effectLst/>
                                <a:latin typeface="Cambria Math" panose="02040503050406030204" pitchFamily="48" charset="0"/>
                                <a:ea typeface="Cambria Math" panose="02040503050406030204" pitchFamily="48" charset="0"/>
                              </a:rPr>
                              <m:t>4</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solidFill>
                    <a:effectLst/>
                    <a:latin typeface="宋体" pitchFamily="24"/>
                    <a:ea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0">
                            <a:solidFill>
                              <a:srgbClr val="FF0000"/>
                            </a:solidFill>
                            <a:effectLst/>
                            <a:latin typeface="Cambria Math" panose="02040503050406030204" pitchFamily="48" charset="0"/>
                            <a:ea typeface="Cambria Math" panose="02040503050406030204" pitchFamily="48" charset="0"/>
                          </a:rPr>
                          <m:t>20</m:t>
                        </m:r>
                      </m:e>
                    </m:rad>
                  </m:oMath>
                </a14:m>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0">
                            <a:solidFill>
                              <a:srgbClr val="FF0000"/>
                            </a:solidFill>
                            <a:effectLst/>
                            <a:latin typeface="Cambria Math" panose="02040503050406030204" pitchFamily="48" charset="0"/>
                            <a:ea typeface="Cambria Math" panose="02040503050406030204" pitchFamily="48" charset="0"/>
                          </a:rPr>
                          <m:t>5</m:t>
                        </m:r>
                      </m:e>
                    </m:rad>
                  </m:oMath>
                </a14:m>
                <a:r>
                  <a:rPr lang="en-US" altLang="zh-CN" sz="2400" b="0" i="0" u="none">
                    <a:solidFill>
                      <a:srgbClr val="FF0000"/>
                    </a:solidFill>
                    <a:effectLst/>
                    <a:latin typeface="Times New Roman" pitchFamily="24"/>
                    <a:ea typeface="Times New Roman" pitchFamily="24"/>
                  </a:rPr>
                  <a:t>.</a:t>
                </a:r>
              </a:p>
            </p:txBody>
          </p:sp>
        </mc:Choice>
        <mc:Fallback>
          <p:sp>
            <p:nvSpPr>
              <p:cNvPr id="8" name="yt_shape_12773">
                <a:extLst>
                  <a:ext uri="{FF2B5EF4-FFF2-40B4-BE49-F238E27FC236}">
                    <a16:creationId xmlns:a16="http://schemas.microsoft.com/office/drawing/2014/main" id="{C1E3303C-6BDB-2E39-4E0B-A6FBD4744A65}"/>
                  </a:ext>
                </a:extLst>
              </p:cNvPr>
              <p:cNvSpPr txBox="1">
                <a:spLocks noRot="1" noChangeAspect="1" noMove="1" noResize="1" noEditPoints="1" noAdjustHandles="1" noChangeArrowheads="1" noChangeShapeType="1" noTextEdit="1"/>
              </p:cNvSpPr>
              <p:nvPr/>
            </p:nvSpPr>
            <p:spPr>
              <a:xfrm>
                <a:off x="551384" y="4626191"/>
                <a:ext cx="5494581" cy="478080"/>
              </a:xfrm>
              <a:prstGeom prst="rect">
                <a:avLst/>
              </a:prstGeom>
              <a:blipFill>
                <a:blip r:embed="rId4"/>
                <a:stretch>
                  <a:fillRect l="-3326" t="-2564" r="-2439" b="-38462"/>
                </a:stretch>
              </a:blipFill>
            </p:spPr>
            <p:txBody>
              <a:bodyPr/>
              <a:lstStyle/>
              <a:p>
                <a:r>
                  <a:rPr lang="zh-CN" altLang="en-US">
                    <a:noFill/>
                  </a:rPr>
                  <a:t> </a:t>
                </a:r>
              </a:p>
            </p:txBody>
          </p:sp>
        </mc:Fallback>
      </mc:AlternateContent>
      <p:sp>
        <p:nvSpPr>
          <p:cNvPr id="9" name="yt_shape_12775">
            <a:extLst>
              <a:ext uri="{FF2B5EF4-FFF2-40B4-BE49-F238E27FC236}">
                <a16:creationId xmlns:a16="http://schemas.microsoft.com/office/drawing/2014/main" id="{EFEB4224-85D3-BACF-98D5-1902B24B694B}"/>
              </a:ext>
            </a:extLst>
          </p:cNvPr>
          <p:cNvSpPr txBox="1"/>
          <p:nvPr/>
        </p:nvSpPr>
        <p:spPr>
          <a:xfrm>
            <a:off x="551384" y="5155059"/>
            <a:ext cx="482023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在</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ABO</a:t>
            </a:r>
            <a:r>
              <a:rPr lang="zh-CN" altLang="zh-CN" sz="2400" b="0" i="0" u="none">
                <a:solidFill>
                  <a:srgbClr val="FF0000"/>
                </a:solidFill>
                <a:effectLst/>
                <a:latin typeface="Times New Roman" pitchFamily="24"/>
                <a:ea typeface="楷体" pitchFamily="24"/>
              </a:rPr>
              <a:t>中，</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AO</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5</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AB</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20</a:t>
            </a:r>
            <a:r>
              <a:rPr lang="zh-CN" altLang="zh-CN" sz="2400" b="0" i="0" u="none">
                <a:solidFill>
                  <a:srgbClr val="FF0000"/>
                </a:solidFill>
                <a:effectLst/>
                <a:latin typeface="Times New Roman" pitchFamily="24"/>
                <a:ea typeface="楷体" pitchFamily="24"/>
              </a:rPr>
              <a:t>，</a:t>
            </a:r>
          </a:p>
        </p:txBody>
      </p:sp>
      <p:sp>
        <p:nvSpPr>
          <p:cNvPr id="10" name="yt_shape_12776">
            <a:extLst>
              <a:ext uri="{FF2B5EF4-FFF2-40B4-BE49-F238E27FC236}">
                <a16:creationId xmlns:a16="http://schemas.microsoft.com/office/drawing/2014/main" id="{5DD6509F-68EF-5DDA-3031-B9F915F8EAA3}"/>
              </a:ext>
            </a:extLst>
          </p:cNvPr>
          <p:cNvSpPr txBox="1"/>
          <p:nvPr/>
        </p:nvSpPr>
        <p:spPr>
          <a:xfrm>
            <a:off x="551384" y="5634362"/>
            <a:ext cx="335027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AO</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AB</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25</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OB</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Times New Roman" pitchFamily="24"/>
                <a:ea typeface="楷体" pitchFamily="24"/>
              </a:rPr>
              <a:t>，</a:t>
            </a:r>
          </a:p>
        </p:txBody>
      </p:sp>
      <p:sp>
        <p:nvSpPr>
          <p:cNvPr id="11" name="yt_shape_12777">
            <a:extLst>
              <a:ext uri="{FF2B5EF4-FFF2-40B4-BE49-F238E27FC236}">
                <a16:creationId xmlns:a16="http://schemas.microsoft.com/office/drawing/2014/main" id="{C9781DEE-D58E-5D76-CC56-D08ED98E47E5}"/>
              </a:ext>
            </a:extLst>
          </p:cNvPr>
          <p:cNvSpPr txBox="1"/>
          <p:nvPr/>
        </p:nvSpPr>
        <p:spPr>
          <a:xfrm>
            <a:off x="551384" y="6113665"/>
            <a:ext cx="313707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ABO</a:t>
            </a:r>
            <a:r>
              <a:rPr lang="zh-CN" altLang="zh-CN" sz="2400" b="0" i="0" u="none">
                <a:solidFill>
                  <a:srgbClr val="FF0000"/>
                </a:solidFill>
                <a:effectLst/>
                <a:latin typeface="Times New Roman" pitchFamily="24"/>
                <a:ea typeface="楷体" pitchFamily="24"/>
              </a:rPr>
              <a:t>为直角三角形</a:t>
            </a:r>
            <a:r>
              <a:rPr lang="en-US" altLang="zh-CN" sz="2400" b="0" i="0" u="none">
                <a:solidFill>
                  <a:srgbClr val="FF0000"/>
                </a:solidFill>
                <a:effectLst/>
                <a:latin typeface="Times New Roman" pitchFamily="24"/>
                <a:ea typeface="Times New Roman" pitchFamily="24"/>
              </a:rPr>
              <a:t>.</a:t>
            </a:r>
          </a:p>
        </p:txBody>
      </p:sp>
      <p:sp>
        <p:nvSpPr>
          <p:cNvPr id="12" name="yt_shape_12781">
            <a:extLst>
              <a:ext uri="{FF2B5EF4-FFF2-40B4-BE49-F238E27FC236}">
                <a16:creationId xmlns:a16="http://schemas.microsoft.com/office/drawing/2014/main" id="{68E78441-8C8C-2C8C-F541-B2C5DEF07255}"/>
              </a:ext>
            </a:extLst>
          </p:cNvPr>
          <p:cNvSpPr txBox="1"/>
          <p:nvPr/>
        </p:nvSpPr>
        <p:spPr>
          <a:xfrm>
            <a:off x="551384" y="6592968"/>
            <a:ext cx="65" cy="322652"/>
          </a:xfrm>
          <a:prstGeom prst="rect">
            <a:avLst/>
          </a:prstGeom>
        </p:spPr>
        <p:txBody>
          <a:bodyPr vert="horz" wrap="none" lIns="0" tIns="0" rIns="0" bIns="0" rtlCol="0">
            <a:spAutoFit/>
          </a:bodyPr>
          <a:lstStyle/>
          <a:p>
            <a:pPr algn="l" eaLnBrk="1" latinLnBrk="0" hangingPunct="0">
              <a:lnSpc>
                <a:spcPct val="129999"/>
              </a:lnSpc>
            </a:pPr>
            <a:endParaRPr/>
          </a:p>
        </p:txBody>
      </p:sp>
      <p:pic>
        <p:nvPicPr>
          <p:cNvPr id="13" name="yt_image_12778" title="H_99.72">
            <a:extLst>
              <a:ext uri="{FF2B5EF4-FFF2-40B4-BE49-F238E27FC236}">
                <a16:creationId xmlns:a16="http://schemas.microsoft.com/office/drawing/2014/main" id="{58746FD6-779B-C943-EE59-DBFE014F0C30}"/>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5" cstate="print"/>
          <a:srcRect/>
          <a:stretch>
            <a:fillRect/>
          </a:stretch>
        </p:blipFill>
        <p:spPr bwMode="auto">
          <a:xfrm>
            <a:off x="9552384" y="4317130"/>
            <a:ext cx="1800225" cy="12664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blinds(horizontal)">
                                      <p:cBhvr>
                                        <p:cTn id="47" dur="5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blinds(horizontal)">
                                      <p:cBhvr>
                                        <p:cTn id="52" dur="500"/>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xEl>
                                              <p:pRg st="0" end="0"/>
                                            </p:txEl>
                                          </p:spTgt>
                                        </p:tgtEl>
                                        <p:attrNameLst>
                                          <p:attrName>style.visibility</p:attrName>
                                        </p:attrNameLst>
                                      </p:cBhvr>
                                      <p:to>
                                        <p:strVal val="visible"/>
                                      </p:to>
                                    </p:set>
                                    <p:animEffect transition="in" filter="blinds(horizontal)">
                                      <p:cBhvr>
                                        <p:cTn id="5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83" name="yt_shape_12783"/>
          <p:cNvSpPr txBox="1"/>
          <p:nvPr/>
        </p:nvSpPr>
        <p:spPr>
          <a:xfrm>
            <a:off x="540000" y="2233328"/>
            <a:ext cx="2441566"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18239">
                <a:solidFill>
                  <a:srgbClr val="1EE3CF"/>
                </a:solidFill>
                <a:effectLst/>
                <a:latin typeface="Times New Roman" pitchFamily="32"/>
                <a:ea typeface="宋体" pitchFamily="32"/>
              </a:rPr>
              <a:t> </a:t>
            </a:r>
          </a:p>
        </p:txBody>
      </p:sp>
      <p:pic>
        <p:nvPicPr>
          <p:cNvPr id="12782" name="yt_image_12782" title="H_50.49">
            <a:extLst>
              <a:ext uri="">
                <a16:creationId xmlns:mc="http://schemas.openxmlformats.org/markup-compatibility/2006" xmlns:m="http://schemas.openxmlformats.org/officeDocument/2006/math"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2233328"/>
            <a:ext cx="2417445" cy="64122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785" name="yt_shape_12785"/>
              <p:cNvSpPr txBox="1"/>
              <p:nvPr/>
            </p:nvSpPr>
            <p:spPr>
              <a:xfrm>
                <a:off x="540119" y="2925197"/>
                <a:ext cx="11111999" cy="205947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15.</a:t>
                </a:r>
                <a:r>
                  <a:rPr lang="zh-CN" altLang="zh-CN" sz="2400" b="0" i="0" u="none" dirty="0">
                    <a:solidFill>
                      <a:srgbClr val="000000"/>
                    </a:solidFill>
                    <a:effectLst/>
                    <a:latin typeface="Times New Roman" pitchFamily="24"/>
                    <a:ea typeface="宋体" pitchFamily="24"/>
                  </a:rPr>
                  <a:t>若一直角三角形的两边长分别为</a:t>
                </a:r>
                <a:r>
                  <a:rPr lang="en-US" altLang="zh-CN" sz="2400" b="0" i="1" u="none" dirty="0">
                    <a:solidFill>
                      <a:srgbClr val="000000"/>
                    </a:solidFill>
                    <a:effectLst/>
                    <a:latin typeface="Times New Roman" pitchFamily="24"/>
                    <a:ea typeface="Times New Roman" pitchFamily="24"/>
                  </a:rPr>
                  <a:t>a</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，且满足</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𝑎</m:t>
                            </m:r>
                          </m:e>
                          <m:sup>
                            <m:r>
                              <a:rPr lang="en-US" altLang="zh-CN" sz="2400" b="0" i="0">
                                <a:solidFill>
                                  <a:srgbClr val="010000"/>
                                </a:solidFill>
                                <a:effectLst/>
                                <a:latin typeface="Cambria Math" panose="02040503050406030204" pitchFamily="48" charset="0"/>
                                <a:ea typeface="Cambria Math" panose="02040503050406030204" pitchFamily="48" charset="0"/>
                              </a:rPr>
                              <m:t>2</m:t>
                            </m:r>
                          </m:sup>
                        </m:sSup>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6</m:t>
                        </m:r>
                        <m:r>
                          <a:rPr lang="en-US" altLang="zh-CN" sz="2400" b="0" i="1">
                            <a:solidFill>
                              <a:srgbClr val="010000"/>
                            </a:solidFill>
                            <a:effectLst/>
                            <a:latin typeface="Cambria Math" panose="02040503050406030204" pitchFamily="48" charset="0"/>
                            <a:ea typeface="Cambria Math" panose="02040503050406030204" pitchFamily="48" charset="0"/>
                          </a:rPr>
                          <m:t>𝑎</m:t>
                        </m:r>
                        <m:r>
                          <a:rPr lang="en-US" altLang="zh-CN" sz="2400" b="0" i="0">
                            <a:solidFill>
                              <a:srgbClr val="010000"/>
                            </a:solidFill>
                            <a:effectLst/>
                            <a:latin typeface="Cambria Math" panose="02040503050406030204" pitchFamily="48" charset="0"/>
                            <a:ea typeface="Cambria Math" panose="02040503050406030204" pitchFamily="48" charset="0"/>
                          </a:rPr>
                          <m:t>+9</m:t>
                        </m:r>
                      </m:e>
                    </m:rad>
                  </m:oMath>
                </a14:m>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zh-CN" altLang="zh-CN" sz="2400" b="0" i="0" u="none" dirty="0">
                    <a:solidFill>
                      <a:srgbClr val="000000"/>
                    </a:solidFill>
                    <a:effectLst/>
                    <a:latin typeface="Times New Roman"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0</a:t>
                </a:r>
                <a:r>
                  <a:rPr lang="zh-CN" altLang="zh-CN" sz="2400" b="0" i="0" u="none" dirty="0">
                    <a:solidFill>
                      <a:srgbClr val="000000"/>
                    </a:solidFill>
                    <a:effectLst/>
                    <a:latin typeface="Times New Roman" pitchFamily="24"/>
                    <a:ea typeface="宋体" pitchFamily="24"/>
                  </a:rPr>
                  <a:t>，则这个直角三角形的第三边长</a:t>
                </a:r>
                <a:r>
                  <a:rPr lang="en-US" altLang="zh-CN" sz="2400" b="0" i="1" u="none" dirty="0">
                    <a:solidFill>
                      <a:srgbClr val="000000"/>
                    </a:solidFill>
                    <a:effectLst/>
                    <a:latin typeface="Times New Roman" pitchFamily="24"/>
                    <a:ea typeface="Times New Roman" pitchFamily="24"/>
                  </a:rPr>
                  <a:t>c</a:t>
                </a:r>
                <a:r>
                  <a:rPr lang="zh-CN" altLang="zh-CN" sz="2400" b="0" i="0" u="none" dirty="0">
                    <a:solidFill>
                      <a:srgbClr val="000000"/>
                    </a:solidFill>
                    <a:effectLst/>
                    <a:latin typeface="宋体" pitchFamily="24"/>
                    <a:ea typeface="宋体" pitchFamily="24"/>
                  </a:rPr>
                  <a:t>＝</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5</a:t>
                </a:r>
                <a:r>
                  <a:rPr lang="zh-CN" altLang="zh-CN" sz="2400" b="0" i="0" u="sng" dirty="0">
                    <a:solidFill>
                      <a:srgbClr val="FF0000">
                        <a:alpha val="0"/>
                      </a:srgbClr>
                    </a:solidFill>
                    <a:effectLst/>
                    <a:uFill>
                      <a:solidFill>
                        <a:srgbClr val="000000"/>
                      </a:solidFill>
                    </a:uFill>
                    <a:latin typeface="Times New Roman" pitchFamily="24"/>
                    <a:ea typeface="楷体" pitchFamily="24"/>
                  </a:rPr>
                  <a:t>或</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7</m:t>
                        </m:r>
                      </m:e>
                    </m:rad>
                  </m:oMath>
                </a14:m>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16.</a:t>
                </a:r>
                <a:r>
                  <a:rPr lang="zh-CN" altLang="zh-CN" sz="2400" b="0" i="0" u="none" dirty="0">
                    <a:solidFill>
                      <a:srgbClr val="000000"/>
                    </a:solidFill>
                    <a:effectLst/>
                    <a:latin typeface="Times New Roman" pitchFamily="24"/>
                    <a:ea typeface="宋体" pitchFamily="24"/>
                  </a:rPr>
                  <a:t>在</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Times New Roman" pitchFamily="24"/>
                    <a:ea typeface="宋体" pitchFamily="24"/>
                  </a:rPr>
                  <a:t>中，</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2</m:t>
                        </m:r>
                      </m:e>
                    </m:rad>
                  </m:oMath>
                </a14:m>
                <a:r>
                  <a:rPr lang="zh-CN" altLang="zh-CN" sz="2400" b="0" i="0" u="none" dirty="0">
                    <a:solidFill>
                      <a:srgbClr val="000000"/>
                    </a:solidFill>
                    <a:effectLst/>
                    <a:latin typeface="Times New Roman" pitchFamily="24"/>
                    <a:ea typeface="宋体" pitchFamily="24"/>
                  </a:rPr>
                  <a:t>，</a:t>
                </a:r>
                <a:r>
                  <a:rPr lang="en-US" altLang="zh-CN" sz="2400" b="0" i="1" u="none" dirty="0">
                    <a:solidFill>
                      <a:srgbClr val="000000"/>
                    </a:solidFill>
                    <a:effectLst/>
                    <a:latin typeface="Times New Roman" pitchFamily="24"/>
                    <a:ea typeface="Times New Roman" pitchFamily="24"/>
                  </a:rPr>
                  <a:t>BC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45°</a:t>
                </a:r>
                <a:r>
                  <a:rPr lang="zh-CN" altLang="zh-CN" sz="2400" b="0" i="0" u="none" dirty="0">
                    <a:solidFill>
                      <a:srgbClr val="000000"/>
                    </a:solidFill>
                    <a:effectLst/>
                    <a:latin typeface="Times New Roman" pitchFamily="24"/>
                    <a:ea typeface="宋体" pitchFamily="24"/>
                  </a:rPr>
                  <a:t>，以</a:t>
                </a:r>
                <a:r>
                  <a:rPr lang="en-US" altLang="zh-CN" sz="2400" b="0" i="1" u="none" dirty="0">
                    <a:solidFill>
                      <a:srgbClr val="000000"/>
                    </a:solidFill>
                    <a:effectLst/>
                    <a:latin typeface="Times New Roman" pitchFamily="24"/>
                    <a:ea typeface="Times New Roman" pitchFamily="24"/>
                  </a:rPr>
                  <a:t>AB</a:t>
                </a:r>
                <a:r>
                  <a:rPr lang="zh-CN" altLang="zh-CN" sz="2400" b="0" i="0" u="none" dirty="0">
                    <a:solidFill>
                      <a:srgbClr val="000000"/>
                    </a:solidFill>
                    <a:effectLst/>
                    <a:latin typeface="Times New Roman" pitchFamily="24"/>
                    <a:ea typeface="宋体" pitchFamily="24"/>
                  </a:rPr>
                  <a:t>为一边作等腰直角三角形</a:t>
                </a:r>
                <a:r>
                  <a:rPr lang="en-US" altLang="zh-CN" sz="2400" b="0" i="1" u="none" dirty="0">
                    <a:solidFill>
                      <a:srgbClr val="000000"/>
                    </a:solidFill>
                    <a:effectLst/>
                    <a:latin typeface="Times New Roman" pitchFamily="24"/>
                    <a:ea typeface="Times New Roman" pitchFamily="24"/>
                  </a:rPr>
                  <a:t>ABD</a:t>
                </a:r>
                <a:r>
                  <a:rPr lang="zh-CN" altLang="zh-CN" sz="2400" b="0" i="0" u="none" dirty="0">
                    <a:solidFill>
                      <a:srgbClr val="000000"/>
                    </a:solidFill>
                    <a:effectLst/>
                    <a:latin typeface="Times New Roman" pitchFamily="24"/>
                    <a:ea typeface="宋体" pitchFamily="24"/>
                  </a:rPr>
                  <a:t>，使</a:t>
                </a:r>
                <a:r>
                  <a:rPr lang="en-US" altLang="zh-CN" sz="2400" b="0" i="0" u="none"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Times New Roman" pitchFamily="24"/>
                  </a:rPr>
                  <a:t>ABD</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90°</a:t>
                </a:r>
                <a:r>
                  <a:rPr lang="zh-CN" altLang="zh-CN" sz="2400" b="0" i="0" u="none" dirty="0">
                    <a:solidFill>
                      <a:srgbClr val="000000"/>
                    </a:solidFill>
                    <a:effectLst/>
                    <a:latin typeface="Times New Roman" pitchFamily="24"/>
                    <a:ea typeface="宋体" pitchFamily="24"/>
                  </a:rPr>
                  <a:t>，连接</a:t>
                </a:r>
                <a:r>
                  <a:rPr lang="en-US" altLang="zh-CN" sz="2400" b="0" i="1"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Times New Roman" pitchFamily="24"/>
                    <a:ea typeface="宋体" pitchFamily="24"/>
                  </a:rPr>
                  <a:t>，则线段</a:t>
                </a:r>
                <a:r>
                  <a:rPr lang="en-US" altLang="zh-CN" sz="2400" b="0" i="1" u="none" dirty="0">
                    <a:solidFill>
                      <a:srgbClr val="000000"/>
                    </a:solidFill>
                    <a:effectLst/>
                    <a:latin typeface="Times New Roman" pitchFamily="24"/>
                    <a:ea typeface="Times New Roman" pitchFamily="24"/>
                  </a:rPr>
                  <a:t>CD</a:t>
                </a:r>
                <a:r>
                  <a:rPr lang="zh-CN" altLang="zh-CN" sz="2400" b="0" i="0" u="none" dirty="0">
                    <a:solidFill>
                      <a:srgbClr val="000000"/>
                    </a:solidFill>
                    <a:effectLst/>
                    <a:latin typeface="Times New Roman" pitchFamily="24"/>
                    <a:ea typeface="宋体" pitchFamily="24"/>
                  </a:rPr>
                  <a:t>的长为</a:t>
                </a:r>
                <a:r>
                  <a:rPr lang="zh-CN" altLang="zh-CN" sz="100" b="0" i="0" spc="-100" dirty="0">
                    <a:solidFill>
                      <a:srgbClr val="00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e>
                    </m:rad>
                  </m:oMath>
                </a14:m>
                <a:r>
                  <a:rPr lang="zh-CN" altLang="zh-CN" sz="2400" b="0" i="0" u="sng" dirty="0">
                    <a:solidFill>
                      <a:srgbClr val="FF0000">
                        <a:alpha val="0"/>
                      </a:srgbClr>
                    </a:solidFill>
                    <a:effectLst/>
                    <a:uFill>
                      <a:solidFill>
                        <a:srgbClr val="000000"/>
                      </a:solidFill>
                    </a:uFill>
                    <a:latin typeface="Times New Roman" pitchFamily="24"/>
                    <a:ea typeface="楷体" pitchFamily="24"/>
                  </a:rPr>
                  <a:t>或</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13</m:t>
                        </m:r>
                      </m:e>
                    </m:rad>
                  </m:oMath>
                </a14:m>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mc:Choice>
        <mc:Fallback xmlns:m="http://schemas.openxmlformats.org/officeDocument/2006/math" xmlns:a16="http://schemas.microsoft.com/office/drawing/2014/main" xmlns="">
          <p:sp>
            <p:nvSpPr>
              <p:cNvPr id="12785" name="yt_shape_12785" descr="{&quot;rangeId&quot;:19,&quot;hasSerialNum&quot;:1,&quot;mathAnswerShape&quot;:1}"/>
              <p:cNvSpPr txBox="1">
                <a:spLocks noRot="1" noChangeAspect="1" noMove="1" noResize="1" noEditPoints="1" noAdjustHandles="1" noChangeArrowheads="1" noChangeShapeType="1" noTextEdit="1"/>
              </p:cNvSpPr>
              <p:nvPr/>
            </p:nvSpPr>
            <p:spPr>
              <a:xfrm>
                <a:off x="540119" y="2925197"/>
                <a:ext cx="11111999" cy="2059475"/>
              </a:xfrm>
              <a:prstGeom prst="rect">
                <a:avLst/>
              </a:prstGeom>
              <a:blipFill>
                <a:blip r:embed="rId3"/>
                <a:stretch>
                  <a:fillRect l="-1701" t="-592" b="-79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7DF7C539-989E-6B3D-2936-F43B158A545F}"/>
                  </a:ext>
                </a:extLst>
              </p:cNvPr>
              <p:cNvSpPr txBox="1"/>
              <p:nvPr/>
            </p:nvSpPr>
            <p:spPr>
              <a:xfrm>
                <a:off x="4852246" y="3356992"/>
                <a:ext cx="1310513" cy="61316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5</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楷体" pitchFamily="24"/>
                  </a:rPr>
                  <a:t>或</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7</m:t>
                        </m:r>
                      </m:e>
                    </m:rad>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2" name="文本框 1">
                <a:extLst>
                  <a:ext uri="{FF2B5EF4-FFF2-40B4-BE49-F238E27FC236}">
                    <a16:creationId xmlns:a16="http://schemas.microsoft.com/office/drawing/2014/main" id="{7DF7C539-989E-6B3D-2936-F43B158A545F}"/>
                  </a:ext>
                </a:extLst>
              </p:cNvPr>
              <p:cNvSpPr txBox="1">
                <a:spLocks noRot="1" noChangeAspect="1" noMove="1" noResize="1" noEditPoints="1" noAdjustHandles="1" noChangeArrowheads="1" noChangeShapeType="1" noTextEdit="1"/>
              </p:cNvSpPr>
              <p:nvPr/>
            </p:nvSpPr>
            <p:spPr>
              <a:xfrm>
                <a:off x="4852246" y="3356992"/>
                <a:ext cx="1310513" cy="613169"/>
              </a:xfrm>
              <a:prstGeom prst="rect">
                <a:avLst/>
              </a:prstGeom>
              <a:blipFill>
                <a:blip r:embed="rId4"/>
                <a:stretch>
                  <a:fillRect l="-7442" b="-19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79A2B62D-EB19-A41E-B499-FC6A1CF0AEAF}"/>
                  </a:ext>
                </a:extLst>
              </p:cNvPr>
              <p:cNvSpPr txBox="1"/>
              <p:nvPr/>
            </p:nvSpPr>
            <p:spPr>
              <a:xfrm>
                <a:off x="7481146" y="4437112"/>
                <a:ext cx="1694815" cy="558242"/>
              </a:xfrm>
              <a:prstGeom prst="rect">
                <a:avLst/>
              </a:prstGeom>
              <a:noFill/>
            </p:spPr>
            <p:txBody>
              <a:bodyPr vert="horz" wrap="none" rtlCol="0" anchor="ctr">
                <a:noAutofit/>
              </a:bodyPr>
              <a:lstStyle/>
              <a:p>
                <a:pPr>
                  <a:lnSpc>
                    <a:spcPct val="129999"/>
                  </a:lnSpc>
                </a:pPr>
                <a14:m>
                  <m:oMath xmlns:m="http://schemas.openxmlformats.org/officeDocument/2006/math">
                    <m:rad>
                      <m:radPr>
                        <m:degHide m:val="on"/>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e>
                    </m:rad>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楷体" pitchFamily="24"/>
                  </a:rPr>
                  <a:t>或</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13</m:t>
                        </m:r>
                      </m:e>
                    </m:rad>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79A2B62D-EB19-A41E-B499-FC6A1CF0AEAF}"/>
                  </a:ext>
                </a:extLst>
              </p:cNvPr>
              <p:cNvSpPr txBox="1">
                <a:spLocks noRot="1" noChangeAspect="1" noMove="1" noResize="1" noEditPoints="1" noAdjustHandles="1" noChangeArrowheads="1" noChangeShapeType="1" noTextEdit="1"/>
              </p:cNvSpPr>
              <p:nvPr/>
            </p:nvSpPr>
            <p:spPr>
              <a:xfrm>
                <a:off x="7481146" y="4437112"/>
                <a:ext cx="1694815" cy="558242"/>
              </a:xfrm>
              <a:prstGeom prst="rect">
                <a:avLst/>
              </a:prstGeom>
              <a:blipFill>
                <a:blip r:embed="rId5"/>
                <a:stretch>
                  <a:fillRect b="-2197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90" name="yt_shape_12790"/>
          <p:cNvSpPr txBox="1"/>
          <p:nvPr/>
        </p:nvSpPr>
        <p:spPr>
          <a:xfrm>
            <a:off x="540000" y="1419357"/>
            <a:ext cx="2421945"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18086">
                <a:solidFill>
                  <a:srgbClr val="1EE3CF"/>
                </a:solidFill>
                <a:effectLst/>
                <a:latin typeface="Times New Roman" pitchFamily="32"/>
                <a:ea typeface="宋体" pitchFamily="32"/>
              </a:rPr>
              <a:t> </a:t>
            </a:r>
          </a:p>
        </p:txBody>
      </p:sp>
      <p:pic>
        <p:nvPicPr>
          <p:cNvPr id="12789" name="yt_image_12789">
            <a:extLst>
              <a:ext uri="">
                <a16:creationId xmlns:mc="http://schemas.openxmlformats.org/markup-compatibility/2006" xmlns:m="http://schemas.openxmlformats.org/officeDocument/2006/math"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1419357"/>
            <a:ext cx="2398014" cy="64122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792" name="yt_shape_12792"/>
              <p:cNvSpPr txBox="1"/>
              <p:nvPr/>
            </p:nvSpPr>
            <p:spPr>
              <a:xfrm>
                <a:off x="540119" y="2111226"/>
                <a:ext cx="11111999" cy="147617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17.</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安庆市期末</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2</m:t>
                        </m:r>
                      </m:e>
                    </m:rad>
                  </m:oMath>
                </a14:m>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Times New Roman" pitchFamily="24"/>
                    <a:ea typeface="宋体" pitchFamily="24"/>
                  </a:rPr>
                  <a:t>，点</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Times New Roman" pitchFamily="24"/>
                    <a:ea typeface="宋体" pitchFamily="24"/>
                  </a:rPr>
                  <a:t>为</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Times New Roman" pitchFamily="24"/>
                    <a:ea typeface="宋体" pitchFamily="24"/>
                  </a:rPr>
                  <a:t>边上两点，将</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Times New Roman" pitchFamily="24"/>
                    <a:ea typeface="宋体" pitchFamily="24"/>
                  </a:rPr>
                  <a:t>分别沿</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AE</a:t>
                </a:r>
                <a:r>
                  <a:rPr lang="zh-CN" altLang="zh-CN" sz="2400" b="0" i="0" u="none">
                    <a:solidFill>
                      <a:srgbClr val="000000"/>
                    </a:solidFill>
                    <a:effectLst/>
                    <a:latin typeface="Times New Roman" pitchFamily="24"/>
                    <a:ea typeface="宋体" pitchFamily="24"/>
                  </a:rPr>
                  <a:t>折叠，</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两点重合于点</a:t>
                </a:r>
                <a:r>
                  <a:rPr lang="en-US" altLang="zh-CN" sz="2400" b="0" i="1" u="none">
                    <a:solidFill>
                      <a:srgbClr val="000000"/>
                    </a:solidFill>
                    <a:effectLst/>
                    <a:latin typeface="Times New Roman" pitchFamily="24"/>
                    <a:ea typeface="Times New Roman" pitchFamily="24"/>
                  </a:rPr>
                  <a:t>F</a:t>
                </a:r>
                <a:r>
                  <a:rPr lang="zh-CN" altLang="zh-CN" sz="2400" b="0" i="0" u="none">
                    <a:solidFill>
                      <a:srgbClr val="000000"/>
                    </a:solidFill>
                    <a:effectLst/>
                    <a:latin typeface="Times New Roman" pitchFamily="24"/>
                    <a:ea typeface="宋体" pitchFamily="24"/>
                  </a:rPr>
                  <a:t>，若</a:t>
                </a:r>
                <a:r>
                  <a:rPr lang="en-US" altLang="zh-CN" sz="2400" b="0" i="1" u="none">
                    <a:solidFill>
                      <a:srgbClr val="000000"/>
                    </a:solidFill>
                    <a:effectLst/>
                    <a:latin typeface="Times New Roman" pitchFamily="24"/>
                    <a:ea typeface="Times New Roman" pitchFamily="24"/>
                  </a:rPr>
                  <a:t>DE</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，则</a:t>
                </a:r>
                <a:r>
                  <a:rPr lang="en-US" altLang="zh-CN" sz="2400" b="0" i="1" u="none">
                    <a:solidFill>
                      <a:srgbClr val="000000"/>
                    </a:solidFill>
                    <a:effectLst/>
                    <a:latin typeface="Times New Roman" pitchFamily="24"/>
                    <a:ea typeface="Times New Roman" pitchFamily="24"/>
                  </a:rPr>
                  <a:t>AD</a:t>
                </a:r>
                <a:r>
                  <a:rPr lang="zh-CN" altLang="zh-CN" sz="2400" b="0" i="0" u="none">
                    <a:solidFill>
                      <a:srgbClr val="000000"/>
                    </a:solidFill>
                    <a:effectLst/>
                    <a:latin typeface="Times New Roman" pitchFamily="24"/>
                    <a:ea typeface="宋体" pitchFamily="24"/>
                  </a:rPr>
                  <a:t>的长为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3</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e>
                    </m:rad>
                  </m:oMath>
                </a14:m>
                <a:r>
                  <a:rPr lang="zh-CN" altLang="zh-CN" sz="2400" b="0" i="0" u="sng">
                    <a:solidFill>
                      <a:srgbClr val="FF0000">
                        <a:alpha val="0"/>
                      </a:srgbClr>
                    </a:solidFill>
                    <a:effectLst/>
                    <a:uFill>
                      <a:solidFill>
                        <a:srgbClr val="000000"/>
                      </a:solidFill>
                    </a:uFill>
                    <a:latin typeface="Times New Roman" pitchFamily="24"/>
                    <a:ea typeface="楷体" pitchFamily="24"/>
                  </a:rPr>
                  <a:t>或</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10</m:t>
                        </m:r>
                      </m:e>
                    </m:rad>
                  </m:oMath>
                </a14:m>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m="http://schemas.openxmlformats.org/officeDocument/2006/math" xmlns:a16="http://schemas.microsoft.com/office/drawing/2014/main" xmlns="">
          <p:sp>
            <p:nvSpPr>
              <p:cNvPr id="12792" name="yt_shape_12792" descr="{&quot;rangeId&quot;:21,&quot;hasSerialNum&quot;:1,&quot;mathAnswerShape&quot;:1}"/>
              <p:cNvSpPr txBox="1">
                <a:spLocks noRot="1" noChangeAspect="1" noMove="1" noResize="1" noEditPoints="1" noAdjustHandles="1" noChangeArrowheads="1" noChangeShapeType="1" noTextEdit="1"/>
              </p:cNvSpPr>
              <p:nvPr/>
            </p:nvSpPr>
            <p:spPr>
              <a:xfrm>
                <a:off x="540119" y="2111226"/>
                <a:ext cx="11111999" cy="1476173"/>
              </a:xfrm>
              <a:prstGeom prst="rect">
                <a:avLst/>
              </a:prstGeom>
              <a:blipFill>
                <a:blip r:embed="rId3"/>
                <a:stretch>
                  <a:fillRect l="-1701" t="-1240" r="-1153" b="-11983"/>
                </a:stretch>
              </a:blipFill>
            </p:spPr>
            <p:txBody>
              <a:bodyPr/>
              <a:lstStyle/>
              <a:p>
                <a:r>
                  <a:rPr lang="zh-CN" altLang="en-US">
                    <a:noFill/>
                  </a:rPr>
                  <a:t> </a:t>
                </a:r>
              </a:p>
            </p:txBody>
          </p:sp>
        </mc:Fallback>
      </mc:AlternateContent>
      <p:sp>
        <p:nvSpPr>
          <p:cNvPr id="12797" name="yt_shape_12797"/>
          <p:cNvSpPr txBox="1"/>
          <p:nvPr/>
        </p:nvSpPr>
        <p:spPr>
          <a:xfrm>
            <a:off x="540000" y="547599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794" name="yt_shape_12794" title="H_128.7411">
            <a:extLst>
              <a:ext uri="{FF2B5EF4-FFF2-40B4-BE49-F238E27FC236}">
                <a16:creationId xmlns:a16="http://schemas.microsoft.com/office/drawing/2014/main" id="{249740F1-2B05-4C5A-B423-6F681AEFABC2}"/>
              </a:ext>
            </a:extLst>
          </p:cNvPr>
          <p:cNvGrpSpPr/>
          <p:nvPr/>
        </p:nvGrpSpPr>
        <p:grpSpPr>
          <a:xfrm>
            <a:off x="5211889" y="3790551"/>
            <a:ext cx="1768221" cy="1635012"/>
            <a:chOff x="0" y="0"/>
            <a:chExt cx="1768221" cy="1635012"/>
          </a:xfrm>
        </p:grpSpPr>
        <p:pic>
          <p:nvPicPr>
            <p:cNvPr id="2" name="yt_image_12794">
              <a:extLst>
                <a:ext uri="">
                  <a16:creationId xmlns:m="http://schemas.openxmlformats.org/officeDocument/2006/math"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0" y="0"/>
              <a:ext cx="1768221" cy="1239012"/>
            </a:xfrm>
            <a:prstGeom prst="rect">
              <a:avLst/>
            </a:prstGeom>
            <a:noFill/>
            <a:extLst>
              <a:ext uri="{909E8E84-426E-40DD-AFC4-6F175D3DCCD1}">
                <a14:hiddenFill xmlns:a14="http://schemas.microsoft.com/office/drawing/2010/main">
                  <a:solidFill>
                    <a:srgbClr val="FFFFFF"/>
                  </a:solidFill>
                </a14:hiddenFill>
              </a:ext>
            </a:extLst>
          </p:spPr>
        </p:pic>
        <p:sp>
          <p:nvSpPr>
            <p:cNvPr id="12796" name="yt_shape_12796"/>
            <p:cNvSpPr txBox="1"/>
            <p:nvPr/>
          </p:nvSpPr>
          <p:spPr>
            <a:xfrm>
              <a:off x="274646" y="1275012"/>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17</a:t>
              </a:r>
              <a:r>
                <a:rPr lang="zh-CN" altLang="zh-CN" sz="2400" b="0" i="0" u="none">
                  <a:solidFill>
                    <a:srgbClr val="000000"/>
                  </a:solidFill>
                  <a:effectLst/>
                  <a:latin typeface="Times New Roman" pitchFamily="24"/>
                  <a:ea typeface="宋体" pitchFamily="24"/>
                </a:rPr>
                <a:t>题图</a:t>
              </a:r>
            </a:p>
          </p:txBody>
        </p:sp>
      </p:gr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BA78B05A-7567-9FFB-75DC-A569A31D73D7}"/>
                  </a:ext>
                </a:extLst>
              </p:cNvPr>
              <p:cNvSpPr txBox="1"/>
              <p:nvPr/>
            </p:nvSpPr>
            <p:spPr>
              <a:xfrm>
                <a:off x="1669308" y="3068960"/>
                <a:ext cx="1999616" cy="55824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3</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e>
                    </m:rad>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楷体" pitchFamily="24"/>
                  </a:rPr>
                  <a:t>或</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10</m:t>
                        </m:r>
                      </m:e>
                    </m:rad>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BA78B05A-7567-9FFB-75DC-A569A31D73D7}"/>
                  </a:ext>
                </a:extLst>
              </p:cNvPr>
              <p:cNvSpPr txBox="1">
                <a:spLocks noRot="1" noChangeAspect="1" noMove="1" noResize="1" noEditPoints="1" noAdjustHandles="1" noChangeArrowheads="1" noChangeShapeType="1" noTextEdit="1"/>
              </p:cNvSpPr>
              <p:nvPr/>
            </p:nvSpPr>
            <p:spPr>
              <a:xfrm>
                <a:off x="1669308" y="3068960"/>
                <a:ext cx="1999616" cy="558241"/>
              </a:xfrm>
              <a:prstGeom prst="rect">
                <a:avLst/>
              </a:prstGeom>
              <a:blipFill>
                <a:blip r:embed="rId5"/>
                <a:stretch>
                  <a:fillRect l="-4878" b="-2608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98" name="yt_shape_12798"/>
          <p:cNvSpPr txBox="1"/>
          <p:nvPr/>
        </p:nvSpPr>
        <p:spPr>
          <a:xfrm>
            <a:off x="540000" y="90872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18.</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合肥包河区模拟</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一艘轮船从</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港向南偏西</a:t>
            </a:r>
            <a:r>
              <a:rPr lang="en-US" altLang="zh-CN" sz="2400" b="0" i="0" u="none">
                <a:solidFill>
                  <a:srgbClr val="000000"/>
                </a:solidFill>
                <a:effectLst/>
                <a:latin typeface="Times New Roman" pitchFamily="24"/>
                <a:ea typeface="Times New Roman" pitchFamily="24"/>
              </a:rPr>
              <a:t>48°</a:t>
            </a:r>
            <a:r>
              <a:rPr lang="zh-CN" altLang="zh-CN" sz="2400" b="0" i="0" u="none">
                <a:solidFill>
                  <a:srgbClr val="000000"/>
                </a:solidFill>
                <a:effectLst/>
                <a:latin typeface="Times New Roman" pitchFamily="24"/>
                <a:ea typeface="宋体" pitchFamily="24"/>
              </a:rPr>
              <a:t>方向航行</a:t>
            </a:r>
            <a:r>
              <a:rPr lang="en-US" altLang="zh-CN" sz="2400" b="0" i="0" u="none">
                <a:solidFill>
                  <a:srgbClr val="000000"/>
                </a:solidFill>
                <a:effectLst/>
                <a:latin typeface="Times New Roman" pitchFamily="24"/>
                <a:ea typeface="Times New Roman" pitchFamily="24"/>
              </a:rPr>
              <a:t>100km</a:t>
            </a:r>
            <a:r>
              <a:rPr lang="zh-CN" altLang="zh-CN" sz="2400" b="0" i="0" u="none">
                <a:solidFill>
                  <a:srgbClr val="000000"/>
                </a:solidFill>
                <a:effectLst/>
                <a:latin typeface="Times New Roman" pitchFamily="24"/>
                <a:ea typeface="宋体" pitchFamily="24"/>
              </a:rPr>
              <a:t>到达</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岛，再从</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岛沿</a:t>
            </a:r>
            <a:r>
              <a:rPr lang="en-US" altLang="zh-CN" sz="2400" b="0" i="1" u="none">
                <a:solidFill>
                  <a:srgbClr val="000000"/>
                </a:solidFill>
                <a:effectLst/>
                <a:latin typeface="Times New Roman" pitchFamily="24"/>
                <a:ea typeface="Times New Roman" pitchFamily="24"/>
              </a:rPr>
              <a:t>BM</a:t>
            </a:r>
            <a:r>
              <a:rPr lang="zh-CN" altLang="zh-CN" sz="2400" b="0" i="0" u="none">
                <a:solidFill>
                  <a:srgbClr val="000000"/>
                </a:solidFill>
                <a:effectLst/>
                <a:latin typeface="Times New Roman" pitchFamily="24"/>
                <a:ea typeface="宋体" pitchFamily="24"/>
              </a:rPr>
              <a:t>方向航行</a:t>
            </a:r>
            <a:r>
              <a:rPr lang="en-US" altLang="zh-CN" sz="2400" b="0" i="0" u="none">
                <a:solidFill>
                  <a:srgbClr val="000000"/>
                </a:solidFill>
                <a:effectLst/>
                <a:latin typeface="Times New Roman" pitchFamily="24"/>
                <a:ea typeface="Times New Roman" pitchFamily="24"/>
              </a:rPr>
              <a:t>125km</a:t>
            </a:r>
            <a:r>
              <a:rPr lang="zh-CN" altLang="zh-CN" sz="2400" b="0" i="0" u="none">
                <a:solidFill>
                  <a:srgbClr val="000000"/>
                </a:solidFill>
                <a:effectLst/>
                <a:latin typeface="Times New Roman" pitchFamily="24"/>
                <a:ea typeface="宋体" pitchFamily="24"/>
              </a:rPr>
              <a:t>到达</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岛，</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港到航线</a:t>
            </a:r>
            <a:r>
              <a:rPr lang="en-US" altLang="zh-CN" sz="2400" b="0" i="1" u="none">
                <a:solidFill>
                  <a:srgbClr val="000000"/>
                </a:solidFill>
                <a:effectLst/>
                <a:latin typeface="Times New Roman" pitchFamily="24"/>
                <a:ea typeface="Times New Roman" pitchFamily="24"/>
              </a:rPr>
              <a:t>BM</a:t>
            </a:r>
            <a:r>
              <a:rPr lang="zh-CN" altLang="zh-CN" sz="2400" b="0" i="0" u="none">
                <a:solidFill>
                  <a:srgbClr val="000000"/>
                </a:solidFill>
                <a:effectLst/>
                <a:latin typeface="Times New Roman" pitchFamily="24"/>
                <a:ea typeface="宋体" pitchFamily="24"/>
              </a:rPr>
              <a:t>的最短距离是</a:t>
            </a:r>
            <a:r>
              <a:rPr lang="en-US" altLang="zh-CN" sz="2400" b="0" i="0" u="none">
                <a:solidFill>
                  <a:srgbClr val="000000"/>
                </a:solidFill>
                <a:effectLst/>
                <a:latin typeface="Times New Roman" pitchFamily="24"/>
                <a:ea typeface="Times New Roman" pitchFamily="24"/>
              </a:rPr>
              <a:t>60km</a:t>
            </a:r>
            <a:r>
              <a:rPr lang="zh-CN" altLang="zh-CN" sz="2400" b="0" i="0" u="none">
                <a:solidFill>
                  <a:srgbClr val="000000"/>
                </a:solidFill>
                <a:effectLst/>
                <a:latin typeface="Times New Roman" pitchFamily="24"/>
                <a:ea typeface="宋体" pitchFamily="24"/>
              </a:rPr>
              <a:t>，若轮船速度为</a:t>
            </a:r>
            <a:r>
              <a:rPr lang="en-US" altLang="zh-CN" sz="2400" b="0" i="0" u="none">
                <a:solidFill>
                  <a:srgbClr val="000000"/>
                </a:solidFill>
                <a:effectLst/>
                <a:latin typeface="Times New Roman" pitchFamily="24"/>
                <a:ea typeface="Times New Roman" pitchFamily="24"/>
              </a:rPr>
              <a:t>25km/h</a:t>
            </a:r>
            <a:r>
              <a:rPr lang="zh-CN" altLang="zh-CN" sz="2400" b="0" i="0" u="none">
                <a:solidFill>
                  <a:srgbClr val="000000"/>
                </a:solidFill>
                <a:effectLst/>
                <a:latin typeface="Times New Roman" pitchFamily="24"/>
                <a:ea typeface="宋体" pitchFamily="24"/>
              </a:rPr>
              <a:t>，求轮船从</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岛沿</a:t>
            </a:r>
            <a:r>
              <a:rPr lang="en-US" altLang="zh-CN" sz="2400" b="0" i="1" u="none">
                <a:solidFill>
                  <a:srgbClr val="000000"/>
                </a:solidFill>
                <a:effectLst/>
                <a:latin typeface="Times New Roman" pitchFamily="24"/>
                <a:ea typeface="Times New Roman" pitchFamily="24"/>
              </a:rPr>
              <a:t>CA</a:t>
            </a:r>
            <a:r>
              <a:rPr lang="zh-CN" altLang="zh-CN" sz="2400" b="0" i="0" u="none">
                <a:solidFill>
                  <a:srgbClr val="000000"/>
                </a:solidFill>
                <a:effectLst/>
                <a:latin typeface="Times New Roman" pitchFamily="24"/>
                <a:ea typeface="宋体" pitchFamily="24"/>
              </a:rPr>
              <a:t>返回</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港所需的时间</a:t>
            </a:r>
            <a:r>
              <a:rPr lang="en-US" altLang="zh-CN" sz="2400" b="0" i="0" u="none">
                <a:solidFill>
                  <a:srgbClr val="000000"/>
                </a:solidFill>
                <a:effectLst/>
                <a:latin typeface="Times New Roman" pitchFamily="24"/>
                <a:ea typeface="Times New Roman" pitchFamily="24"/>
              </a:rPr>
              <a:t>.</a:t>
            </a:r>
          </a:p>
        </p:txBody>
      </p:sp>
      <p:sp>
        <p:nvSpPr>
          <p:cNvPr id="12802" name="yt_shape_12802"/>
          <p:cNvSpPr txBox="1"/>
          <p:nvPr/>
        </p:nvSpPr>
        <p:spPr>
          <a:xfrm>
            <a:off x="539881" y="4301507"/>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799" name="yt_shape_12799" title="H_137.8311">
            <a:extLst>
              <a:ext uri="{FF2B5EF4-FFF2-40B4-BE49-F238E27FC236}">
                <a16:creationId xmlns:a16="http://schemas.microsoft.com/office/drawing/2014/main" id="{249740F1-2B05-4C5A-B423-6F681AEFABC2}"/>
              </a:ext>
            </a:extLst>
          </p:cNvPr>
          <p:cNvGrpSpPr/>
          <p:nvPr/>
        </p:nvGrpSpPr>
        <p:grpSpPr>
          <a:xfrm>
            <a:off x="10272345" y="2154392"/>
            <a:ext cx="1205865" cy="1750455"/>
            <a:chOff x="0" y="0"/>
            <a:chExt cx="1205865" cy="1750455"/>
          </a:xfrm>
        </p:grpSpPr>
        <p:pic>
          <p:nvPicPr>
            <p:cNvPr id="2" name="yt_image_12799">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1205865" cy="1354455"/>
            </a:xfrm>
            <a:prstGeom prst="rect">
              <a:avLst/>
            </a:prstGeom>
            <a:noFill/>
            <a:extLst>
              <a:ext uri="{909E8E84-426E-40DD-AFC4-6F175D3DCCD1}">
                <a14:hiddenFill xmlns:a14="http://schemas.microsoft.com/office/drawing/2010/main">
                  <a:solidFill>
                    <a:srgbClr val="FFFFFF"/>
                  </a:solidFill>
                </a14:hiddenFill>
              </a:ext>
            </a:extLst>
          </p:spPr>
        </p:pic>
        <p:sp>
          <p:nvSpPr>
            <p:cNvPr id="12801" name="yt_shape_12801"/>
            <p:cNvSpPr txBox="1"/>
            <p:nvPr/>
          </p:nvSpPr>
          <p:spPr>
            <a:xfrm>
              <a:off x="-6531" y="1390455"/>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18</a:t>
              </a:r>
              <a:r>
                <a:rPr lang="zh-CN" altLang="zh-CN" sz="2400" b="0" i="0" u="none">
                  <a:solidFill>
                    <a:srgbClr val="000000"/>
                  </a:solidFill>
                  <a:effectLst/>
                  <a:latin typeface="Times New Roman" pitchFamily="24"/>
                  <a:ea typeface="宋体" pitchFamily="24"/>
                </a:rPr>
                <a:t>题图</a:t>
              </a:r>
            </a:p>
          </p:txBody>
        </p:sp>
      </p:grpSp>
      <mc:AlternateContent xmlns:mc="http://schemas.openxmlformats.org/markup-compatibility/2006">
        <mc:Choice xmlns:a14="http://schemas.microsoft.com/office/drawing/2010/main" Requires="a14">
          <p:sp>
            <p:nvSpPr>
              <p:cNvPr id="3" name="yt_shape_12803">
                <a:extLst>
                  <a:ext uri="{FF2B5EF4-FFF2-40B4-BE49-F238E27FC236}">
                    <a16:creationId xmlns:a16="http://schemas.microsoft.com/office/drawing/2014/main" id="{F015369C-006F-8C08-6C01-A351D639B13B}"/>
                  </a:ext>
                </a:extLst>
              </p:cNvPr>
              <p:cNvSpPr txBox="1"/>
              <p:nvPr/>
            </p:nvSpPr>
            <p:spPr>
              <a:xfrm>
                <a:off x="544411" y="2297498"/>
                <a:ext cx="6957033" cy="337124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解：由题意得</a:t>
                </a:r>
                <a:r>
                  <a:rPr lang="en-US" altLang="zh-CN" sz="2400" b="0" i="1" u="none">
                    <a:solidFill>
                      <a:srgbClr val="FF0000"/>
                    </a:solidFill>
                    <a:effectLst/>
                    <a:latin typeface="Times New Roman" pitchFamily="24"/>
                    <a:ea typeface="Times New Roman" pitchFamily="24"/>
                  </a:rPr>
                  <a:t>AD</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60km</a:t>
                </a:r>
                <a:r>
                  <a:rPr lang="zh-CN" altLang="zh-CN" sz="2400" b="0" i="0" u="none">
                    <a:solidFill>
                      <a:srgbClr val="FF0000"/>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solidFill>
                    <a:effectLst/>
                    <a:latin typeface="Times New Roman" pitchFamily="24"/>
                    <a:ea typeface="Times New Roman" pitchFamily="24"/>
                  </a:rPr>
                  <a:t>Rt</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ABD</a:t>
                </a:r>
                <a:r>
                  <a:rPr lang="zh-CN" altLang="zh-CN" sz="2400" b="0" i="0" u="none">
                    <a:solidFill>
                      <a:srgbClr val="FF0000"/>
                    </a:solidFill>
                    <a:effectLst/>
                    <a:latin typeface="Times New Roman" pitchFamily="24"/>
                    <a:ea typeface="楷体" pitchFamily="24"/>
                  </a:rPr>
                  <a:t>中，</a:t>
                </a:r>
                <a:r>
                  <a:rPr lang="en-US" altLang="zh-CN" sz="2400" b="0" i="1" u="none">
                    <a:solidFill>
                      <a:srgbClr val="FF0000"/>
                    </a:solidFill>
                    <a:effectLst/>
                    <a:latin typeface="Times New Roman" pitchFamily="24"/>
                    <a:ea typeface="Times New Roman" pitchFamily="24"/>
                  </a:rPr>
                  <a:t>AD</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BD</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AB</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Times New Roman" pitchFamily="24"/>
                    <a:ea typeface="楷体" pitchFamily="24"/>
                  </a:rPr>
                  <a:t>，得</a:t>
                </a:r>
                <a:r>
                  <a:rPr lang="en-US" altLang="zh-CN" sz="2400" b="0" i="0" u="none">
                    <a:solidFill>
                      <a:srgbClr val="FF0000"/>
                    </a:solidFill>
                    <a:effectLst/>
                    <a:latin typeface="Times New Roman" pitchFamily="24"/>
                    <a:ea typeface="Times New Roman" pitchFamily="24"/>
                  </a:rPr>
                  <a:t>60</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BD</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100</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Times New Roman" pitchFamily="24"/>
                    <a:ea typeface="楷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BD</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80km.</a:t>
                </a:r>
              </a:p>
              <a:p>
                <a:pPr algn="l" eaLnBrk="1" latinLnBrk="0" hangingPunct="0">
                  <a:lnSpc>
                    <a:spcPct val="129999"/>
                  </a:lnSpc>
                </a:pP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CD</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BC</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BD</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125</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80</a:t>
                </a:r>
              </a:p>
              <a:p>
                <a:pPr algn="l" eaLnBrk="1" latinLnBrk="0" hangingPunct="0">
                  <a:lnSpc>
                    <a:spcPct val="129999"/>
                  </a:lnSpc>
                </a:pP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45</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km</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AC</a:t>
                </a:r>
                <a:r>
                  <a:rPr lang="zh-CN" altLang="zh-CN" sz="2400" b="0" i="0" u="none">
                    <a:solidFill>
                      <a:srgbClr val="FF0000"/>
                    </a:solidFill>
                    <a:effectLst/>
                    <a:latin typeface="宋体" pitchFamily="24"/>
                    <a:ea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1">
                            <a:solidFill>
                              <a:srgbClr val="FF0000"/>
                            </a:solidFill>
                            <a:effectLst/>
                            <a:latin typeface="Cambria Math" panose="02040503050406030204" pitchFamily="48" charset="0"/>
                            <a:ea typeface="Cambria Math" panose="02040503050406030204" pitchFamily="48" charset="0"/>
                          </a:rPr>
                          <m:t>𝐶</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𝐷</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r>
                          <a:rPr lang="zh-CN" altLang="zh-CN" sz="2400" b="0" i="0">
                            <a:solidFill>
                              <a:srgbClr val="FF0000"/>
                            </a:solidFill>
                            <a:effectLst/>
                            <a:latin typeface="Cambria Math" panose="02040503050406030204" pitchFamily="48" charset="0"/>
                            <a:ea typeface="Cambria Math" panose="02040503050406030204" pitchFamily="48" charset="0"/>
                          </a:rPr>
                          <m:t>＋</m:t>
                        </m:r>
                        <m:r>
                          <a:rPr lang="en-US" altLang="zh-CN" sz="2400" b="0" i="1">
                            <a:solidFill>
                              <a:srgbClr val="FF0000"/>
                            </a:solidFill>
                            <a:effectLst/>
                            <a:latin typeface="Cambria Math" panose="02040503050406030204" pitchFamily="48" charset="0"/>
                            <a:ea typeface="Cambria Math" panose="02040503050406030204" pitchFamily="48"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𝐷</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solidFill>
                    <a:effectLst/>
                    <a:latin typeface="宋体" pitchFamily="24"/>
                    <a:ea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0">
                            <a:solidFill>
                              <a:srgbClr val="FF0000"/>
                            </a:solidFill>
                            <a:effectLst/>
                            <a:latin typeface="Cambria Math" panose="02040503050406030204" pitchFamily="48" charset="0"/>
                            <a:ea typeface="Cambria Math" panose="02040503050406030204" pitchFamily="48" charset="0"/>
                          </a:rPr>
                          <m:t>4</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0">
                                <a:solidFill>
                                  <a:srgbClr val="FF0000"/>
                                </a:solidFill>
                                <a:effectLst/>
                                <a:latin typeface="Cambria Math" panose="02040503050406030204" pitchFamily="48" charset="0"/>
                                <a:ea typeface="Cambria Math" panose="02040503050406030204" pitchFamily="48" charset="0"/>
                              </a:rPr>
                              <m:t>5</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r>
                          <a:rPr lang="en-US" altLang="zh-CN" sz="2400" b="0" i="0">
                            <a:solidFill>
                              <a:srgbClr val="FF0000"/>
                            </a:solidFill>
                            <a:effectLst/>
                            <a:latin typeface="Cambria Math" panose="02040503050406030204" pitchFamily="48" charset="0"/>
                            <a:ea typeface="Cambria Math" panose="02040503050406030204" pitchFamily="48" charset="0"/>
                          </a:rPr>
                          <m:t>+6</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0">
                                <a:solidFill>
                                  <a:srgbClr val="FF0000"/>
                                </a:solidFill>
                                <a:effectLst/>
                                <a:latin typeface="Cambria Math" panose="02040503050406030204" pitchFamily="48" charset="0"/>
                                <a:ea typeface="Cambria Math" panose="02040503050406030204" pitchFamily="48" charset="0"/>
                              </a:rPr>
                              <m:t>0</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e>
                    </m:rad>
                  </m:oMath>
                </a14:m>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75</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km</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FF0000"/>
                    </a:solidFill>
                    <a:effectLst/>
                    <a:latin typeface="Times New Roman" pitchFamily="24"/>
                    <a:ea typeface="Times New Roman" pitchFamily="24"/>
                  </a:rPr>
                  <a:t>75</a:t>
                </a:r>
                <a:r>
                  <a:rPr lang="en-US"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25</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3</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h</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a:t>
                </a:r>
              </a:p>
            </p:txBody>
          </p:sp>
        </mc:Choice>
        <mc:Fallback>
          <p:sp>
            <p:nvSpPr>
              <p:cNvPr id="3" name="yt_shape_12803">
                <a:extLst>
                  <a:ext uri="{FF2B5EF4-FFF2-40B4-BE49-F238E27FC236}">
                    <a16:creationId xmlns:a16="http://schemas.microsoft.com/office/drawing/2014/main" id="{F015369C-006F-8C08-6C01-A351D639B13B}"/>
                  </a:ext>
                </a:extLst>
              </p:cNvPr>
              <p:cNvSpPr txBox="1">
                <a:spLocks noRot="1" noChangeAspect="1" noMove="1" noResize="1" noEditPoints="1" noAdjustHandles="1" noChangeArrowheads="1" noChangeShapeType="1" noTextEdit="1"/>
              </p:cNvSpPr>
              <p:nvPr/>
            </p:nvSpPr>
            <p:spPr>
              <a:xfrm>
                <a:off x="544411" y="2297498"/>
                <a:ext cx="6957033" cy="3371244"/>
              </a:xfrm>
              <a:prstGeom prst="rect">
                <a:avLst/>
              </a:prstGeom>
              <a:blipFill>
                <a:blip r:embed="rId3"/>
                <a:stretch>
                  <a:fillRect l="-2627" t="-1627" r="-1926" b="-4702"/>
                </a:stretch>
              </a:blipFill>
            </p:spPr>
            <p:txBody>
              <a:bodyPr/>
              <a:lstStyle/>
              <a:p>
                <a:r>
                  <a:rPr lang="zh-CN" altLang="en-US">
                    <a:noFill/>
                  </a:rPr>
                  <a:t> </a:t>
                </a:r>
              </a:p>
            </p:txBody>
          </p:sp>
        </mc:Fallback>
      </mc:AlternateContent>
      <p:sp>
        <p:nvSpPr>
          <p:cNvPr id="4" name="yt_shape_12805">
            <a:extLst>
              <a:ext uri="{FF2B5EF4-FFF2-40B4-BE49-F238E27FC236}">
                <a16:creationId xmlns:a16="http://schemas.microsoft.com/office/drawing/2014/main" id="{171234FB-E9F9-A44C-5774-68D704C5CC04}"/>
              </a:ext>
            </a:extLst>
          </p:cNvPr>
          <p:cNvSpPr txBox="1"/>
          <p:nvPr/>
        </p:nvSpPr>
        <p:spPr>
          <a:xfrm>
            <a:off x="544411" y="5719530"/>
            <a:ext cx="547906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答：从</a:t>
            </a:r>
            <a:r>
              <a:rPr lang="en-US" altLang="zh-CN" sz="2400" b="0" i="1" u="none">
                <a:solidFill>
                  <a:srgbClr val="FF0000"/>
                </a:solidFill>
                <a:effectLst/>
                <a:latin typeface="Times New Roman" pitchFamily="24"/>
                <a:ea typeface="Times New Roman" pitchFamily="24"/>
              </a:rPr>
              <a:t>C</a:t>
            </a:r>
            <a:r>
              <a:rPr lang="zh-CN" altLang="zh-CN" sz="2400" b="0" i="0" u="none">
                <a:solidFill>
                  <a:srgbClr val="FF0000"/>
                </a:solidFill>
                <a:effectLst/>
                <a:latin typeface="Times New Roman" pitchFamily="24"/>
                <a:ea typeface="楷体" pitchFamily="24"/>
              </a:rPr>
              <a:t>岛沿</a:t>
            </a:r>
            <a:r>
              <a:rPr lang="en-US" altLang="zh-CN" sz="2400" b="0" i="1" u="none">
                <a:solidFill>
                  <a:srgbClr val="FF0000"/>
                </a:solidFill>
                <a:effectLst/>
                <a:latin typeface="Times New Roman" pitchFamily="24"/>
                <a:ea typeface="Times New Roman" pitchFamily="24"/>
              </a:rPr>
              <a:t>CA</a:t>
            </a:r>
            <a:r>
              <a:rPr lang="zh-CN" altLang="zh-CN" sz="2400" b="0" i="0" u="none">
                <a:solidFill>
                  <a:srgbClr val="FF0000"/>
                </a:solidFill>
                <a:effectLst/>
                <a:latin typeface="Times New Roman" pitchFamily="24"/>
                <a:ea typeface="楷体" pitchFamily="24"/>
              </a:rPr>
              <a:t>返回</a:t>
            </a:r>
            <a:r>
              <a:rPr lang="en-US" altLang="zh-CN" sz="2400" b="0" i="1" u="none">
                <a:solidFill>
                  <a:srgbClr val="FF0000"/>
                </a:solidFill>
                <a:effectLst/>
                <a:latin typeface="Times New Roman" pitchFamily="24"/>
                <a:ea typeface="Times New Roman" pitchFamily="24"/>
              </a:rPr>
              <a:t>A</a:t>
            </a:r>
            <a:r>
              <a:rPr lang="zh-CN" altLang="zh-CN" sz="2400" b="0" i="0" u="none">
                <a:solidFill>
                  <a:srgbClr val="FF0000"/>
                </a:solidFill>
                <a:effectLst/>
                <a:latin typeface="Times New Roman" pitchFamily="24"/>
                <a:ea typeface="楷体" pitchFamily="24"/>
              </a:rPr>
              <a:t>港所需的时间为</a:t>
            </a:r>
            <a:r>
              <a:rPr lang="en-US" altLang="zh-CN" sz="2400" b="0" i="0" u="none">
                <a:solidFill>
                  <a:srgbClr val="FF0000"/>
                </a:solidFill>
                <a:effectLst/>
                <a:latin typeface="Times New Roman" pitchFamily="24"/>
                <a:ea typeface="Times New Roman" pitchFamily="24"/>
              </a:rPr>
              <a:t>3h.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blinds(horizontal)">
                                      <p:cBhvr>
                                        <p:cTn id="4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806" name="yt_shape_12806"/>
          <p:cNvSpPr txBox="1"/>
          <p:nvPr/>
        </p:nvSpPr>
        <p:spPr>
          <a:xfrm>
            <a:off x="407368" y="836712"/>
            <a:ext cx="11111999" cy="738664"/>
          </a:xfrm>
          <a:prstGeom prst="rect">
            <a:avLst/>
          </a:prstGeom>
        </p:spPr>
        <p:txBody>
          <a:bodyPr vert="horz" wrap="square" lIns="0" tIns="0" rIns="0" bIns="0" rtlCol="0">
            <a:spAutoFit/>
          </a:bodyPr>
          <a:lstStyle/>
          <a:p>
            <a:pPr algn="l" eaLnBrk="1" latinLnBrk="0" hangingPunct="0"/>
            <a:r>
              <a:rPr lang="en-US" altLang="zh-CN" sz="2400" b="0" i="0" u="none">
                <a:solidFill>
                  <a:srgbClr val="000000"/>
                </a:solidFill>
                <a:effectLst/>
                <a:latin typeface="Times New Roman" pitchFamily="24"/>
                <a:ea typeface="Times New Roman" pitchFamily="24"/>
              </a:rPr>
              <a:t>19.</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安徽省中考改编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P</a:t>
            </a:r>
            <a:r>
              <a:rPr lang="zh-CN" altLang="zh-CN" sz="2400" b="0" i="0" u="none">
                <a:solidFill>
                  <a:srgbClr val="000000"/>
                </a:solidFill>
                <a:effectLst/>
                <a:latin typeface="Times New Roman" pitchFamily="24"/>
                <a:ea typeface="宋体" pitchFamily="24"/>
              </a:rPr>
              <a:t>是</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内一点，且</a:t>
            </a:r>
            <a:r>
              <a:rPr lang="en-US" altLang="zh-CN" sz="2400" b="0" i="1" u="none">
                <a:solidFill>
                  <a:srgbClr val="000000"/>
                </a:solidFill>
                <a:effectLst/>
                <a:latin typeface="Times New Roman" pitchFamily="24"/>
                <a:ea typeface="Times New Roman" pitchFamily="24"/>
              </a:rPr>
              <a:t>PA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PB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CD</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PC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CD</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CP</a:t>
            </a:r>
            <a:r>
              <a:rPr lang="zh-CN" altLang="zh-CN" sz="2400" b="0" i="0" u="none">
                <a:solidFill>
                  <a:srgbClr val="000000"/>
                </a:solidFill>
                <a:effectLst/>
                <a:latin typeface="Times New Roman" pitchFamily="24"/>
                <a:ea typeface="宋体" pitchFamily="24"/>
              </a:rPr>
              <a:t>，求</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BPC</a:t>
            </a:r>
            <a:r>
              <a:rPr lang="zh-CN" altLang="zh-CN" sz="2400" b="0" i="0" u="none">
                <a:solidFill>
                  <a:srgbClr val="000000"/>
                </a:solidFill>
                <a:effectLst/>
                <a:latin typeface="Times New Roman" pitchFamily="24"/>
                <a:ea typeface="宋体" pitchFamily="24"/>
              </a:rPr>
              <a:t>的度数</a:t>
            </a:r>
            <a:r>
              <a:rPr lang="en-US" altLang="zh-CN" sz="2400" b="0" i="0" u="none">
                <a:solidFill>
                  <a:srgbClr val="000000"/>
                </a:solidFill>
                <a:effectLst/>
                <a:latin typeface="Times New Roman" pitchFamily="24"/>
                <a:ea typeface="Times New Roman" pitchFamily="24"/>
              </a:rPr>
              <a:t>.</a:t>
            </a:r>
          </a:p>
        </p:txBody>
      </p:sp>
      <p:pic>
        <p:nvPicPr>
          <p:cNvPr id="12807" name="yt_image_12807" title="H_128.316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552384" y="1700808"/>
            <a:ext cx="1761246" cy="1629622"/>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2809">
            <a:extLst>
              <a:ext uri="{FF2B5EF4-FFF2-40B4-BE49-F238E27FC236}">
                <a16:creationId xmlns:a16="http://schemas.microsoft.com/office/drawing/2014/main" id="{542D8D47-D9E4-9175-4AA5-5FE00C6B8E97}"/>
              </a:ext>
            </a:extLst>
          </p:cNvPr>
          <p:cNvSpPr txBox="1"/>
          <p:nvPr/>
        </p:nvSpPr>
        <p:spPr>
          <a:xfrm>
            <a:off x="441445" y="1578621"/>
            <a:ext cx="1718419" cy="369332"/>
          </a:xfrm>
          <a:prstGeom prst="rect">
            <a:avLst/>
          </a:prstGeom>
        </p:spPr>
        <p:txBody>
          <a:bodyPr vert="horz" wrap="none" lIns="0" tIns="0" rIns="0" bIns="0" rtlCol="0">
            <a:spAutoFit/>
          </a:bodyPr>
          <a:lstStyle/>
          <a:p>
            <a:pPr algn="l" eaLnBrk="1" latinLnBrk="0" hangingPunct="0"/>
            <a:r>
              <a:rPr lang="zh-CN" altLang="zh-CN" sz="2400" b="0" i="0" u="none">
                <a:solidFill>
                  <a:srgbClr val="FF0000"/>
                </a:solidFill>
                <a:effectLst/>
                <a:latin typeface="Times New Roman" pitchFamily="24"/>
                <a:ea typeface="楷体" pitchFamily="24"/>
              </a:rPr>
              <a:t>解：连接</a:t>
            </a:r>
            <a:r>
              <a:rPr lang="en-US" altLang="zh-CN" sz="2400" b="0" i="1" u="none">
                <a:solidFill>
                  <a:srgbClr val="FF0000"/>
                </a:solidFill>
                <a:effectLst/>
                <a:latin typeface="Times New Roman" pitchFamily="24"/>
                <a:ea typeface="Times New Roman" pitchFamily="24"/>
              </a:rPr>
              <a:t>BD</a:t>
            </a:r>
            <a:r>
              <a:rPr lang="en-US" altLang="zh-CN" sz="2400" b="0" i="0" u="none">
                <a:solidFill>
                  <a:srgbClr val="FF0000"/>
                </a:solidFill>
                <a:effectLst/>
                <a:latin typeface="Times New Roman" pitchFamily="24"/>
                <a:ea typeface="Times New Roman" pitchFamily="24"/>
              </a:rPr>
              <a:t>.</a:t>
            </a:r>
          </a:p>
        </p:txBody>
      </p:sp>
      <p:sp>
        <p:nvSpPr>
          <p:cNvPr id="3" name="yt_shape_12810">
            <a:extLst>
              <a:ext uri="{FF2B5EF4-FFF2-40B4-BE49-F238E27FC236}">
                <a16:creationId xmlns:a16="http://schemas.microsoft.com/office/drawing/2014/main" id="{B59F9B29-9592-1F13-0689-7B1D275E84C2}"/>
              </a:ext>
            </a:extLst>
          </p:cNvPr>
          <p:cNvSpPr txBox="1"/>
          <p:nvPr/>
        </p:nvSpPr>
        <p:spPr>
          <a:xfrm>
            <a:off x="414194" y="1933432"/>
            <a:ext cx="3642023"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CD</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CP</a:t>
            </a:r>
            <a:r>
              <a:rPr lang="zh-CN" altLang="zh-CN" sz="2400" b="0" i="0" u="none" dirty="0">
                <a:solidFill>
                  <a:srgbClr val="FF0000"/>
                </a:solidFill>
                <a:effectLst/>
                <a:latin typeface="Times New Roman" pitchFamily="24"/>
                <a:ea typeface="楷体" pitchFamily="24"/>
              </a:rPr>
              <a:t>，</a:t>
            </a:r>
            <a:r>
              <a:rPr lang="en-US" altLang="zh-CN" sz="2400" b="0" i="1" u="none" dirty="0">
                <a:solidFill>
                  <a:srgbClr val="FF0000"/>
                </a:solidFill>
                <a:effectLst/>
                <a:latin typeface="Times New Roman" pitchFamily="24"/>
                <a:ea typeface="Times New Roman" pitchFamily="24"/>
              </a:rPr>
              <a:t>CP</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CD</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Times New Roman" pitchFamily="24"/>
                <a:ea typeface="楷体" pitchFamily="24"/>
              </a:rPr>
              <a:t>，</a:t>
            </a:r>
          </a:p>
        </p:txBody>
      </p:sp>
      <p:sp>
        <p:nvSpPr>
          <p:cNvPr id="4" name="yt_shape_12811">
            <a:extLst>
              <a:ext uri="{FF2B5EF4-FFF2-40B4-BE49-F238E27FC236}">
                <a16:creationId xmlns:a16="http://schemas.microsoft.com/office/drawing/2014/main" id="{EC3358DF-89CA-59CE-D2FA-BE7E44225105}"/>
              </a:ext>
            </a:extLst>
          </p:cNvPr>
          <p:cNvSpPr txBox="1"/>
          <p:nvPr/>
        </p:nvSpPr>
        <p:spPr>
          <a:xfrm>
            <a:off x="407375" y="2281881"/>
            <a:ext cx="3770263"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CPD</a:t>
            </a:r>
            <a:r>
              <a:rPr lang="zh-CN" altLang="zh-CN" sz="2400" b="0" i="0" u="none" dirty="0">
                <a:solidFill>
                  <a:srgbClr val="FF0000"/>
                </a:solidFill>
                <a:effectLst/>
                <a:latin typeface="Times New Roman" pitchFamily="24"/>
                <a:ea typeface="楷体" pitchFamily="24"/>
              </a:rPr>
              <a:t>为等腰直角三角形</a:t>
            </a:r>
            <a:r>
              <a:rPr lang="en-US" altLang="zh-CN" sz="2400" b="0" i="0" u="none" dirty="0">
                <a:solidFill>
                  <a:srgbClr val="FF0000"/>
                </a:solidFill>
                <a:effectLst/>
                <a:latin typeface="Times New Roman" pitchFamily="24"/>
                <a:ea typeface="Times New Roman" pitchFamily="24"/>
              </a:rPr>
              <a:t>.</a:t>
            </a:r>
          </a:p>
        </p:txBody>
      </p:sp>
      <p:sp>
        <p:nvSpPr>
          <p:cNvPr id="5" name="yt_shape_12812">
            <a:extLst>
              <a:ext uri="{FF2B5EF4-FFF2-40B4-BE49-F238E27FC236}">
                <a16:creationId xmlns:a16="http://schemas.microsoft.com/office/drawing/2014/main" id="{E56FCFB1-E913-E204-A011-AF40546BFE93}"/>
              </a:ext>
            </a:extLst>
          </p:cNvPr>
          <p:cNvSpPr txBox="1"/>
          <p:nvPr/>
        </p:nvSpPr>
        <p:spPr>
          <a:xfrm>
            <a:off x="414194" y="2607907"/>
            <a:ext cx="2047035"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CPD</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45°.</a:t>
            </a:r>
          </a:p>
        </p:txBody>
      </p:sp>
      <p:sp>
        <p:nvSpPr>
          <p:cNvPr id="6" name="yt_shape_12813">
            <a:extLst>
              <a:ext uri="{FF2B5EF4-FFF2-40B4-BE49-F238E27FC236}">
                <a16:creationId xmlns:a16="http://schemas.microsoft.com/office/drawing/2014/main" id="{16B1E7BD-D23F-3347-4621-78C3988087CE}"/>
              </a:ext>
            </a:extLst>
          </p:cNvPr>
          <p:cNvSpPr txBox="1"/>
          <p:nvPr/>
        </p:nvSpPr>
        <p:spPr>
          <a:xfrm>
            <a:off x="407368" y="2947796"/>
            <a:ext cx="5865388" cy="369332"/>
          </a:xfrm>
          <a:prstGeom prst="rect">
            <a:avLst/>
          </a:prstGeom>
        </p:spPr>
        <p:txBody>
          <a:bodyPr vert="horz" wrap="none" lIns="0" tIns="0" rIns="0" bIns="0" rtlCol="0">
            <a:spAutoFit/>
          </a:bodyPr>
          <a:lstStyle/>
          <a:p>
            <a:pPr algn="l" eaLnBrk="1" latinLnBrk="0" hangingPunct="0"/>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ACP</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BCP</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BCP</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BCD</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90°</a:t>
            </a:r>
            <a:r>
              <a:rPr lang="zh-CN" altLang="zh-CN" sz="2400" b="0" i="0" u="none">
                <a:solidFill>
                  <a:srgbClr val="FF0000"/>
                </a:solidFill>
                <a:effectLst/>
                <a:latin typeface="Times New Roman" pitchFamily="24"/>
                <a:ea typeface="楷体" pitchFamily="24"/>
              </a:rPr>
              <a:t>，</a:t>
            </a:r>
          </a:p>
        </p:txBody>
      </p:sp>
      <p:sp>
        <p:nvSpPr>
          <p:cNvPr id="7" name="yt_shape_12814">
            <a:extLst>
              <a:ext uri="{FF2B5EF4-FFF2-40B4-BE49-F238E27FC236}">
                <a16:creationId xmlns:a16="http://schemas.microsoft.com/office/drawing/2014/main" id="{A10CFEFD-7154-A516-7C22-D0BB159A78DE}"/>
              </a:ext>
            </a:extLst>
          </p:cNvPr>
          <p:cNvSpPr txBox="1"/>
          <p:nvPr/>
        </p:nvSpPr>
        <p:spPr>
          <a:xfrm>
            <a:off x="407368" y="3305852"/>
            <a:ext cx="2503891"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ACP</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BCD</a:t>
            </a:r>
            <a:r>
              <a:rPr lang="en-US" altLang="zh-CN" sz="2400" b="0" i="0" u="none" dirty="0">
                <a:solidFill>
                  <a:srgbClr val="FF0000"/>
                </a:solidFill>
                <a:effectLst/>
                <a:latin typeface="Times New Roman" pitchFamily="24"/>
                <a:ea typeface="Times New Roman" pitchFamily="24"/>
              </a:rPr>
              <a:t>.</a:t>
            </a:r>
          </a:p>
        </p:txBody>
      </p:sp>
      <p:sp>
        <p:nvSpPr>
          <p:cNvPr id="8" name="yt_shape_12815">
            <a:extLst>
              <a:ext uri="{FF2B5EF4-FFF2-40B4-BE49-F238E27FC236}">
                <a16:creationId xmlns:a16="http://schemas.microsoft.com/office/drawing/2014/main" id="{CF3C16CB-FCCA-AE16-6A21-513877F993FB}"/>
              </a:ext>
            </a:extLst>
          </p:cNvPr>
          <p:cNvSpPr txBox="1"/>
          <p:nvPr/>
        </p:nvSpPr>
        <p:spPr>
          <a:xfrm>
            <a:off x="414194" y="3645741"/>
            <a:ext cx="1708801"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CA</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CB</a:t>
            </a:r>
            <a:r>
              <a:rPr lang="zh-CN" altLang="zh-CN" sz="2400" b="0" i="0" u="none" dirty="0">
                <a:solidFill>
                  <a:srgbClr val="FF0000"/>
                </a:solidFill>
                <a:effectLst/>
                <a:latin typeface="Times New Roman" pitchFamily="24"/>
                <a:ea typeface="楷体" pitchFamily="24"/>
              </a:rPr>
              <a:t>，</a:t>
            </a:r>
          </a:p>
        </p:txBody>
      </p:sp>
      <p:sp>
        <p:nvSpPr>
          <p:cNvPr id="9" name="yt_shape_12816">
            <a:extLst>
              <a:ext uri="{FF2B5EF4-FFF2-40B4-BE49-F238E27FC236}">
                <a16:creationId xmlns:a16="http://schemas.microsoft.com/office/drawing/2014/main" id="{3ECE8878-F2D8-0BA5-2C19-F1A22EB5B923}"/>
              </a:ext>
            </a:extLst>
          </p:cNvPr>
          <p:cNvSpPr txBox="1"/>
          <p:nvPr/>
        </p:nvSpPr>
        <p:spPr>
          <a:xfrm>
            <a:off x="407368" y="3974354"/>
            <a:ext cx="3614772"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CAP</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CBD</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SAS</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a:t>
            </a:r>
          </a:p>
        </p:txBody>
      </p:sp>
      <p:sp>
        <p:nvSpPr>
          <p:cNvPr id="10" name="yt_shape_12817">
            <a:extLst>
              <a:ext uri="{FF2B5EF4-FFF2-40B4-BE49-F238E27FC236}">
                <a16:creationId xmlns:a16="http://schemas.microsoft.com/office/drawing/2014/main" id="{BC6AD28A-8905-12FF-20BF-8E8CCD5514B2}"/>
              </a:ext>
            </a:extLst>
          </p:cNvPr>
          <p:cNvSpPr txBox="1"/>
          <p:nvPr/>
        </p:nvSpPr>
        <p:spPr>
          <a:xfrm>
            <a:off x="385972" y="4296459"/>
            <a:ext cx="1899944"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DB</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PA</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a:t>
            </a:r>
          </a:p>
        </p:txBody>
      </p:sp>
      <p:sp>
        <p:nvSpPr>
          <p:cNvPr id="11" name="yt_shape_12818">
            <a:extLst>
              <a:ext uri="{FF2B5EF4-FFF2-40B4-BE49-F238E27FC236}">
                <a16:creationId xmlns:a16="http://schemas.microsoft.com/office/drawing/2014/main" id="{27736B17-F116-D453-F9E7-92FB7B007D99}"/>
              </a:ext>
            </a:extLst>
          </p:cNvPr>
          <p:cNvSpPr txBox="1"/>
          <p:nvPr/>
        </p:nvSpPr>
        <p:spPr>
          <a:xfrm>
            <a:off x="414194" y="4628620"/>
            <a:ext cx="5958362" cy="369332"/>
          </a:xfrm>
          <a:prstGeom prst="rect">
            <a:avLst/>
          </a:prstGeom>
        </p:spPr>
        <p:txBody>
          <a:bodyPr vert="horz" wrap="none" lIns="0" tIns="0" rIns="0" bIns="0" rtlCol="0">
            <a:spAutoFit/>
          </a:bodyPr>
          <a:lstStyle/>
          <a:p>
            <a:pPr algn="l" eaLnBrk="1" latinLnBrk="0" hangingPunct="0"/>
            <a:r>
              <a:rPr lang="zh-CN" altLang="zh-CN" sz="2400" b="0" i="0" u="none" dirty="0">
                <a:solidFill>
                  <a:srgbClr val="FF0000"/>
                </a:solidFill>
                <a:effectLst/>
                <a:latin typeface="Times New Roman" pitchFamily="24"/>
                <a:ea typeface="楷体" pitchFamily="24"/>
              </a:rPr>
              <a:t>在</a:t>
            </a:r>
            <a:r>
              <a:rPr lang="en-US" altLang="zh-CN" sz="2400" b="0" i="0" u="none" dirty="0" err="1">
                <a:solidFill>
                  <a:srgbClr val="FF0000"/>
                </a:solidFill>
                <a:effectLst/>
                <a:latin typeface="Times New Roman" pitchFamily="24"/>
                <a:ea typeface="Times New Roman" pitchFamily="24"/>
              </a:rPr>
              <a:t>Rt</a:t>
            </a:r>
            <a:r>
              <a:rPr lang="en-US" altLang="zh-CN" sz="2400" b="0" i="0" u="none" dirty="0" err="1">
                <a:solidFill>
                  <a:srgbClr val="FF0000"/>
                </a:solidFill>
                <a:effectLst/>
                <a:latin typeface="宋体" pitchFamily="24"/>
                <a:ea typeface="宋体" pitchFamily="24"/>
              </a:rPr>
              <a:t>△</a:t>
            </a:r>
            <a:r>
              <a:rPr lang="en-US" altLang="zh-CN" sz="2400" b="0" i="1" u="none" dirty="0" err="1">
                <a:solidFill>
                  <a:srgbClr val="FF0000"/>
                </a:solidFill>
                <a:effectLst/>
                <a:latin typeface="Times New Roman" pitchFamily="24"/>
                <a:ea typeface="Times New Roman" pitchFamily="24"/>
              </a:rPr>
              <a:t>CPD</a:t>
            </a:r>
            <a:r>
              <a:rPr lang="zh-CN" altLang="zh-CN" sz="2400" b="0" i="0" u="none" dirty="0">
                <a:solidFill>
                  <a:srgbClr val="FF0000"/>
                </a:solidFill>
                <a:effectLst/>
                <a:latin typeface="Times New Roman" pitchFamily="24"/>
                <a:ea typeface="楷体" pitchFamily="24"/>
              </a:rPr>
              <a:t>中，</a:t>
            </a:r>
            <a:r>
              <a:rPr lang="en-US" altLang="zh-CN" sz="2400" b="0" i="1" u="none" dirty="0">
                <a:solidFill>
                  <a:srgbClr val="FF0000"/>
                </a:solidFill>
                <a:effectLst/>
                <a:latin typeface="Times New Roman" pitchFamily="24"/>
                <a:ea typeface="Times New Roman" pitchFamily="24"/>
              </a:rPr>
              <a:t>DP</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CP</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CD</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a:t>
            </a:r>
          </a:p>
        </p:txBody>
      </p:sp>
      <p:sp>
        <p:nvSpPr>
          <p:cNvPr id="12" name="yt_shape_12819">
            <a:extLst>
              <a:ext uri="{FF2B5EF4-FFF2-40B4-BE49-F238E27FC236}">
                <a16:creationId xmlns:a16="http://schemas.microsoft.com/office/drawing/2014/main" id="{446B2370-C17F-CE26-1F19-9F9C9115D6E4}"/>
              </a:ext>
            </a:extLst>
          </p:cNvPr>
          <p:cNvSpPr txBox="1"/>
          <p:nvPr/>
        </p:nvSpPr>
        <p:spPr>
          <a:xfrm>
            <a:off x="387486" y="4964213"/>
            <a:ext cx="3042500" cy="369332"/>
          </a:xfrm>
          <a:prstGeom prst="rect">
            <a:avLst/>
          </a:prstGeom>
        </p:spPr>
        <p:txBody>
          <a:bodyPr vert="horz" wrap="none" lIns="0" tIns="0" rIns="0" bIns="0" rtlCol="0">
            <a:spAutoFit/>
          </a:bodyPr>
          <a:lstStyle/>
          <a:p>
            <a:pPr algn="l" eaLnBrk="1" latinLnBrk="0" hangingPunct="0"/>
            <a:r>
              <a:rPr lang="zh-CN" altLang="zh-CN" sz="2400" b="0" i="0" u="none">
                <a:solidFill>
                  <a:srgbClr val="FF0000"/>
                </a:solidFill>
                <a:effectLst/>
                <a:latin typeface="Times New Roman" pitchFamily="24"/>
                <a:ea typeface="楷体" pitchFamily="24"/>
              </a:rPr>
              <a:t>又</a:t>
            </a:r>
            <a:r>
              <a:rPr lang="en-US"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PB</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DB</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9</a:t>
            </a:r>
            <a:r>
              <a:rPr lang="zh-CN" altLang="zh-CN" sz="2400" b="0" i="0" u="none">
                <a:solidFill>
                  <a:srgbClr val="FF0000"/>
                </a:solidFill>
                <a:effectLst/>
                <a:latin typeface="Times New Roman" pitchFamily="24"/>
                <a:ea typeface="楷体" pitchFamily="24"/>
              </a:rPr>
              <a:t>，</a:t>
            </a:r>
          </a:p>
        </p:txBody>
      </p:sp>
      <p:sp>
        <p:nvSpPr>
          <p:cNvPr id="13" name="yt_shape_12820">
            <a:extLst>
              <a:ext uri="{FF2B5EF4-FFF2-40B4-BE49-F238E27FC236}">
                <a16:creationId xmlns:a16="http://schemas.microsoft.com/office/drawing/2014/main" id="{0527EAA3-5D8F-0BEB-AAB9-DED1F8C70726}"/>
              </a:ext>
            </a:extLst>
          </p:cNvPr>
          <p:cNvSpPr txBox="1"/>
          <p:nvPr/>
        </p:nvSpPr>
        <p:spPr>
          <a:xfrm>
            <a:off x="385972" y="5320430"/>
            <a:ext cx="3888885"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DB</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DP</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PB</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9.</a:t>
            </a:r>
          </a:p>
        </p:txBody>
      </p:sp>
      <p:sp>
        <p:nvSpPr>
          <p:cNvPr id="14" name="yt_shape_12821">
            <a:extLst>
              <a:ext uri="{FF2B5EF4-FFF2-40B4-BE49-F238E27FC236}">
                <a16:creationId xmlns:a16="http://schemas.microsoft.com/office/drawing/2014/main" id="{5FA6197A-FB19-F110-A43D-1C0F897701D6}"/>
              </a:ext>
            </a:extLst>
          </p:cNvPr>
          <p:cNvSpPr txBox="1"/>
          <p:nvPr/>
        </p:nvSpPr>
        <p:spPr>
          <a:xfrm>
            <a:off x="385883" y="5633813"/>
            <a:ext cx="2029402"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DPB</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90°.</a:t>
            </a:r>
          </a:p>
        </p:txBody>
      </p:sp>
      <p:sp>
        <p:nvSpPr>
          <p:cNvPr id="15" name="yt_shape_12822">
            <a:extLst>
              <a:ext uri="{FF2B5EF4-FFF2-40B4-BE49-F238E27FC236}">
                <a16:creationId xmlns:a16="http://schemas.microsoft.com/office/drawing/2014/main" id="{2CBB26B5-5E84-CF57-568E-1F61E4BDE721}"/>
              </a:ext>
            </a:extLst>
          </p:cNvPr>
          <p:cNvSpPr txBox="1"/>
          <p:nvPr/>
        </p:nvSpPr>
        <p:spPr>
          <a:xfrm>
            <a:off x="385883" y="5971620"/>
            <a:ext cx="6088205"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BPC</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CPD</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DPB</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90°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135°.</a:t>
            </a:r>
          </a:p>
        </p:txBody>
      </p:sp>
      <p:pic>
        <p:nvPicPr>
          <p:cNvPr id="16" name="yt_image_12823" title="H_96.75">
            <a:extLst>
              <a:ext uri="{FF2B5EF4-FFF2-40B4-BE49-F238E27FC236}">
                <a16:creationId xmlns:a16="http://schemas.microsoft.com/office/drawing/2014/main" id="{40AA65E9-DCB3-48AE-188B-F1605F635E69}"/>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264352" y="3742520"/>
            <a:ext cx="1744218" cy="1228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blinds(horizontal)">
                                      <p:cBhvr>
                                        <p:cTn id="47" dur="5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blinds(horizontal)">
                                      <p:cBhvr>
                                        <p:cTn id="52" dur="500"/>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xEl>
                                              <p:pRg st="0" end="0"/>
                                            </p:txEl>
                                          </p:spTgt>
                                        </p:tgtEl>
                                        <p:attrNameLst>
                                          <p:attrName>style.visibility</p:attrName>
                                        </p:attrNameLst>
                                      </p:cBhvr>
                                      <p:to>
                                        <p:strVal val="visible"/>
                                      </p:to>
                                    </p:set>
                                    <p:animEffect transition="in" filter="blinds(horizontal)">
                                      <p:cBhvr>
                                        <p:cTn id="57" dur="500"/>
                                        <p:tgtEl>
                                          <p:spTgt spid="11">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2">
                                            <p:txEl>
                                              <p:pRg st="0" end="0"/>
                                            </p:txEl>
                                          </p:spTgt>
                                        </p:tgtEl>
                                        <p:attrNameLst>
                                          <p:attrName>style.visibility</p:attrName>
                                        </p:attrNameLst>
                                      </p:cBhvr>
                                      <p:to>
                                        <p:strVal val="visible"/>
                                      </p:to>
                                    </p:set>
                                    <p:animEffect transition="in" filter="blinds(horizontal)">
                                      <p:cBhvr>
                                        <p:cTn id="62" dur="500"/>
                                        <p:tgtEl>
                                          <p:spTgt spid="12">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3">
                                            <p:txEl>
                                              <p:pRg st="0" end="0"/>
                                            </p:txEl>
                                          </p:spTgt>
                                        </p:tgtEl>
                                        <p:attrNameLst>
                                          <p:attrName>style.visibility</p:attrName>
                                        </p:attrNameLst>
                                      </p:cBhvr>
                                      <p:to>
                                        <p:strVal val="visible"/>
                                      </p:to>
                                    </p:set>
                                    <p:animEffect transition="in" filter="blinds(horizontal)">
                                      <p:cBhvr>
                                        <p:cTn id="67" dur="500"/>
                                        <p:tgtEl>
                                          <p:spTgt spid="13">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4">
                                            <p:txEl>
                                              <p:pRg st="0" end="0"/>
                                            </p:txEl>
                                          </p:spTgt>
                                        </p:tgtEl>
                                        <p:attrNameLst>
                                          <p:attrName>style.visibility</p:attrName>
                                        </p:attrNameLst>
                                      </p:cBhvr>
                                      <p:to>
                                        <p:strVal val="visible"/>
                                      </p:to>
                                    </p:set>
                                    <p:animEffect transition="in" filter="blinds(horizontal)">
                                      <p:cBhvr>
                                        <p:cTn id="72" dur="500"/>
                                        <p:tgtEl>
                                          <p:spTgt spid="14">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5">
                                            <p:txEl>
                                              <p:pRg st="0" end="0"/>
                                            </p:txEl>
                                          </p:spTgt>
                                        </p:tgtEl>
                                        <p:attrNameLst>
                                          <p:attrName>style.visibility</p:attrName>
                                        </p:attrNameLst>
                                      </p:cBhvr>
                                      <p:to>
                                        <p:strVal val="visible"/>
                                      </p:to>
                                    </p:set>
                                    <p:animEffect transition="in" filter="blinds(horizontal)">
                                      <p:cBhvr>
                                        <p:cTn id="7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P spid="14" grpId="0" build="allAtOnce"/>
      <p:bldP spid="15"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687" name="yt_shape_12687"/>
          <p:cNvSpPr txBox="1"/>
          <p:nvPr/>
        </p:nvSpPr>
        <p:spPr>
          <a:xfrm>
            <a:off x="540119" y="230738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如图，在</a:t>
            </a:r>
            <a:r>
              <a:rPr lang="en-US" altLang="zh-CN" sz="2400" b="0" i="0" u="none">
                <a:solidFill>
                  <a:srgbClr val="000000"/>
                </a:solidFill>
                <a:effectLst/>
                <a:latin typeface="Times New Roman" pitchFamily="24"/>
                <a:ea typeface="Times New Roman"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的方格网中，小正方形的边长为</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，将任意连接两个格点的线段称作</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格点线</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格点线</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的长度不可能等于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2691" name="yt_table_12691_skip" title="H_36.58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72527656"/>
                  </p:ext>
                </p:extLst>
              </p:nvPr>
            </p:nvGraphicFramePr>
            <p:xfrm>
              <a:off x="540000" y="3266821"/>
              <a:ext cx="7759574" cy="464630"/>
            </p:xfrm>
            <a:graphic>
              <a:graphicData uri="http://schemas.openxmlformats.org/drawingml/2006/table">
                <a:tbl>
                  <a:tblPr/>
                  <a:tblGrid>
                    <a:gridCol w="2181670">
                      <a:extLst>
                        <a:ext uri="{9D8B030D-6E8A-4147-A177-3AD203B41FA5}">
                          <a16:colId xmlns:a16="http://schemas.microsoft.com/office/drawing/2014/main" val="10432"/>
                        </a:ext>
                      </a:extLst>
                    </a:gridCol>
                    <a:gridCol w="2164207">
                      <a:extLst>
                        <a:ext uri="{9D8B030D-6E8A-4147-A177-3AD203B41FA5}">
                          <a16:colId xmlns:a16="http://schemas.microsoft.com/office/drawing/2014/main" val="10433"/>
                        </a:ext>
                      </a:extLst>
                    </a:gridCol>
                    <a:gridCol w="2164207">
                      <a:extLst>
                        <a:ext uri="{9D8B030D-6E8A-4147-A177-3AD203B41FA5}">
                          <a16:colId xmlns:a16="http://schemas.microsoft.com/office/drawing/2014/main" val="10434"/>
                        </a:ext>
                      </a:extLst>
                    </a:gridCol>
                    <a:gridCol w="1249490">
                      <a:extLst>
                        <a:ext uri="{9D8B030D-6E8A-4147-A177-3AD203B41FA5}">
                          <a16:colId xmlns:a16="http://schemas.microsoft.com/office/drawing/2014/main" val="1043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2</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5</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7</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9</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6"/>
                      </a:ext>
                    </a:extLst>
                  </a:tr>
                </a:tbl>
              </a:graphicData>
            </a:graphic>
          </p:graphicFrame>
        </mc:Choice>
        <mc:Fallback xmlns:p14="http://schemas.microsoft.com/office/powerpoint/2010/main" xmlns:a16="http://schemas.microsoft.com/office/drawing/2014/main" xmlns="">
          <p:graphicFrame>
            <p:nvGraphicFramePr>
              <p:cNvPr id="12691" name="yt_table_12691_skip" descr="{&quot;rangeId&quot;:3,&quot;type&quot;:&quot;Option&quot;,&quot;drawing&quot;:[&quot;yt_shape_12688&quot;]}" title="H_36.58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72527656"/>
                  </p:ext>
                </p:extLst>
              </p:nvPr>
            </p:nvGraphicFramePr>
            <p:xfrm>
              <a:off x="540000" y="1859435"/>
              <a:ext cx="7759574" cy="464630"/>
            </p:xfrm>
            <a:graphic>
              <a:graphicData uri="http://schemas.openxmlformats.org/drawingml/2006/table">
                <a:tbl>
                  <a:tblPr/>
                  <a:tblGrid>
                    <a:gridCol w="2181670">
                      <a:extLst>
                        <a:ext uri="{9D8B030D-6E8A-4147-A177-3AD203B41FA5}">
                          <a16:colId xmlns:a16="http://schemas.microsoft.com/office/drawing/2014/main" val="10432"/>
                        </a:ext>
                      </a:extLst>
                    </a:gridCol>
                    <a:gridCol w="2164207">
                      <a:extLst>
                        <a:ext uri="{9D8B030D-6E8A-4147-A177-3AD203B41FA5}">
                          <a16:colId xmlns:a16="http://schemas.microsoft.com/office/drawing/2014/main" val="10433"/>
                        </a:ext>
                      </a:extLst>
                    </a:gridCol>
                    <a:gridCol w="2164207">
                      <a:extLst>
                        <a:ext uri="{9D8B030D-6E8A-4147-A177-3AD203B41FA5}">
                          <a16:colId xmlns:a16="http://schemas.microsoft.com/office/drawing/2014/main" val="10434"/>
                        </a:ext>
                      </a:extLst>
                    </a:gridCol>
                    <a:gridCol w="1249490">
                      <a:extLst>
                        <a:ext uri="{9D8B030D-6E8A-4147-A177-3AD203B41FA5}">
                          <a16:colId xmlns:a16="http://schemas.microsoft.com/office/drawing/2014/main" val="10435"/>
                        </a:ext>
                      </a:extLst>
                    </a:gridCol>
                  </a:tblGrid>
                  <a:tr h="464630">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55866" b="-4026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562" r="-157303" b="-4026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01127" r="-57746" b="-4026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21463" b="-40260"/>
                          </a:stretch>
                        </a:blipFill>
                      </a:tcPr>
                    </a:tc>
                    <a:extLst>
                      <a:ext uri="{0D108BD9-81ED-4DB2-BD59-A6C34878D82A}">
                        <a16:rowId xmlns:a16="http://schemas.microsoft.com/office/drawing/2014/main" val="10426"/>
                      </a:ext>
                    </a:extLst>
                  </a:tr>
                </a:tbl>
              </a:graphicData>
            </a:graphic>
          </p:graphicFrame>
        </mc:Fallback>
      </mc:AlternateContent>
      <p:grpSp>
        <p:nvGrpSpPr>
          <p:cNvPr id="12688" name="yt_shape_12688_skip" title="H_129.4611">
            <a:extLst>
              <a:ext uri="{FF2B5EF4-FFF2-40B4-BE49-F238E27FC236}">
                <a16:creationId xmlns:a16="http://schemas.microsoft.com/office/drawing/2014/main" id="{249740F1-2B05-4C5A-B423-6F681AEFABC2}"/>
              </a:ext>
            </a:extLst>
          </p:cNvPr>
          <p:cNvGrpSpPr/>
          <p:nvPr/>
        </p:nvGrpSpPr>
        <p:grpSpPr>
          <a:xfrm>
            <a:off x="10401602" y="3266821"/>
            <a:ext cx="1248156" cy="1644156"/>
            <a:chOff x="0" y="0"/>
            <a:chExt cx="1248156" cy="1644156"/>
          </a:xfrm>
        </p:grpSpPr>
        <p:pic>
          <p:nvPicPr>
            <p:cNvPr id="2" name="yt_image_12688">
              <a:extLst>
                <a:ext uri="">
                  <a16:creationId xmlns:mc="http://schemas.openxmlformats.org/markup-compatibility/2006"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3" cstate="print"/>
            <a:srcRect/>
            <a:stretch>
              <a:fillRect/>
            </a:stretch>
          </p:blipFill>
          <p:spPr bwMode="auto">
            <a:xfrm>
              <a:off x="0" y="0"/>
              <a:ext cx="1248156" cy="1248156"/>
            </a:xfrm>
            <a:prstGeom prst="rect">
              <a:avLst/>
            </a:prstGeom>
            <a:noFill/>
            <a:extLst>
              <a:ext uri="{909E8E84-426E-40DD-AFC4-6F175D3DCCD1}">
                <a14:hiddenFill xmlns:a14="http://schemas.microsoft.com/office/drawing/2010/main">
                  <a:solidFill>
                    <a:srgbClr val="FFFFFF"/>
                  </a:solidFill>
                </a14:hiddenFill>
              </a:ext>
            </a:extLst>
          </p:spPr>
        </p:pic>
        <p:sp>
          <p:nvSpPr>
            <p:cNvPr id="12690" name="yt_shape_12690"/>
            <p:cNvSpPr txBox="1"/>
            <p:nvPr/>
          </p:nvSpPr>
          <p:spPr>
            <a:xfrm>
              <a:off x="90797" y="1284156"/>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E87DBE54-0A37-FECA-7A1A-6EA830BF7A41}"/>
              </a:ext>
            </a:extLst>
          </p:cNvPr>
          <p:cNvSpPr txBox="1"/>
          <p:nvPr/>
        </p:nvSpPr>
        <p:spPr>
          <a:xfrm>
            <a:off x="7155707" y="273606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692" name="yt_shape_12692"/>
              <p:cNvSpPr txBox="1"/>
              <p:nvPr/>
            </p:nvSpPr>
            <p:spPr>
              <a:xfrm>
                <a:off x="540119" y="1931086"/>
                <a:ext cx="11111999" cy="112287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安徽省中考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如图，在</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，点</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Times New Roman" pitchFamily="24"/>
                    <a:ea typeface="宋体" pitchFamily="24"/>
                  </a:rPr>
                  <a:t>为</a:t>
                </a:r>
                <a:r>
                  <a:rPr lang="en-US" altLang="zh-CN" sz="2400" b="0" i="1" u="none">
                    <a:solidFill>
                      <a:srgbClr val="000000"/>
                    </a:solidFill>
                    <a:effectLst/>
                    <a:latin typeface="Times New Roman" pitchFamily="24"/>
                    <a:ea typeface="Times New Roman" pitchFamily="24"/>
                  </a:rPr>
                  <a:t>BC</a:t>
                </a:r>
                <a:r>
                  <a:rPr lang="zh-CN" altLang="zh-CN" sz="2400" b="0" i="0" u="none">
                    <a:solidFill>
                      <a:srgbClr val="000000"/>
                    </a:solidFill>
                    <a:effectLst/>
                    <a:latin typeface="Times New Roman" pitchFamily="24"/>
                    <a:ea typeface="宋体" pitchFamily="24"/>
                  </a:rPr>
                  <a:t>的中点，</a:t>
                </a:r>
                <a:r>
                  <a:rPr lang="en-US" altLang="zh-CN" sz="2400" b="0" i="1" u="none">
                    <a:solidFill>
                      <a:srgbClr val="000000"/>
                    </a:solidFill>
                    <a:effectLst/>
                    <a:latin typeface="Times New Roman" pitchFamily="24"/>
                    <a:ea typeface="Times New Roman" pitchFamily="24"/>
                  </a:rPr>
                  <a:t>MN</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Times New Roman" pitchFamily="24"/>
                    <a:ea typeface="宋体" pitchFamily="24"/>
                  </a:rPr>
                  <a:t>于点</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Times New Roman" pitchFamily="24"/>
                    <a:ea typeface="宋体" pitchFamily="24"/>
                  </a:rPr>
                  <a:t>，则</a:t>
                </a:r>
                <a:r>
                  <a:rPr lang="en-US" altLang="zh-CN" sz="2400" b="0" i="1" u="none">
                    <a:solidFill>
                      <a:srgbClr val="000000"/>
                    </a:solidFill>
                    <a:effectLst/>
                    <a:latin typeface="Times New Roman" pitchFamily="24"/>
                    <a:ea typeface="Times New Roman" pitchFamily="24"/>
                  </a:rPr>
                  <a:t>MN</a:t>
                </a:r>
                <a:r>
                  <a:rPr lang="zh-CN" altLang="zh-CN" sz="2400" b="0" i="0" u="none">
                    <a:solidFill>
                      <a:srgbClr val="000000"/>
                    </a:solidFill>
                    <a:effectLst/>
                    <a:latin typeface="Times New Roman" pitchFamily="24"/>
                    <a:ea typeface="宋体" pitchFamily="24"/>
                  </a:rPr>
                  <a:t>等于</a:t>
                </a:r>
                <a:r>
                  <a:rPr lang="zh-CN" altLang="zh-CN" sz="100" b="0" i="0" spc="-100">
                    <a:solidFill>
                      <a:srgbClr val="00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12</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den>
                    </m:f>
                  </m:oMath>
                </a14:m>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a16="http://schemas.microsoft.com/office/drawing/2014/main" xmlns="">
          <p:sp>
            <p:nvSpPr>
              <p:cNvPr id="12692" name="yt_shape_12692" descr="{&quot;rangeId&quot;:4,&quot;hasSerialNum&quot;:1,&quot;mathAnswerShape&quot;:1,&quot;pageBreak&quot;:true}"/>
              <p:cNvSpPr txBox="1">
                <a:spLocks noRot="1" noChangeAspect="1" noMove="1" noResize="1" noEditPoints="1" noAdjustHandles="1" noChangeArrowheads="1" noChangeShapeType="1" noTextEdit="1"/>
              </p:cNvSpPr>
              <p:nvPr/>
            </p:nvSpPr>
            <p:spPr>
              <a:xfrm>
                <a:off x="540119" y="1931086"/>
                <a:ext cx="11111999" cy="1122871"/>
              </a:xfrm>
              <a:prstGeom prst="rect">
                <a:avLst/>
              </a:prstGeom>
              <a:blipFill>
                <a:blip r:embed="rId2"/>
                <a:stretch>
                  <a:fillRect l="-1701" t="-4891" b="-8152"/>
                </a:stretch>
              </a:blipFill>
            </p:spPr>
            <p:txBody>
              <a:bodyPr/>
              <a:lstStyle/>
              <a:p>
                <a:r>
                  <a:rPr lang="zh-CN" altLang="en-US">
                    <a:noFill/>
                  </a:rPr>
                  <a:t> </a:t>
                </a:r>
              </a:p>
            </p:txBody>
          </p:sp>
        </mc:Fallback>
      </mc:AlternateContent>
      <p:sp>
        <p:nvSpPr>
          <p:cNvPr id="12697" name="yt_shape_12697"/>
          <p:cNvSpPr txBox="1"/>
          <p:nvPr/>
        </p:nvSpPr>
        <p:spPr>
          <a:xfrm>
            <a:off x="540000" y="496426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694" name="yt_shape_12694" title="H_130.4511">
            <a:extLst>
              <a:ext uri="{FF2B5EF4-FFF2-40B4-BE49-F238E27FC236}">
                <a16:creationId xmlns:a16="http://schemas.microsoft.com/office/drawing/2014/main" id="{249740F1-2B05-4C5A-B423-6F681AEFABC2}"/>
              </a:ext>
            </a:extLst>
          </p:cNvPr>
          <p:cNvGrpSpPr/>
          <p:nvPr/>
        </p:nvGrpSpPr>
        <p:grpSpPr>
          <a:xfrm>
            <a:off x="5242750" y="3257109"/>
            <a:ext cx="1706499" cy="1656729"/>
            <a:chOff x="0" y="0"/>
            <a:chExt cx="1706499" cy="1656729"/>
          </a:xfrm>
        </p:grpSpPr>
        <p:pic>
          <p:nvPicPr>
            <p:cNvPr id="2" name="yt_image_12694">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706499" cy="1260729"/>
            </a:xfrm>
            <a:prstGeom prst="rect">
              <a:avLst/>
            </a:prstGeom>
            <a:noFill/>
            <a:extLst>
              <a:ext uri="{909E8E84-426E-40DD-AFC4-6F175D3DCCD1}">
                <a14:hiddenFill xmlns:a14="http://schemas.microsoft.com/office/drawing/2010/main">
                  <a:solidFill>
                    <a:srgbClr val="FFFFFF"/>
                  </a:solidFill>
                </a14:hiddenFill>
              </a:ext>
            </a:extLst>
          </p:spPr>
        </p:pic>
        <p:sp>
          <p:nvSpPr>
            <p:cNvPr id="12696" name="yt_shape_12696"/>
            <p:cNvSpPr txBox="1"/>
            <p:nvPr/>
          </p:nvSpPr>
          <p:spPr>
            <a:xfrm>
              <a:off x="319968" y="1296729"/>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题图</a:t>
              </a:r>
            </a:p>
          </p:txBody>
        </p:sp>
      </p:gr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591D2E14-CDB3-A370-B6B3-EB69B8A94AFF}"/>
                  </a:ext>
                </a:extLst>
              </p:cNvPr>
              <p:cNvSpPr txBox="1"/>
              <p:nvPr/>
            </p:nvSpPr>
            <p:spPr>
              <a:xfrm>
                <a:off x="4395046" y="2204864"/>
                <a:ext cx="742060" cy="730136"/>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12</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den>
                    </m:f>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591D2E14-CDB3-A370-B6B3-EB69B8A94AFF}"/>
                  </a:ext>
                </a:extLst>
              </p:cNvPr>
              <p:cNvSpPr txBox="1">
                <a:spLocks noRot="1" noChangeAspect="1" noMove="1" noResize="1" noEditPoints="1" noAdjustHandles="1" noChangeArrowheads="1" noChangeShapeType="1" noTextEdit="1"/>
              </p:cNvSpPr>
              <p:nvPr/>
            </p:nvSpPr>
            <p:spPr>
              <a:xfrm>
                <a:off x="4395046" y="2204864"/>
                <a:ext cx="742060" cy="730136"/>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698" name="yt_shape_12698"/>
          <p:cNvSpPr txBox="1"/>
          <p:nvPr/>
        </p:nvSpPr>
        <p:spPr>
          <a:xfrm>
            <a:off x="540000" y="764704"/>
            <a:ext cx="11111999" cy="1846659"/>
          </a:xfrm>
          <a:prstGeom prst="rect">
            <a:avLst/>
          </a:prstGeom>
        </p:spPr>
        <p:txBody>
          <a:bodyPr vert="horz" wrap="square" lIns="0" tIns="0" rIns="0" bIns="0" rtlCol="0">
            <a:spAutoFit/>
          </a:bodyPr>
          <a:lstStyle/>
          <a:p>
            <a:pPr algn="l" eaLnBrk="1" latinLnBrk="0" hangingPunct="0"/>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数学之美，不仅是几何图形经过排列组合后呈现的炫美图案，还包括严谨推理引发的思维律动</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已超过</a:t>
            </a:r>
            <a:r>
              <a:rPr lang="en-US" altLang="zh-CN" sz="2400" b="0" i="0" u="none">
                <a:solidFill>
                  <a:srgbClr val="000000"/>
                </a:solidFill>
                <a:effectLst/>
                <a:latin typeface="Times New Roman" pitchFamily="24"/>
                <a:ea typeface="Times New Roman" pitchFamily="24"/>
              </a:rPr>
              <a:t>400</a:t>
            </a:r>
            <a:r>
              <a:rPr lang="zh-CN" altLang="zh-CN" sz="2400" b="0" i="0" u="none">
                <a:solidFill>
                  <a:srgbClr val="000000"/>
                </a:solidFill>
                <a:effectLst/>
                <a:latin typeface="Times New Roman" pitchFamily="24"/>
                <a:ea typeface="宋体" pitchFamily="24"/>
              </a:rPr>
              <a:t>种勾股定理的证明方法呈现的数学之美让我们陶醉，其中一种方法是：将两个全等的</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ABE</a:t>
            </a:r>
            <a:r>
              <a:rPr lang="zh-CN" altLang="zh-CN" sz="2400" b="0" i="0" u="none">
                <a:solidFill>
                  <a:srgbClr val="000000"/>
                </a:solidFill>
                <a:effectLst/>
                <a:latin typeface="Times New Roman" pitchFamily="24"/>
                <a:ea typeface="宋体" pitchFamily="24"/>
              </a:rPr>
              <a:t>和</a:t>
            </a:r>
            <a:r>
              <a:rPr lang="en-US" altLang="zh-CN" sz="2400" b="0" i="0" u="none">
                <a:solidFill>
                  <a:srgbClr val="000000"/>
                </a:solidFill>
                <a:effectLst/>
                <a:latin typeface="Times New Roman" pitchFamily="24"/>
                <a:ea typeface="Times New Roman" pitchFamily="24"/>
              </a:rPr>
              <a:t>Rt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DEC</a:t>
            </a:r>
            <a:r>
              <a:rPr lang="zh-CN" altLang="zh-CN" sz="2400" b="0" i="0" u="none">
                <a:solidFill>
                  <a:srgbClr val="000000"/>
                </a:solidFill>
                <a:effectLst/>
                <a:latin typeface="Times New Roman" pitchFamily="24"/>
                <a:ea typeface="宋体" pitchFamily="24"/>
              </a:rPr>
              <a:t>如图所示摆放，使点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在同一条直线上，</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r>
              <a:rPr lang="zh-CN" altLang="zh-CN" sz="2400" b="0" i="0" u="none">
                <a:solidFill>
                  <a:srgbClr val="000000"/>
                </a:solidFill>
                <a:effectLst/>
                <a:latin typeface="Times New Roman" pitchFamily="24"/>
                <a:ea typeface="宋体" pitchFamily="24"/>
              </a:rPr>
              <a:t>，即可借助图中几何图形的面积关系来证明</a:t>
            </a:r>
            <a:r>
              <a:rPr lang="en-US" altLang="zh-CN" sz="2400" b="0" i="1" u="none">
                <a:solidFill>
                  <a:srgbClr val="000000"/>
                </a:solidFill>
                <a:effectLst/>
                <a:latin typeface="Times New Roman" pitchFamily="24"/>
                <a:ea typeface="Times New Roman" pitchFamily="24"/>
              </a:rPr>
              <a:t>a</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c</a:t>
            </a:r>
            <a:r>
              <a:rPr lang="en-US" altLang="zh-CN" sz="2400" b="0" i="0" u="none" baseline="30000">
                <a:solidFill>
                  <a:srgbClr val="000000"/>
                </a:solidFill>
                <a:effectLst/>
                <a:latin typeface="Times New Roman" pitchFamily="24"/>
                <a:ea typeface="Times New Roman" pitchFamily="24"/>
              </a:rPr>
              <a:t>2</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请写出证明过程</a:t>
            </a:r>
            <a:r>
              <a:rPr lang="en-US" altLang="zh-CN" sz="2400" b="0" i="0" u="none">
                <a:solidFill>
                  <a:srgbClr val="000000"/>
                </a:solidFill>
                <a:effectLst/>
                <a:latin typeface="Times New Roman" pitchFamily="24"/>
                <a:ea typeface="Times New Roman" pitchFamily="24"/>
              </a:rPr>
              <a:t>.</a:t>
            </a:r>
          </a:p>
        </p:txBody>
      </p:sp>
      <p:pic>
        <p:nvPicPr>
          <p:cNvPr id="12699" name="yt_image_12699" title="H_160.54921">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764043" y="2753109"/>
            <a:ext cx="2707167" cy="2038975"/>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2701">
            <a:extLst>
              <a:ext uri="{FF2B5EF4-FFF2-40B4-BE49-F238E27FC236}">
                <a16:creationId xmlns:a16="http://schemas.microsoft.com/office/drawing/2014/main" id="{6703CFF9-CE6A-D767-C5C5-7DD015487E5F}"/>
              </a:ext>
            </a:extLst>
          </p:cNvPr>
          <p:cNvSpPr txBox="1"/>
          <p:nvPr/>
        </p:nvSpPr>
        <p:spPr>
          <a:xfrm>
            <a:off x="540000" y="2591417"/>
            <a:ext cx="2008563" cy="369332"/>
          </a:xfrm>
          <a:prstGeom prst="rect">
            <a:avLst/>
          </a:prstGeom>
        </p:spPr>
        <p:txBody>
          <a:bodyPr vert="horz" wrap="none" lIns="0" tIns="0" rIns="0" bIns="0" rtlCol="0">
            <a:spAutoFit/>
          </a:bodyPr>
          <a:lstStyle/>
          <a:p>
            <a:pPr algn="l" eaLnBrk="1" latinLnBrk="0" hangingPunct="0"/>
            <a:r>
              <a:rPr lang="zh-CN" altLang="zh-CN" sz="2400" b="0" i="0" u="none" dirty="0">
                <a:solidFill>
                  <a:srgbClr val="FF0000"/>
                </a:solidFill>
                <a:effectLst/>
                <a:latin typeface="Times New Roman" pitchFamily="24"/>
                <a:ea typeface="楷体" pitchFamily="24"/>
              </a:rPr>
              <a:t>证明：连接</a:t>
            </a:r>
            <a:r>
              <a:rPr lang="en-US" altLang="zh-CN" sz="2400" b="0" i="1" u="none" dirty="0">
                <a:solidFill>
                  <a:srgbClr val="FF0000"/>
                </a:solidFill>
                <a:effectLst/>
                <a:latin typeface="Times New Roman" pitchFamily="24"/>
                <a:ea typeface="Times New Roman" pitchFamily="24"/>
              </a:rPr>
              <a:t>BC</a:t>
            </a:r>
            <a:r>
              <a:rPr lang="en-US" altLang="zh-CN" sz="2400" b="0" i="0" u="none" dirty="0">
                <a:solidFill>
                  <a:srgbClr val="FF0000"/>
                </a:solidFill>
                <a:effectLst/>
                <a:latin typeface="Times New Roman" pitchFamily="24"/>
                <a:ea typeface="Times New Roman" pitchFamily="24"/>
              </a:rPr>
              <a:t>.</a:t>
            </a:r>
          </a:p>
        </p:txBody>
      </p:sp>
      <p:pic>
        <p:nvPicPr>
          <p:cNvPr id="3" name="yt_image_12702">
            <a:extLst>
              <a:ext uri="{FF2B5EF4-FFF2-40B4-BE49-F238E27FC236}">
                <a16:creationId xmlns:a16="http://schemas.microsoft.com/office/drawing/2014/main" id="{27A8E9B9-C1AD-A200-1746-04C484CFDBDB}"/>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8976320" y="4772631"/>
            <a:ext cx="2345436" cy="1557909"/>
          </a:xfrm>
          <a:prstGeom prst="rect">
            <a:avLst/>
          </a:prstGeom>
          <a:noFill/>
          <a:extLst>
            <a:ext uri="{909E8E84-426E-40DD-AFC4-6F175D3DCCD1}">
              <a14:hiddenFill xmlns:a14="http://schemas.microsoft.com/office/drawing/2010/main">
                <a:solidFill>
                  <a:srgbClr val="FFFFFF"/>
                </a:solidFill>
              </a14:hiddenFill>
            </a:ext>
          </a:extLst>
        </p:spPr>
      </p:pic>
      <p:sp>
        <p:nvSpPr>
          <p:cNvPr id="4" name="yt_shape_12704">
            <a:extLst>
              <a:ext uri="{FF2B5EF4-FFF2-40B4-BE49-F238E27FC236}">
                <a16:creationId xmlns:a16="http://schemas.microsoft.com/office/drawing/2014/main" id="{B0172F66-98F7-A279-9177-9BEAE569E204}"/>
              </a:ext>
            </a:extLst>
          </p:cNvPr>
          <p:cNvSpPr txBox="1"/>
          <p:nvPr/>
        </p:nvSpPr>
        <p:spPr>
          <a:xfrm>
            <a:off x="522233" y="2941299"/>
            <a:ext cx="3297378"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0" u="none" dirty="0" err="1">
                <a:solidFill>
                  <a:srgbClr val="FF0000"/>
                </a:solidFill>
                <a:effectLst/>
                <a:latin typeface="Times New Roman" pitchFamily="24"/>
                <a:ea typeface="Times New Roman" pitchFamily="24"/>
              </a:rPr>
              <a:t>Rt</a:t>
            </a:r>
            <a:r>
              <a:rPr lang="en-US" altLang="zh-CN" sz="2400" b="0" i="0" u="none" dirty="0" err="1">
                <a:solidFill>
                  <a:srgbClr val="FF0000"/>
                </a:solidFill>
                <a:effectLst/>
                <a:latin typeface="宋体" pitchFamily="24"/>
                <a:ea typeface="宋体" pitchFamily="24"/>
              </a:rPr>
              <a:t>△</a:t>
            </a:r>
            <a:r>
              <a:rPr lang="en-US" altLang="zh-CN" sz="2400" b="0" i="1" u="none" dirty="0" err="1">
                <a:solidFill>
                  <a:srgbClr val="FF0000"/>
                </a:solidFill>
                <a:effectLst/>
                <a:latin typeface="Times New Roman" pitchFamily="24"/>
                <a:ea typeface="Times New Roman" pitchFamily="24"/>
              </a:rPr>
              <a:t>ABE</a:t>
            </a:r>
            <a:r>
              <a:rPr lang="en-US" altLang="zh-CN" sz="2400" b="0" i="0" u="none" dirty="0" err="1">
                <a:solidFill>
                  <a:srgbClr val="FF0000"/>
                </a:solidFill>
                <a:effectLst/>
                <a:latin typeface="宋体" pitchFamily="24"/>
                <a:ea typeface="宋体" pitchFamily="24"/>
              </a:rPr>
              <a:t>≌</a:t>
            </a:r>
            <a:r>
              <a:rPr lang="en-US" altLang="zh-CN" sz="2400" b="0" i="0" u="none" dirty="0" err="1">
                <a:solidFill>
                  <a:srgbClr val="FF0000"/>
                </a:solidFill>
                <a:effectLst/>
                <a:latin typeface="Times New Roman" pitchFamily="24"/>
                <a:ea typeface="Times New Roman" pitchFamily="24"/>
              </a:rPr>
              <a:t>Rt</a:t>
            </a:r>
            <a:r>
              <a:rPr lang="en-US" altLang="zh-CN" sz="2400" b="0" i="0" u="none" dirty="0" err="1">
                <a:solidFill>
                  <a:srgbClr val="FF0000"/>
                </a:solidFill>
                <a:effectLst/>
                <a:latin typeface="宋体" pitchFamily="24"/>
                <a:ea typeface="宋体" pitchFamily="24"/>
              </a:rPr>
              <a:t>△</a:t>
            </a:r>
            <a:r>
              <a:rPr lang="en-US" altLang="zh-CN" sz="2400" b="0" i="1" u="none" dirty="0" err="1">
                <a:solidFill>
                  <a:srgbClr val="FF0000"/>
                </a:solidFill>
                <a:effectLst/>
                <a:latin typeface="Times New Roman" pitchFamily="24"/>
                <a:ea typeface="Times New Roman" pitchFamily="24"/>
              </a:rPr>
              <a:t>DEC</a:t>
            </a:r>
            <a:r>
              <a:rPr lang="zh-CN" altLang="zh-CN" sz="2400" b="0" i="0" u="none" dirty="0">
                <a:solidFill>
                  <a:srgbClr val="FF0000"/>
                </a:solidFill>
                <a:effectLst/>
                <a:latin typeface="Times New Roman" pitchFamily="24"/>
                <a:ea typeface="楷体" pitchFamily="24"/>
              </a:rPr>
              <a:t>，</a:t>
            </a:r>
          </a:p>
        </p:txBody>
      </p:sp>
      <p:sp>
        <p:nvSpPr>
          <p:cNvPr id="5" name="yt_shape_12705">
            <a:extLst>
              <a:ext uri="{FF2B5EF4-FFF2-40B4-BE49-F238E27FC236}">
                <a16:creationId xmlns:a16="http://schemas.microsoft.com/office/drawing/2014/main" id="{30F2C257-10A1-AF3F-2747-552E88DF9BF9}"/>
              </a:ext>
            </a:extLst>
          </p:cNvPr>
          <p:cNvSpPr txBox="1"/>
          <p:nvPr/>
        </p:nvSpPr>
        <p:spPr>
          <a:xfrm>
            <a:off x="505651" y="3350640"/>
            <a:ext cx="4313681"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AEB</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DCE</a:t>
            </a:r>
            <a:r>
              <a:rPr lang="zh-CN" altLang="zh-CN" sz="2400" b="0" i="0" u="none" dirty="0">
                <a:solidFill>
                  <a:srgbClr val="FF0000"/>
                </a:solidFill>
                <a:effectLst/>
                <a:latin typeface="Times New Roman" pitchFamily="24"/>
                <a:ea typeface="楷体" pitchFamily="24"/>
              </a:rPr>
              <a:t>，</a:t>
            </a:r>
            <a:r>
              <a:rPr lang="en-US" altLang="zh-CN" sz="2400" b="0" i="1" u="none" dirty="0">
                <a:solidFill>
                  <a:srgbClr val="FF0000"/>
                </a:solidFill>
                <a:effectLst/>
                <a:latin typeface="Times New Roman" pitchFamily="24"/>
                <a:ea typeface="Times New Roman" pitchFamily="24"/>
              </a:rPr>
              <a:t>BE</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EC</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a:t>
            </a:r>
            <a:r>
              <a:rPr lang="en-US" altLang="zh-CN" sz="2400" b="0" i="0" u="none" dirty="0">
                <a:solidFill>
                  <a:srgbClr val="FF0000"/>
                </a:solidFill>
                <a:effectLst/>
                <a:latin typeface="Times New Roman" pitchFamily="24"/>
                <a:ea typeface="Times New Roman" pitchFamily="24"/>
              </a:rPr>
              <a:t>.</a:t>
            </a:r>
          </a:p>
        </p:txBody>
      </p:sp>
      <p:sp>
        <p:nvSpPr>
          <p:cNvPr id="6" name="yt_shape_12706">
            <a:extLst>
              <a:ext uri="{FF2B5EF4-FFF2-40B4-BE49-F238E27FC236}">
                <a16:creationId xmlns:a16="http://schemas.microsoft.com/office/drawing/2014/main" id="{34807A60-D0E3-E4E5-F8EA-F87C18589395}"/>
              </a:ext>
            </a:extLst>
          </p:cNvPr>
          <p:cNvSpPr txBox="1"/>
          <p:nvPr/>
        </p:nvSpPr>
        <p:spPr>
          <a:xfrm>
            <a:off x="505651" y="3759426"/>
            <a:ext cx="5394105"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D</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90°</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CED</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DCE</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90°</a:t>
            </a:r>
            <a:r>
              <a:rPr lang="zh-CN" altLang="zh-CN" sz="2400" b="0" i="0" u="none" dirty="0">
                <a:solidFill>
                  <a:srgbClr val="FF0000"/>
                </a:solidFill>
                <a:effectLst/>
                <a:latin typeface="Times New Roman" pitchFamily="24"/>
                <a:ea typeface="楷体" pitchFamily="24"/>
              </a:rPr>
              <a:t>，</a:t>
            </a:r>
          </a:p>
        </p:txBody>
      </p:sp>
      <p:sp>
        <p:nvSpPr>
          <p:cNvPr id="7" name="yt_shape_12707">
            <a:extLst>
              <a:ext uri="{FF2B5EF4-FFF2-40B4-BE49-F238E27FC236}">
                <a16:creationId xmlns:a16="http://schemas.microsoft.com/office/drawing/2014/main" id="{75D34834-9340-FAD9-A47D-7B1AEB55282C}"/>
              </a:ext>
            </a:extLst>
          </p:cNvPr>
          <p:cNvSpPr txBox="1"/>
          <p:nvPr/>
        </p:nvSpPr>
        <p:spPr>
          <a:xfrm>
            <a:off x="522233" y="4134046"/>
            <a:ext cx="5698676"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CED</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AEB</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90°</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BEC</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90°</a:t>
            </a:r>
            <a:r>
              <a:rPr lang="zh-CN" altLang="zh-CN" sz="2400" b="0" i="0" u="none" dirty="0">
                <a:solidFill>
                  <a:srgbClr val="FF0000"/>
                </a:solidFill>
                <a:effectLst/>
                <a:latin typeface="Times New Roman" pitchFamily="24"/>
                <a:ea typeface="楷体" pitchFamily="24"/>
              </a:rPr>
              <a:t>，</a:t>
            </a:r>
          </a:p>
        </p:txBody>
      </p:sp>
      <p:sp>
        <p:nvSpPr>
          <p:cNvPr id="8" name="yt_shape_12708">
            <a:extLst>
              <a:ext uri="{FF2B5EF4-FFF2-40B4-BE49-F238E27FC236}">
                <a16:creationId xmlns:a16="http://schemas.microsoft.com/office/drawing/2014/main" id="{4580330F-DC6C-2319-5606-4EB9BEBDE37A}"/>
              </a:ext>
            </a:extLst>
          </p:cNvPr>
          <p:cNvSpPr txBox="1"/>
          <p:nvPr/>
        </p:nvSpPr>
        <p:spPr>
          <a:xfrm>
            <a:off x="522233" y="4542832"/>
            <a:ext cx="3734997"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BEC</a:t>
            </a:r>
            <a:r>
              <a:rPr lang="zh-CN" altLang="zh-CN" sz="2400" b="0" i="0" u="none" dirty="0">
                <a:solidFill>
                  <a:srgbClr val="FF0000"/>
                </a:solidFill>
                <a:effectLst/>
                <a:latin typeface="Times New Roman" pitchFamily="24"/>
                <a:ea typeface="楷体" pitchFamily="24"/>
              </a:rPr>
              <a:t>是等腰直角三角形</a:t>
            </a:r>
            <a:r>
              <a:rPr lang="en-US" altLang="zh-CN" sz="2400" b="0" i="0" u="none" dirty="0">
                <a:solidFill>
                  <a:srgbClr val="FF0000"/>
                </a:solidFill>
                <a:effectLst/>
                <a:latin typeface="Times New Roman" pitchFamily="24"/>
                <a:ea typeface="Times New Roman" pitchFamily="24"/>
              </a:rPr>
              <a:t>.</a:t>
            </a:r>
          </a:p>
        </p:txBody>
      </p:sp>
      <p:sp>
        <p:nvSpPr>
          <p:cNvPr id="9" name="yt_shape_12709">
            <a:extLst>
              <a:ext uri="{FF2B5EF4-FFF2-40B4-BE49-F238E27FC236}">
                <a16:creationId xmlns:a16="http://schemas.microsoft.com/office/drawing/2014/main" id="{7B0CA69C-F003-A5AB-6B57-962E22D1B92E}"/>
              </a:ext>
            </a:extLst>
          </p:cNvPr>
          <p:cNvSpPr txBox="1"/>
          <p:nvPr/>
        </p:nvSpPr>
        <p:spPr>
          <a:xfrm>
            <a:off x="530076" y="4947764"/>
            <a:ext cx="5466240" cy="369332"/>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S</a:t>
            </a:r>
            <a:r>
              <a:rPr lang="zh-CN" altLang="zh-CN" sz="2400" b="0" i="0" u="none" baseline="-25000" dirty="0">
                <a:solidFill>
                  <a:srgbClr val="FF0000"/>
                </a:solidFill>
                <a:effectLst/>
                <a:latin typeface="Times New Roman" pitchFamily="24"/>
                <a:ea typeface="楷体" pitchFamily="24"/>
              </a:rPr>
              <a:t>梯形</a:t>
            </a:r>
            <a:r>
              <a:rPr lang="en-US" altLang="zh-CN" sz="2400" b="0" i="1" u="none" baseline="-25000" dirty="0">
                <a:solidFill>
                  <a:srgbClr val="FF0000"/>
                </a:solidFill>
                <a:effectLst/>
                <a:latin typeface="Times New Roman" pitchFamily="24"/>
                <a:ea typeface="Times New Roman" pitchFamily="24"/>
              </a:rPr>
              <a:t>ABCD</a:t>
            </a:r>
            <a:r>
              <a:rPr lang="zh-CN" altLang="zh-CN" sz="2400" b="0" i="0" u="none" dirty="0">
                <a:solidFill>
                  <a:srgbClr val="FF0000"/>
                </a:solidFill>
                <a:effectLst/>
                <a:latin typeface="宋体" pitchFamily="24"/>
                <a:ea typeface="宋体" pitchFamily="24"/>
              </a:rPr>
              <a:t>＝</a:t>
            </a:r>
            <a:r>
              <a:rPr lang="en-US" altLang="zh-CN" sz="2400" b="0" i="1" u="none" dirty="0" err="1">
                <a:solidFill>
                  <a:srgbClr val="FF0000"/>
                </a:solidFill>
                <a:effectLst/>
                <a:latin typeface="Times New Roman" pitchFamily="24"/>
                <a:ea typeface="Times New Roman" pitchFamily="24"/>
              </a:rPr>
              <a:t>S</a:t>
            </a:r>
            <a:r>
              <a:rPr lang="en-US" altLang="zh-CN" sz="2400" b="0" i="0" u="none" baseline="-25000" dirty="0" err="1">
                <a:solidFill>
                  <a:srgbClr val="FF0000"/>
                </a:solidFill>
                <a:effectLst/>
                <a:latin typeface="Times New Roman" pitchFamily="24"/>
                <a:ea typeface="Times New Roman" pitchFamily="24"/>
              </a:rPr>
              <a:t>Rt</a:t>
            </a:r>
            <a:r>
              <a:rPr lang="en-US" altLang="zh-CN" sz="2400" b="0" i="0" u="none" baseline="-25000" dirty="0" err="1">
                <a:solidFill>
                  <a:srgbClr val="FF0000"/>
                </a:solidFill>
                <a:effectLst/>
                <a:latin typeface="宋体" pitchFamily="24"/>
                <a:ea typeface="宋体" pitchFamily="24"/>
              </a:rPr>
              <a:t>△</a:t>
            </a:r>
            <a:r>
              <a:rPr lang="en-US" altLang="zh-CN" sz="2400" b="0" i="1" u="none" baseline="-25000" dirty="0" err="1">
                <a:solidFill>
                  <a:srgbClr val="FF0000"/>
                </a:solidFill>
                <a:effectLst/>
                <a:latin typeface="Times New Roman" pitchFamily="24"/>
                <a:ea typeface="Times New Roman" pitchFamily="24"/>
              </a:rPr>
              <a:t>ABE</a:t>
            </a:r>
            <a:r>
              <a:rPr lang="zh-CN" altLang="zh-CN" sz="2400" b="0" i="0" u="none" dirty="0">
                <a:solidFill>
                  <a:srgbClr val="FF0000"/>
                </a:solidFill>
                <a:effectLst/>
                <a:latin typeface="宋体" pitchFamily="24"/>
                <a:ea typeface="宋体" pitchFamily="24"/>
              </a:rPr>
              <a:t>＋</a:t>
            </a:r>
            <a:r>
              <a:rPr lang="en-US" altLang="zh-CN" sz="2400" b="0" i="1" u="none" dirty="0" err="1">
                <a:solidFill>
                  <a:srgbClr val="FF0000"/>
                </a:solidFill>
                <a:effectLst/>
                <a:latin typeface="Times New Roman" pitchFamily="24"/>
                <a:ea typeface="Times New Roman" pitchFamily="24"/>
              </a:rPr>
              <a:t>S</a:t>
            </a:r>
            <a:r>
              <a:rPr lang="en-US" altLang="zh-CN" sz="2400" b="0" i="0" u="none" baseline="-25000" dirty="0" err="1">
                <a:solidFill>
                  <a:srgbClr val="FF0000"/>
                </a:solidFill>
                <a:effectLst/>
                <a:latin typeface="Times New Roman" pitchFamily="24"/>
                <a:ea typeface="Times New Roman" pitchFamily="24"/>
              </a:rPr>
              <a:t>Rt</a:t>
            </a:r>
            <a:r>
              <a:rPr lang="en-US" altLang="zh-CN" sz="2400" b="0" i="0" u="none" baseline="-25000" dirty="0" err="1">
                <a:solidFill>
                  <a:srgbClr val="FF0000"/>
                </a:solidFill>
                <a:effectLst/>
                <a:latin typeface="宋体" pitchFamily="24"/>
                <a:ea typeface="宋体" pitchFamily="24"/>
              </a:rPr>
              <a:t>△</a:t>
            </a:r>
            <a:r>
              <a:rPr lang="en-US" altLang="zh-CN" sz="2400" b="0" i="1" u="none" baseline="-25000" dirty="0" err="1">
                <a:solidFill>
                  <a:srgbClr val="FF0000"/>
                </a:solidFill>
                <a:effectLst/>
                <a:latin typeface="Times New Roman" pitchFamily="24"/>
                <a:ea typeface="Times New Roman" pitchFamily="24"/>
              </a:rPr>
              <a:t>CDE</a:t>
            </a:r>
            <a:r>
              <a:rPr lang="zh-CN" altLang="zh-CN" sz="2400" b="0" i="0" u="none" dirty="0">
                <a:solidFill>
                  <a:srgbClr val="FF0000"/>
                </a:solidFill>
                <a:effectLst/>
                <a:latin typeface="宋体" pitchFamily="24"/>
                <a:ea typeface="宋体" pitchFamily="24"/>
              </a:rPr>
              <a:t>＋</a:t>
            </a:r>
            <a:r>
              <a:rPr lang="en-US" altLang="zh-CN" sz="2400" b="0" i="1" u="none" dirty="0" err="1">
                <a:solidFill>
                  <a:srgbClr val="FF0000"/>
                </a:solidFill>
                <a:effectLst/>
                <a:latin typeface="Times New Roman" pitchFamily="24"/>
                <a:ea typeface="Times New Roman" pitchFamily="24"/>
              </a:rPr>
              <a:t>S</a:t>
            </a:r>
            <a:r>
              <a:rPr lang="en-US" altLang="zh-CN" sz="2400" b="0" i="0" u="none" baseline="-25000" dirty="0" err="1">
                <a:solidFill>
                  <a:srgbClr val="FF0000"/>
                </a:solidFill>
                <a:effectLst/>
                <a:latin typeface="Times New Roman" pitchFamily="24"/>
                <a:ea typeface="Times New Roman" pitchFamily="24"/>
              </a:rPr>
              <a:t>Rt</a:t>
            </a:r>
            <a:r>
              <a:rPr lang="en-US" altLang="zh-CN" sz="2400" b="0" i="0" u="none" baseline="-25000" dirty="0" err="1">
                <a:solidFill>
                  <a:srgbClr val="FF0000"/>
                </a:solidFill>
                <a:effectLst/>
                <a:latin typeface="宋体" pitchFamily="24"/>
                <a:ea typeface="宋体" pitchFamily="24"/>
              </a:rPr>
              <a:t>△</a:t>
            </a:r>
            <a:r>
              <a:rPr lang="en-US" altLang="zh-CN" sz="2400" b="0" i="1" u="none" baseline="-25000" dirty="0" err="1">
                <a:solidFill>
                  <a:srgbClr val="FF0000"/>
                </a:solidFill>
                <a:effectLst/>
                <a:latin typeface="Times New Roman" pitchFamily="24"/>
                <a:ea typeface="Times New Roman" pitchFamily="24"/>
              </a:rPr>
              <a:t>BEC</a:t>
            </a:r>
            <a:r>
              <a:rPr lang="zh-CN" altLang="zh-CN" sz="2400" b="0" i="0" u="none" dirty="0">
                <a:solidFill>
                  <a:srgbClr val="FF0000"/>
                </a:solidFill>
                <a:effectLst/>
                <a:latin typeface="Times New Roman" pitchFamily="24"/>
                <a:ea typeface="楷体" pitchFamily="24"/>
              </a:rPr>
              <a:t>，</a:t>
            </a:r>
          </a:p>
        </p:txBody>
      </p:sp>
      <mc:AlternateContent xmlns:mc="http://schemas.openxmlformats.org/markup-compatibility/2006">
        <mc:Choice xmlns:a14="http://schemas.microsoft.com/office/drawing/2010/main" Requires="a14">
          <p:sp>
            <p:nvSpPr>
              <p:cNvPr id="10" name="yt_shape_12710">
                <a:extLst>
                  <a:ext uri="{FF2B5EF4-FFF2-40B4-BE49-F238E27FC236}">
                    <a16:creationId xmlns:a16="http://schemas.microsoft.com/office/drawing/2014/main" id="{0A05CD84-F0AA-5930-7EDC-D7B3EA902298}"/>
                  </a:ext>
                </a:extLst>
              </p:cNvPr>
              <p:cNvSpPr txBox="1"/>
              <p:nvPr/>
            </p:nvSpPr>
            <p:spPr>
              <a:xfrm>
                <a:off x="522233" y="5343504"/>
                <a:ext cx="4322594" cy="615874"/>
              </a:xfrm>
              <a:prstGeom prst="rect">
                <a:avLst/>
              </a:prstGeom>
            </p:spPr>
            <p:txBody>
              <a:bodyPr vert="horz" wrap="none" lIns="0" tIns="0" rIns="0" bIns="0" rtlCol="0">
                <a:spAutoFit/>
              </a:bodyPr>
              <a:lstStyle/>
              <a:p>
                <a:pPr algn="l" eaLnBrk="1" latinLnBrk="0" hangingPunct="0"/>
                <a:r>
                  <a:rPr lang="en-US"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zh-CN" altLang="zh-CN" sz="2400" b="0" i="1">
                            <a:solidFill>
                              <a:srgbClr val="FF0000"/>
                            </a:solidFill>
                            <a:effectLst/>
                            <a:latin typeface="Cambria Math" panose="02040503050406030204" pitchFamily="48" charset="0"/>
                            <a:ea typeface="Cambria Math" panose="02040503050406030204" pitchFamily="48" charset="0"/>
                          </a:rPr>
                          <m:t>（</m:t>
                        </m:r>
                        <m:r>
                          <a:rPr lang="en-US" altLang="zh-CN" sz="2400" b="0" i="1">
                            <a:solidFill>
                              <a:srgbClr val="FF0000"/>
                            </a:solidFill>
                            <a:effectLst/>
                            <a:latin typeface="Cambria Math" panose="02040503050406030204" pitchFamily="48" charset="0"/>
                            <a:ea typeface="Cambria Math" panose="02040503050406030204" pitchFamily="48" charset="0"/>
                          </a:rPr>
                          <m:t>𝑎</m:t>
                        </m:r>
                        <m:r>
                          <a:rPr lang="zh-CN" altLang="zh-CN" sz="2400" b="0" i="0">
                            <a:solidFill>
                              <a:srgbClr val="FF0000"/>
                            </a:solidFill>
                            <a:effectLst/>
                            <a:latin typeface="Cambria Math" panose="02040503050406030204" pitchFamily="48" charset="0"/>
                            <a:ea typeface="Cambria Math" panose="02040503050406030204" pitchFamily="48" charset="0"/>
                          </a:rPr>
                          <m:t>＋</m:t>
                        </m:r>
                        <m:r>
                          <a:rPr lang="en-US" altLang="zh-CN" sz="2400" b="0" i="1">
                            <a:solidFill>
                              <a:srgbClr val="FF0000"/>
                            </a:solidFill>
                            <a:effectLst/>
                            <a:latin typeface="Cambria Math" panose="02040503050406030204" pitchFamily="48" charset="0"/>
                            <a:ea typeface="Cambria Math" panose="02040503050406030204" pitchFamily="48" charset="0"/>
                          </a:rPr>
                          <m:t>𝑏</m:t>
                        </m:r>
                        <m:r>
                          <a:rPr lang="en-US" altLang="zh-CN" sz="2400" b="0" i="1">
                            <a:solidFill>
                              <a:srgbClr val="FF0000"/>
                            </a:solidFill>
                            <a:effectLst/>
                            <a:latin typeface="Cambria Math" panose="02040503050406030204" pitchFamily="48" charset="0"/>
                            <a:ea typeface="Cambria Math" panose="02040503050406030204" pitchFamily="48" charset="0"/>
                          </a:rPr>
                          <m:t>)(</m:t>
                        </m:r>
                        <m:r>
                          <a:rPr lang="en-US" altLang="zh-CN" sz="2400" b="0" i="1">
                            <a:solidFill>
                              <a:srgbClr val="FF0000"/>
                            </a:solidFill>
                            <a:effectLst/>
                            <a:latin typeface="Cambria Math" panose="02040503050406030204" pitchFamily="48" charset="0"/>
                            <a:ea typeface="Cambria Math" panose="02040503050406030204" pitchFamily="48" charset="0"/>
                          </a:rPr>
                          <m:t>𝑎</m:t>
                        </m:r>
                        <m:r>
                          <a:rPr lang="zh-CN" altLang="zh-CN" sz="2400" b="0" i="0">
                            <a:solidFill>
                              <a:srgbClr val="FF0000"/>
                            </a:solidFill>
                            <a:effectLst/>
                            <a:latin typeface="Cambria Math" panose="02040503050406030204" pitchFamily="48" charset="0"/>
                            <a:ea typeface="Cambria Math" panose="02040503050406030204" pitchFamily="48" charset="0"/>
                          </a:rPr>
                          <m:t>＋</m:t>
                        </m:r>
                        <m:r>
                          <a:rPr lang="en-US" altLang="zh-CN" sz="2400" b="0" i="1">
                            <a:solidFill>
                              <a:srgbClr val="FF0000"/>
                            </a:solidFill>
                            <a:effectLst/>
                            <a:latin typeface="Cambria Math" panose="02040503050406030204" pitchFamily="48" charset="0"/>
                            <a:ea typeface="Cambria Math" panose="02040503050406030204" pitchFamily="48" charset="0"/>
                          </a:rPr>
                          <m:t>𝑏</m:t>
                        </m:r>
                        <m:r>
                          <a:rPr lang="zh-CN" altLang="zh-CN" sz="2400" b="0" i="1">
                            <a:solidFill>
                              <a:srgbClr val="FF0000"/>
                            </a:solidFill>
                            <a:effectLst/>
                            <a:latin typeface="Cambria Math" panose="02040503050406030204" pitchFamily="48" charset="0"/>
                            <a:ea typeface="Cambria Math" panose="02040503050406030204" pitchFamily="48" charset="0"/>
                          </a:rPr>
                          <m:t>）</m:t>
                        </m:r>
                      </m:num>
                      <m:den>
                        <m:r>
                          <a:rPr lang="en-US" altLang="zh-CN" sz="2400" b="0" i="0">
                            <a:solidFill>
                              <a:srgbClr val="FF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1">
                            <a:solidFill>
                              <a:srgbClr val="FF0000"/>
                            </a:solidFill>
                            <a:effectLst/>
                            <a:latin typeface="Cambria Math" panose="02040503050406030204" pitchFamily="48" charset="0"/>
                            <a:ea typeface="Cambria Math" panose="02040503050406030204" pitchFamily="48" charset="0"/>
                          </a:rPr>
                          <m:t>𝑎𝑏</m:t>
                        </m:r>
                      </m:num>
                      <m:den>
                        <m:r>
                          <a:rPr lang="en-US" altLang="zh-CN" sz="2400" b="0" i="0">
                            <a:solidFill>
                              <a:srgbClr val="FF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1">
                            <a:solidFill>
                              <a:srgbClr val="FF0000"/>
                            </a:solidFill>
                            <a:effectLst/>
                            <a:latin typeface="Cambria Math" panose="02040503050406030204" pitchFamily="48" charset="0"/>
                            <a:ea typeface="Cambria Math" panose="02040503050406030204" pitchFamily="48" charset="0"/>
                          </a:rPr>
                          <m:t>𝑏𝑎</m:t>
                        </m:r>
                      </m:num>
                      <m:den>
                        <m:r>
                          <a:rPr lang="en-US" altLang="zh-CN" sz="2400" b="0" i="0">
                            <a:solidFill>
                              <a:srgbClr val="FF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𝑐</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num>
                      <m:den>
                        <m:r>
                          <a:rPr lang="en-US" altLang="zh-CN" sz="2400" b="0" i="0">
                            <a:solidFill>
                              <a:srgbClr val="FF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FF0000"/>
                    </a:solidFill>
                    <a:effectLst/>
                    <a:latin typeface="Times New Roman" pitchFamily="24"/>
                    <a:ea typeface="楷体" pitchFamily="24"/>
                  </a:rPr>
                  <a:t>，</a:t>
                </a:r>
              </a:p>
            </p:txBody>
          </p:sp>
        </mc:Choice>
        <mc:Fallback>
          <p:sp>
            <p:nvSpPr>
              <p:cNvPr id="10" name="yt_shape_12710">
                <a:extLst>
                  <a:ext uri="{FF2B5EF4-FFF2-40B4-BE49-F238E27FC236}">
                    <a16:creationId xmlns:a16="http://schemas.microsoft.com/office/drawing/2014/main" id="{0A05CD84-F0AA-5930-7EDC-D7B3EA902298}"/>
                  </a:ext>
                </a:extLst>
              </p:cNvPr>
              <p:cNvSpPr txBox="1">
                <a:spLocks noRot="1" noChangeAspect="1" noMove="1" noResize="1" noEditPoints="1" noAdjustHandles="1" noChangeArrowheads="1" noChangeShapeType="1" noTextEdit="1"/>
              </p:cNvSpPr>
              <p:nvPr/>
            </p:nvSpPr>
            <p:spPr>
              <a:xfrm>
                <a:off x="522233" y="5343504"/>
                <a:ext cx="4322594" cy="615874"/>
              </a:xfrm>
              <a:prstGeom prst="rect">
                <a:avLst/>
              </a:prstGeom>
              <a:blipFill>
                <a:blip r:embed="rId4"/>
                <a:stretch>
                  <a:fillRect l="-4372" r="-3385" b="-1188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yt_shape_12712">
                <a:extLst>
                  <a:ext uri="{FF2B5EF4-FFF2-40B4-BE49-F238E27FC236}">
                    <a16:creationId xmlns:a16="http://schemas.microsoft.com/office/drawing/2014/main" id="{466007CD-D364-5BFB-5CAC-A4F9C1B9D1B9}"/>
                  </a:ext>
                </a:extLst>
              </p:cNvPr>
              <p:cNvSpPr txBox="1"/>
              <p:nvPr/>
            </p:nvSpPr>
            <p:spPr>
              <a:xfrm>
                <a:off x="530076" y="5943076"/>
                <a:ext cx="4900637" cy="742704"/>
              </a:xfrm>
              <a:prstGeom prst="rect">
                <a:avLst/>
              </a:prstGeom>
            </p:spPr>
            <p:txBody>
              <a:bodyPr vert="horz" wrap="none" lIns="0" tIns="0" rIns="0" bIns="0" rtlCol="0">
                <a:spAutoFit/>
              </a:bodyPr>
              <a:lstStyle/>
              <a:p>
                <a:pPr algn="l" eaLnBrk="1" latinLnBrk="0" hangingPunct="0">
                  <a:lnSpc>
                    <a:spcPct val="130000"/>
                  </a:lnSpc>
                </a:pPr>
                <a:r>
                  <a:rPr lang="en-US"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𝑎</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r>
                          <a:rPr lang="en-US" altLang="zh-CN" sz="2400" b="0" i="0">
                            <a:solidFill>
                              <a:srgbClr val="FF0000"/>
                            </a:solidFill>
                            <a:effectLst/>
                            <a:latin typeface="Cambria Math" panose="02040503050406030204" pitchFamily="48" charset="0"/>
                            <a:ea typeface="Cambria Math" panose="02040503050406030204" pitchFamily="48" charset="0"/>
                          </a:rPr>
                          <m:t>+2</m:t>
                        </m:r>
                        <m:r>
                          <a:rPr lang="en-US" altLang="zh-CN" sz="2400" b="0" i="1">
                            <a:solidFill>
                              <a:srgbClr val="FF0000"/>
                            </a:solidFill>
                            <a:effectLst/>
                            <a:latin typeface="Cambria Math" panose="02040503050406030204" pitchFamily="48" charset="0"/>
                            <a:ea typeface="Cambria Math" panose="02040503050406030204" pitchFamily="48" charset="0"/>
                          </a:rPr>
                          <m:t>𝑎𝑏</m:t>
                        </m:r>
                        <m:r>
                          <a:rPr lang="zh-CN" altLang="zh-CN" sz="2400" b="0" i="0">
                            <a:solidFill>
                              <a:srgbClr val="FF0000"/>
                            </a:solidFill>
                            <a:effectLst/>
                            <a:latin typeface="Cambria Math" panose="02040503050406030204" pitchFamily="48" charset="0"/>
                            <a:ea typeface="Cambria Math" panose="02040503050406030204" pitchFamily="48" charset="0"/>
                          </a:rPr>
                          <m:t>＋</m:t>
                        </m:r>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𝑏</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num>
                      <m:den>
                        <m:r>
                          <a:rPr lang="en-US" altLang="zh-CN" sz="2400" b="0" i="0">
                            <a:solidFill>
                              <a:srgbClr val="FF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sSup>
                          <m:sSupPr>
                            <m:ctrlPr>
                              <a:rPr lang="en-US" altLang="zh-CN" sz="2400" b="0" i="1">
                                <a:solidFill>
                                  <a:srgbClr val="FF0000"/>
                                </a:solidFill>
                                <a:effectLst/>
                                <a:latin typeface="Cambria Math" panose="02040503050406030204" pitchFamily="18" charset="0"/>
                                <a:ea typeface="Cambria Math" panose="02040503050406030204" pitchFamily="48" charset="0"/>
                              </a:rPr>
                            </m:ctrlPr>
                          </m:sSupPr>
                          <m:e>
                            <m:r>
                              <a:rPr lang="en-US" altLang="zh-CN" sz="2400" b="0" i="1">
                                <a:solidFill>
                                  <a:srgbClr val="FF0000"/>
                                </a:solidFill>
                                <a:effectLst/>
                                <a:latin typeface="Cambria Math" panose="02040503050406030204" pitchFamily="48" charset="0"/>
                                <a:ea typeface="Cambria Math" panose="02040503050406030204" pitchFamily="48" charset="0"/>
                              </a:rPr>
                              <m:t>𝑐</m:t>
                            </m:r>
                          </m:e>
                          <m:sup>
                            <m:r>
                              <a:rPr lang="en-US" altLang="zh-CN" sz="2400" b="0" i="0">
                                <a:solidFill>
                                  <a:srgbClr val="FF0000"/>
                                </a:solidFill>
                                <a:effectLst/>
                                <a:latin typeface="Cambria Math" panose="02040503050406030204" pitchFamily="48" charset="0"/>
                                <a:ea typeface="Cambria Math" panose="02040503050406030204" pitchFamily="48" charset="0"/>
                              </a:rPr>
                              <m:t>2</m:t>
                            </m:r>
                          </m:sup>
                        </m:sSup>
                        <m:r>
                          <a:rPr lang="en-US" altLang="zh-CN" sz="2400" b="0" i="0">
                            <a:solidFill>
                              <a:srgbClr val="FF0000"/>
                            </a:solidFill>
                            <a:effectLst/>
                            <a:latin typeface="Cambria Math" panose="02040503050406030204" pitchFamily="48" charset="0"/>
                            <a:ea typeface="Cambria Math" panose="02040503050406030204" pitchFamily="48" charset="0"/>
                          </a:rPr>
                          <m:t>+2</m:t>
                        </m:r>
                        <m:r>
                          <a:rPr lang="en-US" altLang="zh-CN" sz="2400" b="0" i="1">
                            <a:solidFill>
                              <a:srgbClr val="FF0000"/>
                            </a:solidFill>
                            <a:effectLst/>
                            <a:latin typeface="Cambria Math" panose="02040503050406030204" pitchFamily="48" charset="0"/>
                            <a:ea typeface="Cambria Math" panose="02040503050406030204" pitchFamily="48" charset="0"/>
                          </a:rPr>
                          <m:t>𝑎𝑏</m:t>
                        </m:r>
                      </m:num>
                      <m:den>
                        <m:r>
                          <a:rPr lang="en-US" altLang="zh-CN" sz="2400" b="0" i="0">
                            <a:solidFill>
                              <a:srgbClr val="FF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b</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a:t>
                </a:r>
                <a:r>
                  <a:rPr lang="en-US" altLang="zh-CN" sz="2400" b="0" i="0" u="none" baseline="30000" dirty="0">
                    <a:solidFill>
                      <a:srgbClr val="FF0000"/>
                    </a:solidFill>
                    <a:effectLst/>
                    <a:latin typeface="Times New Roman" pitchFamily="24"/>
                    <a:ea typeface="Times New Roman" pitchFamily="24"/>
                  </a:rPr>
                  <a:t>2</a:t>
                </a:r>
                <a:r>
                  <a:rPr lang="en-US" altLang="zh-CN" sz="2400" b="0" i="0" u="none" dirty="0">
                    <a:solidFill>
                      <a:srgbClr val="FF0000"/>
                    </a:solidFill>
                    <a:effectLst/>
                    <a:latin typeface="Times New Roman" pitchFamily="24"/>
                    <a:ea typeface="Times New Roman" pitchFamily="24"/>
                  </a:rPr>
                  <a:t>.</a:t>
                </a:r>
              </a:p>
            </p:txBody>
          </p:sp>
        </mc:Choice>
        <mc:Fallback>
          <p:sp>
            <p:nvSpPr>
              <p:cNvPr id="11" name="yt_shape_12712">
                <a:extLst>
                  <a:ext uri="{FF2B5EF4-FFF2-40B4-BE49-F238E27FC236}">
                    <a16:creationId xmlns:a16="http://schemas.microsoft.com/office/drawing/2014/main" id="{466007CD-D364-5BFB-5CAC-A4F9C1B9D1B9}"/>
                  </a:ext>
                </a:extLst>
              </p:cNvPr>
              <p:cNvSpPr txBox="1">
                <a:spLocks noRot="1" noChangeAspect="1" noMove="1" noResize="1" noEditPoints="1" noAdjustHandles="1" noChangeArrowheads="1" noChangeShapeType="1" noTextEdit="1"/>
              </p:cNvSpPr>
              <p:nvPr/>
            </p:nvSpPr>
            <p:spPr>
              <a:xfrm>
                <a:off x="530076" y="5943076"/>
                <a:ext cx="4900637" cy="742704"/>
              </a:xfrm>
              <a:prstGeom prst="rect">
                <a:avLst/>
              </a:prstGeom>
              <a:blipFill>
                <a:blip r:embed="rId5"/>
                <a:stretch>
                  <a:fillRect l="-3856" r="-2861" b="-1311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14" name="yt_shape_12714"/>
          <p:cNvSpPr txBox="1"/>
          <p:nvPr/>
        </p:nvSpPr>
        <p:spPr>
          <a:xfrm>
            <a:off x="540000" y="2437161"/>
            <a:ext cx="5184111"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勾股定理的逆定理及勾股数</a:t>
            </a:r>
          </a:p>
        </p:txBody>
      </p:sp>
      <p:sp>
        <p:nvSpPr>
          <p:cNvPr id="12715" name="yt_shape_12715"/>
          <p:cNvSpPr txBox="1"/>
          <p:nvPr/>
        </p:nvSpPr>
        <p:spPr>
          <a:xfrm>
            <a:off x="540120" y="2936726"/>
            <a:ext cx="12252624" cy="42851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蚌埠市校级月考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下列各组数中，以它们为边长的线段能构成直角三角形的是</a:t>
            </a:r>
            <a:r>
              <a:rPr lang="zh-CN" altLang="zh-CN" sz="2400" b="0" i="0" u="none" dirty="0">
                <a:solidFill>
                  <a:srgbClr val="000000"/>
                </a:solidFill>
                <a:effectLst/>
                <a:latin typeface="宋体" pitchFamily="24"/>
                <a:ea typeface="宋体" pitchFamily="24"/>
              </a:rPr>
              <a:t>（</a:t>
            </a:r>
            <a:r>
              <a:rPr lang="zh-CN" altLang="zh-CN" sz="1200" b="0" i="0" u="none" dirty="0">
                <a:solidFill>
                  <a:srgbClr val="000000"/>
                </a:solidFill>
                <a:effectLst/>
                <a:latin typeface="Times New Roman" pitchFamily="12"/>
                <a:ea typeface="宋体" pitchFamily="12"/>
              </a:rPr>
              <a:t>　　</a:t>
            </a:r>
            <a:r>
              <a:rPr lang="zh-CN" altLang="zh-CN" sz="2400" b="0" i="0" u="none" dirty="0">
                <a:solidFill>
                  <a:srgbClr val="000000"/>
                </a:solidFill>
                <a:effectLst/>
                <a:latin typeface="宋体" pitchFamily="24"/>
                <a:ea typeface="宋体" pitchFamily="24"/>
              </a:rPr>
              <a:t>）</a:t>
            </a:r>
          </a:p>
        </p:txBody>
      </p:sp>
      <mc:AlternateContent xmlns:mc="http://schemas.openxmlformats.org/markup-compatibility/2006">
        <mc:Choice xmlns:a14="http://schemas.microsoft.com/office/drawing/2010/main" Requires="a14">
          <p:graphicFrame>
            <p:nvGraphicFramePr>
              <p:cNvPr id="12716" name="yt_table_12716" title="H_69.6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40731773"/>
                  </p:ext>
                </p:extLst>
              </p:nvPr>
            </p:nvGraphicFramePr>
            <p:xfrm>
              <a:off x="540000" y="3529626"/>
              <a:ext cx="5793106" cy="884873"/>
            </p:xfrm>
            <a:graphic>
              <a:graphicData uri="http://schemas.openxmlformats.org/drawingml/2006/table">
                <a:tbl>
                  <a:tblPr/>
                  <a:tblGrid>
                    <a:gridCol w="3565843">
                      <a:extLst>
                        <a:ext uri="{9D8B030D-6E8A-4147-A177-3AD203B41FA5}">
                          <a16:colId xmlns:a16="http://schemas.microsoft.com/office/drawing/2014/main" val="10436"/>
                        </a:ext>
                      </a:extLst>
                    </a:gridCol>
                    <a:gridCol w="2227263">
                      <a:extLst>
                        <a:ext uri="{9D8B030D-6E8A-4147-A177-3AD203B41FA5}">
                          <a16:colId xmlns:a16="http://schemas.microsoft.com/office/drawing/2014/main" val="10437"/>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A.0.3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0.4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0.5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B.7</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7</m:t>
                                  </m:r>
                                </m:e>
                              </m:rad>
                            </m:oMath>
                          </a14:m>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3</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D.3</a:t>
                          </a:r>
                          <a:r>
                            <a:rPr lang="en-US" altLang="zh-CN" sz="2400" b="0" i="0" u="none" baseline="30000"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en-US" altLang="zh-CN" sz="2400" b="0" i="0" u="none" baseline="30000"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en-US" altLang="zh-CN" sz="2400" b="0" i="0" u="none" baseline="30000" dirty="0">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8"/>
                      </a:ext>
                    </a:extLst>
                  </a:tr>
                </a:tbl>
              </a:graphicData>
            </a:graphic>
          </p:graphicFrame>
        </mc:Choice>
        <mc:Fallback>
          <p:graphicFrame>
            <p:nvGraphicFramePr>
              <p:cNvPr id="12716" name="yt_table_12716" title="H_69.6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40731773"/>
                  </p:ext>
                </p:extLst>
              </p:nvPr>
            </p:nvGraphicFramePr>
            <p:xfrm>
              <a:off x="540000" y="3529626"/>
              <a:ext cx="5793106" cy="884873"/>
            </p:xfrm>
            <a:graphic>
              <a:graphicData uri="http://schemas.openxmlformats.org/drawingml/2006/table">
                <a:tbl>
                  <a:tblPr/>
                  <a:tblGrid>
                    <a:gridCol w="3565843">
                      <a:extLst>
                        <a:ext uri="{9D8B030D-6E8A-4147-A177-3AD203B41FA5}">
                          <a16:colId xmlns:a16="http://schemas.microsoft.com/office/drawing/2014/main" val="10436"/>
                        </a:ext>
                      </a:extLst>
                    </a:gridCol>
                    <a:gridCol w="2227263">
                      <a:extLst>
                        <a:ext uri="{9D8B030D-6E8A-4147-A177-3AD203B41FA5}">
                          <a16:colId xmlns:a16="http://schemas.microsoft.com/office/drawing/2014/main" val="10437"/>
                        </a:ext>
                      </a:extLst>
                    </a:gridCol>
                  </a:tblGrid>
                  <a:tr h="424371">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A.0.3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0.4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0.5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B.7</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7"/>
                      </a:ext>
                    </a:extLst>
                  </a:tr>
                  <a:tr h="460502">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102632" r="-62564" b="-39474"/>
                          </a:stretch>
                        </a:blipFill>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D.3</a:t>
                          </a:r>
                          <a:r>
                            <a:rPr lang="en-US" altLang="zh-CN" sz="2400" b="0" i="0" u="none" baseline="30000"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en-US" altLang="zh-CN" sz="2400" b="0" i="0" u="none" baseline="30000"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5</a:t>
                          </a:r>
                          <a:r>
                            <a:rPr lang="en-US" altLang="zh-CN" sz="2400" b="0" i="0" u="none" baseline="30000" dirty="0">
                              <a:solidFill>
                                <a:srgbClr val="000000"/>
                              </a:solidFill>
                              <a:effectLst/>
                              <a:latin typeface="Times New Roman" pitchFamily="24"/>
                              <a:ea typeface="Times New Roman"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8"/>
                      </a:ext>
                    </a:extLst>
                  </a:tr>
                </a:tbl>
              </a:graphicData>
            </a:graphic>
          </p:graphicFrame>
        </mc:Fallback>
      </mc:AlternateContent>
      <p:pic>
        <p:nvPicPr>
          <p:cNvPr id="3" name="yt_shape_1699003521404" title="H_28.599686">
            <a:extLst>
              <a:ext uri="{FF2B5EF4-FFF2-40B4-BE49-F238E27FC236}">
                <a16:creationId xmlns:a16="http://schemas.microsoft.com/office/drawing/2014/main" id="{70326647-C7D0-D7AB-3D52-F80781F53A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477771"/>
            <a:ext cx="1171767" cy="363216"/>
          </a:xfrm>
          <a:prstGeom prst="rect">
            <a:avLst/>
          </a:prstGeom>
        </p:spPr>
      </p:pic>
      <p:sp>
        <p:nvSpPr>
          <p:cNvPr id="2" name="文本框 1">
            <a:extLst>
              <a:ext uri="{FF2B5EF4-FFF2-40B4-BE49-F238E27FC236}">
                <a16:creationId xmlns:a16="http://schemas.microsoft.com/office/drawing/2014/main" id="{DBE43A72-7DD3-CAE4-B11F-E2D5AAE684CE}"/>
              </a:ext>
            </a:extLst>
          </p:cNvPr>
          <p:cNvSpPr txBox="1"/>
          <p:nvPr/>
        </p:nvSpPr>
        <p:spPr>
          <a:xfrm>
            <a:off x="11651880" y="285347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717" name="yt_shape_12717"/>
              <p:cNvSpPr txBox="1"/>
              <p:nvPr/>
            </p:nvSpPr>
            <p:spPr>
              <a:xfrm>
                <a:off x="540119" y="1943464"/>
                <a:ext cx="11111999" cy="1914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百色市中考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活动探究：我们知道，已知两边和其中一边的对角对应相等的两个三角形不一定全等，如已知</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中，</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AC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所对的边为</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000000"/>
                    </a:solidFill>
                    <a:effectLst/>
                    <a:latin typeface="Times New Roman" pitchFamily="24"/>
                    <a:ea typeface="宋体" pitchFamily="24"/>
                  </a:rPr>
                  <a:t>，满足已知条件的三角形有两个</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我们发现其中如图的</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是一个直角三角形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，则满足已知条件的三角形的第三边长为</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C</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mc:Choice>
        <mc:Fallback xmlns:p14="http://schemas.microsoft.com/office/powerpoint/2010/main" xmlns:a16="http://schemas.microsoft.com/office/drawing/2014/main" xmlns="">
          <p:sp>
            <p:nvSpPr>
              <p:cNvPr id="12717" name="yt_shape_12717" descr="{&quot;rangeId&quot;:8,&quot;hasSerialNum&quot;:1,&quot;mathAnswerShape&quot;:1}"/>
              <p:cNvSpPr txBox="1">
                <a:spLocks noRot="1" noChangeAspect="1" noMove="1" noResize="1" noEditPoints="1" noAdjustHandles="1" noChangeArrowheads="1" noChangeShapeType="1" noTextEdit="1"/>
              </p:cNvSpPr>
              <p:nvPr/>
            </p:nvSpPr>
            <p:spPr>
              <a:xfrm>
                <a:off x="540119" y="1943464"/>
                <a:ext cx="11111999" cy="1914178"/>
              </a:xfrm>
              <a:prstGeom prst="rect">
                <a:avLst/>
              </a:prstGeom>
              <a:blipFill>
                <a:blip r:embed="rId2"/>
                <a:stretch>
                  <a:fillRect l="-1701" t="-2866" r="-165" b="-891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2722" name="yt_table_12722_skip" title="H_145.22015">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35988172"/>
                  </p:ext>
                </p:extLst>
              </p:nvPr>
            </p:nvGraphicFramePr>
            <p:xfrm>
              <a:off x="540000" y="3908430"/>
              <a:ext cx="2684717" cy="1844296"/>
            </p:xfrm>
            <a:graphic>
              <a:graphicData uri="http://schemas.openxmlformats.org/drawingml/2006/table">
                <a:tbl>
                  <a:tblPr/>
                  <a:tblGrid>
                    <a:gridCol w="2684717">
                      <a:extLst>
                        <a:ext uri="{9D8B030D-6E8A-4147-A177-3AD203B41FA5}">
                          <a16:colId xmlns:a16="http://schemas.microsoft.com/office/drawing/2014/main" val="1043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endParaRPr lang="en-US" altLang="zh-CN" sz="2400" b="0" i="0" u="none">
                            <a:solidFill>
                              <a:srgbClr val="000000"/>
                            </a:solidFill>
                            <a:effectLst/>
                            <a:latin typeface="Times New Roman" pitchFamily="24"/>
                            <a:ea typeface="Times New Roman"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29"/>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30"/>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000000"/>
                              </a:solidFill>
                              <a:effectLst/>
                              <a:latin typeface="Times New Roman" pitchFamily="24"/>
                              <a:ea typeface="宋体" pitchFamily="24"/>
                            </a:rPr>
                            <a:t>或</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endParaRPr lang="zh-CN" altLang="zh-CN" sz="2400" b="0" i="0" u="none">
                            <a:solidFill>
                              <a:srgbClr val="000000"/>
                            </a:solidFill>
                            <a:effectLst/>
                            <a:latin typeface="Times New Roman" pitchFamily="24"/>
                            <a:ea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3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000000"/>
                              </a:solidFill>
                              <a:effectLst/>
                              <a:latin typeface="Times New Roman" pitchFamily="24"/>
                              <a:ea typeface="宋体" pitchFamily="24"/>
                            </a:rPr>
                            <a:t>或</a:t>
                          </a:r>
                          <a:r>
                            <a:rPr lang="en-US" altLang="zh-CN" sz="2400" b="0" i="0" u="none">
                              <a:solidFill>
                                <a:srgbClr val="00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32"/>
                      </a:ext>
                    </a:extLst>
                  </a:tr>
                </a:tbl>
              </a:graphicData>
            </a:graphic>
          </p:graphicFrame>
        </mc:Choice>
        <mc:Fallback xmlns:p14="http://schemas.microsoft.com/office/powerpoint/2010/main" xmlns:a16="http://schemas.microsoft.com/office/drawing/2014/main" xmlns="">
          <p:graphicFrame>
            <p:nvGraphicFramePr>
              <p:cNvPr id="12722" name="yt_table_12722_skip" descr="{&quot;rangeId&quot;:8,&quot;type&quot;:&quot;Option&quot;,&quot;drawing&quot;:[&quot;yt_shape_12719&quot;]}" title="H_145.22015">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35988172"/>
                  </p:ext>
                </p:extLst>
              </p:nvPr>
            </p:nvGraphicFramePr>
            <p:xfrm>
              <a:off x="540000" y="2864966"/>
              <a:ext cx="2684717" cy="1844296"/>
            </p:xfrm>
            <a:graphic>
              <a:graphicData uri="http://schemas.openxmlformats.org/drawingml/2006/table">
                <a:tbl>
                  <a:tblPr/>
                  <a:tblGrid>
                    <a:gridCol w="2684717">
                      <a:extLst>
                        <a:ext uri="{9D8B030D-6E8A-4147-A177-3AD203B41FA5}">
                          <a16:colId xmlns:a16="http://schemas.microsoft.com/office/drawing/2014/main" val="10438"/>
                        </a:ext>
                      </a:extLst>
                    </a:gridCol>
                  </a:tblGrid>
                  <a:tr h="46107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b="-339474"/>
                          </a:stretch>
                        </a:blipFill>
                      </a:tcPr>
                    </a:tc>
                    <a:extLst>
                      <a:ext uri="{0D108BD9-81ED-4DB2-BD59-A6C34878D82A}">
                        <a16:rowId xmlns:a16="http://schemas.microsoft.com/office/drawing/2014/main" val="10429"/>
                      </a:ext>
                    </a:extLst>
                  </a:tr>
                  <a:tr h="46107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100000" b="-239474"/>
                          </a:stretch>
                        </a:blipFill>
                      </a:tcPr>
                    </a:tc>
                    <a:extLst>
                      <a:ext uri="{0D108BD9-81ED-4DB2-BD59-A6C34878D82A}">
                        <a16:rowId xmlns:a16="http://schemas.microsoft.com/office/drawing/2014/main" val="10430"/>
                      </a:ext>
                    </a:extLst>
                  </a:tr>
                  <a:tr h="46107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200000" b="-139474"/>
                          </a:stretch>
                        </a:blipFill>
                      </a:tcPr>
                    </a:tc>
                    <a:extLst>
                      <a:ext uri="{0D108BD9-81ED-4DB2-BD59-A6C34878D82A}">
                        <a16:rowId xmlns:a16="http://schemas.microsoft.com/office/drawing/2014/main" val="10431"/>
                      </a:ext>
                    </a:extLst>
                  </a:tr>
                  <a:tr h="46107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300000" b="-39474"/>
                          </a:stretch>
                        </a:blipFill>
                      </a:tcPr>
                    </a:tc>
                    <a:extLst>
                      <a:ext uri="{0D108BD9-81ED-4DB2-BD59-A6C34878D82A}">
                        <a16:rowId xmlns:a16="http://schemas.microsoft.com/office/drawing/2014/main" val="10432"/>
                      </a:ext>
                    </a:extLst>
                  </a:tr>
                </a:tbl>
              </a:graphicData>
            </a:graphic>
          </p:graphicFrame>
        </mc:Fallback>
      </mc:AlternateContent>
      <p:grpSp>
        <p:nvGrpSpPr>
          <p:cNvPr id="12719" name="yt_shape_12719_skip" title="H_107.5911">
            <a:extLst>
              <a:ext uri="{FF2B5EF4-FFF2-40B4-BE49-F238E27FC236}">
                <a16:creationId xmlns:a16="http://schemas.microsoft.com/office/drawing/2014/main" id="{249740F1-2B05-4C5A-B423-6F681AEFABC2}"/>
              </a:ext>
            </a:extLst>
          </p:cNvPr>
          <p:cNvGrpSpPr/>
          <p:nvPr/>
        </p:nvGrpSpPr>
        <p:grpSpPr>
          <a:xfrm>
            <a:off x="9373129" y="3908430"/>
            <a:ext cx="2276856" cy="1366407"/>
            <a:chOff x="0" y="0"/>
            <a:chExt cx="2276856" cy="1366407"/>
          </a:xfrm>
        </p:grpSpPr>
        <p:pic>
          <p:nvPicPr>
            <p:cNvPr id="2" name="yt_image_12719">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0" y="0"/>
              <a:ext cx="2276856" cy="970407"/>
            </a:xfrm>
            <a:prstGeom prst="rect">
              <a:avLst/>
            </a:prstGeom>
            <a:noFill/>
            <a:extLst>
              <a:ext uri="{909E8E84-426E-40DD-AFC4-6F175D3DCCD1}">
                <a14:hiddenFill xmlns:a14="http://schemas.microsoft.com/office/drawing/2010/main">
                  <a:solidFill>
                    <a:srgbClr val="FFFFFF"/>
                  </a:solidFill>
                </a14:hiddenFill>
              </a:ext>
            </a:extLst>
          </p:spPr>
        </p:pic>
        <p:sp>
          <p:nvSpPr>
            <p:cNvPr id="12721" name="yt_shape_12721"/>
            <p:cNvSpPr txBox="1"/>
            <p:nvPr/>
          </p:nvSpPr>
          <p:spPr>
            <a:xfrm>
              <a:off x="605147" y="1006407"/>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BA2810CF-E49B-378E-37B3-8767276F39D0}"/>
              </a:ext>
            </a:extLst>
          </p:cNvPr>
          <p:cNvSpPr txBox="1"/>
          <p:nvPr/>
        </p:nvSpPr>
        <p:spPr>
          <a:xfrm>
            <a:off x="6088908" y="3367953"/>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724" name="yt_shape_12724"/>
              <p:cNvSpPr txBox="1"/>
              <p:nvPr/>
            </p:nvSpPr>
            <p:spPr>
              <a:xfrm>
                <a:off x="540000" y="1228494"/>
                <a:ext cx="8643969" cy="1394100"/>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若</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和</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Times New Roman" pitchFamily="24"/>
                    <a:ea typeface="宋体" pitchFamily="24"/>
                  </a:rPr>
                  <a:t>是两组勾股数，则</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的值是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17</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已知</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的三边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1">
                            <a:solidFill>
                              <a:srgbClr val="010000"/>
                            </a:solidFill>
                            <a:effectLst/>
                            <a:latin typeface="Cambria Math" panose="02040503050406030204" pitchFamily="48" charset="0"/>
                            <a:ea typeface="Cambria Math" panose="02040503050406030204" pitchFamily="48" charset="0"/>
                          </a:rPr>
                          <m:t>𝑚𝑛</m:t>
                        </m:r>
                      </m:e>
                    </m:rad>
                  </m:oMath>
                </a14:m>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求证：</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ABC</a:t>
                </a:r>
                <a:r>
                  <a:rPr lang="zh-CN" altLang="zh-CN" sz="2400" b="0" i="0" u="none">
                    <a:solidFill>
                      <a:srgbClr val="000000"/>
                    </a:solidFill>
                    <a:effectLst/>
                    <a:latin typeface="Times New Roman" pitchFamily="24"/>
                    <a:ea typeface="宋体" pitchFamily="24"/>
                  </a:rPr>
                  <a:t>是直角三角形；</a:t>
                </a:r>
              </a:p>
            </p:txBody>
          </p:sp>
        </mc:Choice>
        <mc:Fallback xmlns:a16="http://schemas.microsoft.com/office/drawing/2014/main" xmlns="">
          <p:sp>
            <p:nvSpPr>
              <p:cNvPr id="12724" name="yt_shape_12724" descr="{&quot;rangeId&quot;:9,&quot;hasSerialNum&quot;:1}"/>
              <p:cNvSpPr txBox="1">
                <a:spLocks noRot="1" noChangeAspect="1" noMove="1" noResize="1" noEditPoints="1" noAdjustHandles="1" noChangeArrowheads="1" noChangeShapeType="1" noTextEdit="1"/>
              </p:cNvSpPr>
              <p:nvPr/>
            </p:nvSpPr>
            <p:spPr>
              <a:xfrm>
                <a:off x="540000" y="1228494"/>
                <a:ext cx="8643969" cy="1394100"/>
              </a:xfrm>
              <a:prstGeom prst="rect">
                <a:avLst/>
              </a:prstGeom>
              <a:blipFill>
                <a:blip r:embed="rId2"/>
                <a:stretch>
                  <a:fillRect l="-2186" t="-3947" r="-1199" b="-127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727" name="yt_shape_12727"/>
              <p:cNvSpPr txBox="1"/>
              <p:nvPr/>
            </p:nvSpPr>
            <p:spPr>
              <a:xfrm>
                <a:off x="540000" y="2671212"/>
                <a:ext cx="8217571" cy="1879554"/>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证明：</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m</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n</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m</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n</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0</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a:t>
                </a:r>
                <a:r>
                  <a:rPr lang="en-US" altLang="zh-CN" sz="2400" b="0" i="1" u="none" dirty="0">
                    <a:solidFill>
                      <a:srgbClr val="FF0000"/>
                    </a:solidFill>
                    <a:effectLst/>
                    <a:latin typeface="Times New Roman" pitchFamily="24"/>
                    <a:ea typeface="Times New Roman" pitchFamily="24"/>
                  </a:rPr>
                  <a:t>b</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m</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n</a:t>
                </a:r>
                <a:r>
                  <a:rPr lang="zh-CN" altLang="zh-CN" sz="2400" b="0" i="0" u="none" dirty="0">
                    <a:solidFill>
                      <a:srgbClr val="FF0000"/>
                    </a:solidFill>
                    <a:effectLst/>
                    <a:latin typeface="Times New Roman" pitchFamily="24"/>
                    <a:ea typeface="楷体" pitchFamily="24"/>
                  </a:rPr>
                  <a:t>，</a:t>
                </a:r>
                <a:r>
                  <a:rPr lang="en-US" altLang="zh-CN" sz="2400" b="0" i="1" u="none" dirty="0">
                    <a:solidFill>
                      <a:srgbClr val="FF0000"/>
                    </a:solidFill>
                    <a:effectLst/>
                    <a:latin typeface="Times New Roman" pitchFamily="24"/>
                    <a:ea typeface="Times New Roman" pitchFamily="24"/>
                  </a:rPr>
                  <a:t>c</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1">
                            <a:solidFill>
                              <a:srgbClr val="FF0000"/>
                            </a:solidFill>
                            <a:effectLst/>
                            <a:latin typeface="Cambria Math" panose="02040503050406030204" pitchFamily="48" charset="0"/>
                            <a:ea typeface="Cambria Math" panose="02040503050406030204" pitchFamily="48" charset="0"/>
                          </a:rPr>
                          <m:t>𝑚𝑛</m:t>
                        </m:r>
                      </m:e>
                    </m:rad>
                  </m:oMath>
                </a14:m>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m</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n</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48" charset="0"/>
                          </a:rPr>
                        </m:ctrlPr>
                      </m:radPr>
                      <m:deg/>
                      <m:e>
                        <m:r>
                          <a:rPr lang="en-US" altLang="zh-CN" sz="2400" b="0" i="1">
                            <a:solidFill>
                              <a:srgbClr val="FF0000"/>
                            </a:solidFill>
                            <a:effectLst/>
                            <a:latin typeface="Cambria Math" panose="02040503050406030204" pitchFamily="48" charset="0"/>
                            <a:ea typeface="Cambria Math" panose="02040503050406030204" pitchFamily="48" charset="0"/>
                          </a:rPr>
                          <m:t>𝑚𝑛</m:t>
                        </m:r>
                      </m:e>
                    </m:rad>
                  </m:oMath>
                </a14:m>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m</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n</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en-US" altLang="zh-CN" sz="2400" b="0" i="1" u="none" dirty="0">
                    <a:solidFill>
                      <a:srgbClr val="FF0000"/>
                    </a:solidFill>
                    <a:effectLst/>
                    <a:latin typeface="Times New Roman" pitchFamily="24"/>
                    <a:ea typeface="Times New Roman" pitchFamily="24"/>
                  </a:rPr>
                  <a:t>mn</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a:t>
                </a:r>
                <a:r>
                  <a:rPr lang="en-US" altLang="zh-CN" sz="2400" b="0" i="1" u="none" dirty="0">
                    <a:solidFill>
                      <a:srgbClr val="FF0000"/>
                    </a:solidFill>
                    <a:effectLst/>
                    <a:latin typeface="Times New Roman" pitchFamily="24"/>
                    <a:ea typeface="Times New Roman" pitchFamily="24"/>
                  </a:rPr>
                  <a:t>mn</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m</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n</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c</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b</a:t>
                </a:r>
                <a:r>
                  <a:rPr lang="en-US" altLang="zh-CN" sz="2400" b="0" i="0" u="none" baseline="30000" dirty="0">
                    <a:solidFill>
                      <a:srgbClr val="FF0000"/>
                    </a:solidFill>
                    <a:effectLst/>
                    <a:latin typeface="Times New Roman" pitchFamily="24"/>
                    <a:ea typeface="Times New Roman" pitchFamily="24"/>
                  </a:rPr>
                  <a:t>2</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ABC</a:t>
                </a:r>
                <a:r>
                  <a:rPr lang="zh-CN" altLang="zh-CN" sz="2400" b="0" i="0" u="none" dirty="0">
                    <a:solidFill>
                      <a:srgbClr val="FF0000"/>
                    </a:solidFill>
                    <a:effectLst/>
                    <a:latin typeface="Times New Roman" pitchFamily="24"/>
                    <a:ea typeface="楷体" pitchFamily="24"/>
                  </a:rPr>
                  <a:t>是直角三角形</a:t>
                </a:r>
                <a:r>
                  <a:rPr lang="en-US" altLang="zh-CN" sz="2400" b="0" i="0" u="none" dirty="0">
                    <a:solidFill>
                      <a:srgbClr val="FF0000"/>
                    </a:solidFill>
                    <a:effectLst/>
                    <a:latin typeface="Times New Roman" pitchFamily="24"/>
                    <a:ea typeface="Times New Roman" pitchFamily="24"/>
                  </a:rPr>
                  <a:t>.</a:t>
                </a:r>
              </a:p>
            </p:txBody>
          </p:sp>
        </mc:Choice>
        <mc:Fallback xmlns:a16="http://schemas.microsoft.com/office/drawing/2014/main" xmlns="">
          <p:sp>
            <p:nvSpPr>
              <p:cNvPr id="12727" name="yt_shape_12727" descr="{&quot;rangeId&quot;:9,&quot;color&quot;:&quot;R&quot;,&quot;mathAnswerShape&quot;:1}"/>
              <p:cNvSpPr txBox="1">
                <a:spLocks noRot="1" noChangeAspect="1" noMove="1" noResize="1" noEditPoints="1" noAdjustHandles="1" noChangeArrowheads="1" noChangeShapeType="1" noTextEdit="1"/>
              </p:cNvSpPr>
              <p:nvPr/>
            </p:nvSpPr>
            <p:spPr>
              <a:xfrm>
                <a:off x="540000" y="2671212"/>
                <a:ext cx="8217571" cy="1879554"/>
              </a:xfrm>
              <a:prstGeom prst="rect">
                <a:avLst/>
              </a:prstGeom>
              <a:blipFill>
                <a:blip r:embed="rId3"/>
                <a:stretch>
                  <a:fillRect l="-2300" t="-2589" r="-1187" b="-9061"/>
                </a:stretch>
              </a:blipFill>
            </p:spPr>
            <p:txBody>
              <a:bodyPr/>
              <a:lstStyle/>
              <a:p>
                <a:r>
                  <a:rPr lang="zh-CN" altLang="en-US">
                    <a:noFill/>
                  </a:rPr>
                  <a:t> </a:t>
                </a:r>
              </a:p>
            </p:txBody>
          </p:sp>
        </mc:Fallback>
      </mc:AlternateContent>
      <p:sp>
        <p:nvSpPr>
          <p:cNvPr id="12729" name="yt_shape_12729"/>
          <p:cNvSpPr txBox="1"/>
          <p:nvPr/>
        </p:nvSpPr>
        <p:spPr>
          <a:xfrm>
            <a:off x="540000" y="4601554"/>
            <a:ext cx="999472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利用</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的结论，写出两组</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Times New Roman" pitchFamily="24"/>
                <a:ea typeface="宋体" pitchFamily="24"/>
              </a:rPr>
              <a:t>的值，要求三角形的边长均为整数</a:t>
            </a:r>
            <a:r>
              <a:rPr lang="en-US" altLang="zh-CN" sz="2400" b="0" i="0" u="none">
                <a:solidFill>
                  <a:srgbClr val="000000"/>
                </a:solidFill>
                <a:effectLst/>
                <a:latin typeface="Times New Roman" pitchFamily="24"/>
                <a:ea typeface="Times New Roman" pitchFamily="24"/>
              </a:rPr>
              <a:t>.</a:t>
            </a:r>
          </a:p>
        </p:txBody>
      </p:sp>
      <p:sp>
        <p:nvSpPr>
          <p:cNvPr id="12730" name="yt_shape_12730"/>
          <p:cNvSpPr txBox="1"/>
          <p:nvPr/>
        </p:nvSpPr>
        <p:spPr>
          <a:xfrm>
            <a:off x="540119" y="5080857"/>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解：当</a:t>
            </a:r>
            <a:r>
              <a:rPr lang="en-US" altLang="zh-CN" sz="2400" b="0" i="1" u="none">
                <a:solidFill>
                  <a:srgbClr val="FF0000"/>
                </a:solidFill>
                <a:effectLst/>
                <a:latin typeface="Times New Roman" pitchFamily="24"/>
                <a:ea typeface="Times New Roman" pitchFamily="24"/>
              </a:rPr>
              <a:t>m</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4</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n</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Times New Roman" pitchFamily="24"/>
                <a:ea typeface="楷体" pitchFamily="24"/>
              </a:rPr>
              <a:t>时，三角形的边长为</a:t>
            </a:r>
            <a:r>
              <a:rPr lang="en-US" altLang="zh-CN" sz="2400" b="0" i="0" u="none">
                <a:solidFill>
                  <a:srgbClr val="FF0000"/>
                </a:solidFill>
                <a:effectLst/>
                <a:latin typeface="Times New Roman" pitchFamily="24"/>
                <a:ea typeface="Times New Roman" pitchFamily="24"/>
              </a:rPr>
              <a:t>3</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4</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5</a:t>
            </a:r>
            <a:r>
              <a:rPr lang="zh-CN" altLang="zh-CN" sz="2400" b="0" i="0" u="none">
                <a:solidFill>
                  <a:srgbClr val="FF0000"/>
                </a:solidFill>
                <a:effectLst/>
                <a:latin typeface="Times New Roman" pitchFamily="24"/>
                <a:ea typeface="楷体" pitchFamily="24"/>
              </a:rPr>
              <a:t>；当</a:t>
            </a:r>
            <a:r>
              <a:rPr lang="en-US" altLang="zh-CN" sz="2400" b="0" i="1" u="none">
                <a:solidFill>
                  <a:srgbClr val="FF0000"/>
                </a:solidFill>
                <a:effectLst/>
                <a:latin typeface="Times New Roman" pitchFamily="24"/>
                <a:ea typeface="Times New Roman" pitchFamily="24"/>
              </a:rPr>
              <a:t>m</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9</a:t>
            </a:r>
            <a:r>
              <a:rPr lang="zh-CN" altLang="zh-CN" sz="2400" b="0" i="0" u="none">
                <a:solidFill>
                  <a:srgbClr val="FF0000"/>
                </a:solidFill>
                <a:effectLst/>
                <a:latin typeface="Times New Roman" pitchFamily="24"/>
                <a:ea typeface="楷体" pitchFamily="24"/>
              </a:rPr>
              <a:t>，</a:t>
            </a:r>
            <a:r>
              <a:rPr lang="en-US" altLang="zh-CN" sz="2400" b="0" i="1" u="none">
                <a:solidFill>
                  <a:srgbClr val="FF0000"/>
                </a:solidFill>
                <a:effectLst/>
                <a:latin typeface="Times New Roman" pitchFamily="24"/>
                <a:ea typeface="Times New Roman" pitchFamily="24"/>
              </a:rPr>
              <a:t>n</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4</a:t>
            </a:r>
            <a:r>
              <a:rPr lang="zh-CN" altLang="zh-CN" sz="2400" b="0" i="0" u="none">
                <a:solidFill>
                  <a:srgbClr val="FF0000"/>
                </a:solidFill>
                <a:effectLst/>
                <a:latin typeface="Times New Roman" pitchFamily="24"/>
                <a:ea typeface="楷体" pitchFamily="24"/>
              </a:rPr>
              <a:t>时，三角形的边长为</a:t>
            </a:r>
            <a:r>
              <a:rPr lang="en-US" altLang="zh-CN" sz="2400" b="0" i="0" u="none">
                <a:solidFill>
                  <a:srgbClr val="FF0000"/>
                </a:solidFill>
                <a:effectLst/>
                <a:latin typeface="Times New Roman" pitchFamily="24"/>
                <a:ea typeface="Times New Roman" pitchFamily="24"/>
              </a:rPr>
              <a:t>5</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12</a:t>
            </a:r>
            <a:r>
              <a:rPr lang="zh-CN" altLang="zh-CN" sz="2400" b="0" i="0" u="none">
                <a:solidFill>
                  <a:srgbClr val="FF0000"/>
                </a:solidFill>
                <a:effectLst/>
                <a:latin typeface="Times New Roman" pitchFamily="24"/>
                <a:ea typeface="楷体" pitchFamily="24"/>
              </a:rPr>
              <a:t>，</a:t>
            </a:r>
            <a:r>
              <a:rPr lang="en-US" altLang="zh-CN" sz="2400" b="0" i="0" u="none">
                <a:solidFill>
                  <a:srgbClr val="FF0000"/>
                </a:solidFill>
                <a:effectLst/>
                <a:latin typeface="Times New Roman" pitchFamily="24"/>
                <a:ea typeface="Times New Roman" pitchFamily="24"/>
              </a:rPr>
              <a:t>13.</a:t>
            </a:r>
          </a:p>
        </p:txBody>
      </p:sp>
      <p:sp>
        <p:nvSpPr>
          <p:cNvPr id="2" name="文本框 1">
            <a:extLst>
              <a:ext uri="{FF2B5EF4-FFF2-40B4-BE49-F238E27FC236}">
                <a16:creationId xmlns:a16="http://schemas.microsoft.com/office/drawing/2014/main" id="{6730A01E-45D1-A732-260A-98D66BA406BB}"/>
              </a:ext>
            </a:extLst>
          </p:cNvPr>
          <p:cNvSpPr txBox="1"/>
          <p:nvPr/>
        </p:nvSpPr>
        <p:spPr>
          <a:xfrm>
            <a:off x="7841389" y="1181688"/>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727">
                                            <p:txEl>
                                              <p:pRg st="0" end="0"/>
                                            </p:txEl>
                                          </p:spTgt>
                                        </p:tgtEl>
                                        <p:attrNameLst>
                                          <p:attrName>style.visibility</p:attrName>
                                        </p:attrNameLst>
                                      </p:cBhvr>
                                      <p:to>
                                        <p:strVal val="visible"/>
                                      </p:to>
                                    </p:set>
                                    <p:animEffect transition="in" filter="blinds(horizontal)">
                                      <p:cBhvr>
                                        <p:cTn id="12" dur="500"/>
                                        <p:tgtEl>
                                          <p:spTgt spid="1272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727">
                                            <p:txEl>
                                              <p:pRg st="1" end="1"/>
                                            </p:txEl>
                                          </p:spTgt>
                                        </p:tgtEl>
                                        <p:attrNameLst>
                                          <p:attrName>style.visibility</p:attrName>
                                        </p:attrNameLst>
                                      </p:cBhvr>
                                      <p:to>
                                        <p:strVal val="visible"/>
                                      </p:to>
                                    </p:set>
                                    <p:animEffect transition="in" filter="blinds(horizontal)">
                                      <p:cBhvr>
                                        <p:cTn id="17" dur="500"/>
                                        <p:tgtEl>
                                          <p:spTgt spid="1272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727">
                                            <p:txEl>
                                              <p:pRg st="2" end="2"/>
                                            </p:txEl>
                                          </p:spTgt>
                                        </p:tgtEl>
                                        <p:attrNameLst>
                                          <p:attrName>style.visibility</p:attrName>
                                        </p:attrNameLst>
                                      </p:cBhvr>
                                      <p:to>
                                        <p:strVal val="visible"/>
                                      </p:to>
                                    </p:set>
                                    <p:animEffect transition="in" filter="blinds(horizontal)">
                                      <p:cBhvr>
                                        <p:cTn id="22" dur="500"/>
                                        <p:tgtEl>
                                          <p:spTgt spid="1272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727">
                                            <p:txEl>
                                              <p:pRg st="3" end="3"/>
                                            </p:txEl>
                                          </p:spTgt>
                                        </p:tgtEl>
                                        <p:attrNameLst>
                                          <p:attrName>style.visibility</p:attrName>
                                        </p:attrNameLst>
                                      </p:cBhvr>
                                      <p:to>
                                        <p:strVal val="visible"/>
                                      </p:to>
                                    </p:set>
                                    <p:animEffect transition="in" filter="blinds(horizontal)">
                                      <p:cBhvr>
                                        <p:cTn id="27" dur="500"/>
                                        <p:tgtEl>
                                          <p:spTgt spid="1272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730">
                                            <p:txEl>
                                              <p:pRg st="0" end="0"/>
                                            </p:txEl>
                                          </p:spTgt>
                                        </p:tgtEl>
                                        <p:attrNameLst>
                                          <p:attrName>style.visibility</p:attrName>
                                        </p:attrNameLst>
                                      </p:cBhvr>
                                      <p:to>
                                        <p:strVal val="visible"/>
                                      </p:to>
                                    </p:set>
                                    <p:animEffect transition="in" filter="blinds(horizontal)">
                                      <p:cBhvr>
                                        <p:cTn id="32" dur="500"/>
                                        <p:tgtEl>
                                          <p:spTgt spid="127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27" grpId="0" build="allAtOnce"/>
      <p:bldP spid="12730" grpId="0" build="allAtOnce"/>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31" name="yt_shape_12731"/>
          <p:cNvSpPr txBox="1"/>
          <p:nvPr/>
        </p:nvSpPr>
        <p:spPr>
          <a:xfrm>
            <a:off x="540000" y="2161676"/>
            <a:ext cx="3645229"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勾股定理的应用</a:t>
            </a:r>
          </a:p>
        </p:txBody>
      </p:sp>
      <p:sp>
        <p:nvSpPr>
          <p:cNvPr id="12732" name="yt_shape_12732"/>
          <p:cNvSpPr txBox="1"/>
          <p:nvPr/>
        </p:nvSpPr>
        <p:spPr>
          <a:xfrm>
            <a:off x="540119" y="2661241"/>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一个无盖的圆柱形杯子，底面直径长为</a:t>
            </a:r>
            <a:r>
              <a:rPr lang="en-US" altLang="zh-CN" sz="2400" b="0" i="0" u="none">
                <a:solidFill>
                  <a:srgbClr val="000000"/>
                </a:solidFill>
                <a:effectLst/>
                <a:latin typeface="Times New Roman" pitchFamily="24"/>
                <a:ea typeface="Times New Roman" pitchFamily="24"/>
              </a:rPr>
              <a:t>12cm</a:t>
            </a:r>
            <a:r>
              <a:rPr lang="zh-CN" altLang="zh-CN" sz="2400" b="0" i="0" u="none">
                <a:solidFill>
                  <a:srgbClr val="000000"/>
                </a:solidFill>
                <a:effectLst/>
                <a:latin typeface="Times New Roman" pitchFamily="24"/>
                <a:ea typeface="宋体" pitchFamily="24"/>
              </a:rPr>
              <a:t>，高为</a:t>
            </a:r>
            <a:r>
              <a:rPr lang="en-US" altLang="zh-CN" sz="2400" b="0" i="0" u="none">
                <a:solidFill>
                  <a:srgbClr val="000000"/>
                </a:solidFill>
                <a:effectLst/>
                <a:latin typeface="Times New Roman" pitchFamily="24"/>
                <a:ea typeface="Times New Roman" pitchFamily="24"/>
              </a:rPr>
              <a:t>16cm</a:t>
            </a:r>
            <a:r>
              <a:rPr lang="zh-CN" altLang="zh-CN" sz="2400" b="0" i="0" u="none">
                <a:solidFill>
                  <a:srgbClr val="000000"/>
                </a:solidFill>
                <a:effectLst/>
                <a:latin typeface="Times New Roman" pitchFamily="24"/>
                <a:ea typeface="宋体" pitchFamily="24"/>
              </a:rPr>
              <a:t>，将一根长</a:t>
            </a:r>
            <a:r>
              <a:rPr lang="en-US" altLang="zh-CN" sz="2400" b="0" i="0" u="none">
                <a:solidFill>
                  <a:srgbClr val="000000"/>
                </a:solidFill>
                <a:effectLst/>
                <a:latin typeface="Times New Roman" pitchFamily="24"/>
                <a:ea typeface="Times New Roman" pitchFamily="24"/>
              </a:rPr>
              <a:t>24cm</a:t>
            </a:r>
            <a:r>
              <a:rPr lang="zh-CN" altLang="zh-CN" sz="2400" b="0" i="0" u="none">
                <a:solidFill>
                  <a:srgbClr val="000000"/>
                </a:solidFill>
                <a:effectLst/>
                <a:latin typeface="Times New Roman" pitchFamily="24"/>
                <a:ea typeface="宋体" pitchFamily="24"/>
              </a:rPr>
              <a:t>的竹筷子放入其中，杯口外面露出一部分</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甲、乙、丙、丁四名同学测量露在外面一部分的长度，他们测量的结果如下：甲是</a:t>
            </a:r>
            <a:r>
              <a:rPr lang="en-US" altLang="zh-CN" sz="2400" b="0" i="0" u="none">
                <a:solidFill>
                  <a:srgbClr val="000000"/>
                </a:solidFill>
                <a:effectLst/>
                <a:latin typeface="Times New Roman" pitchFamily="24"/>
                <a:ea typeface="Times New Roman" pitchFamily="24"/>
              </a:rPr>
              <a:t>3cm</a:t>
            </a:r>
            <a:r>
              <a:rPr lang="zh-CN" altLang="zh-CN" sz="2400" b="0" i="0" u="none">
                <a:solidFill>
                  <a:srgbClr val="000000"/>
                </a:solidFill>
                <a:effectLst/>
                <a:latin typeface="Times New Roman" pitchFamily="24"/>
                <a:ea typeface="宋体" pitchFamily="24"/>
              </a:rPr>
              <a:t>，乙是</a:t>
            </a:r>
            <a:r>
              <a:rPr lang="en-US" altLang="zh-CN" sz="2400" b="0" i="0" u="none">
                <a:solidFill>
                  <a:srgbClr val="000000"/>
                </a:solidFill>
                <a:effectLst/>
                <a:latin typeface="Times New Roman" pitchFamily="24"/>
                <a:ea typeface="Times New Roman" pitchFamily="24"/>
              </a:rPr>
              <a:t>6cm</a:t>
            </a:r>
            <a:r>
              <a:rPr lang="zh-CN" altLang="zh-CN" sz="2400" b="0" i="0" u="none">
                <a:solidFill>
                  <a:srgbClr val="000000"/>
                </a:solidFill>
                <a:effectLst/>
                <a:latin typeface="Times New Roman" pitchFamily="24"/>
                <a:ea typeface="宋体" pitchFamily="24"/>
              </a:rPr>
              <a:t>，丙是</a:t>
            </a:r>
            <a:r>
              <a:rPr lang="en-US" altLang="zh-CN" sz="2400" b="0" i="0" u="none">
                <a:solidFill>
                  <a:srgbClr val="000000"/>
                </a:solidFill>
                <a:effectLst/>
                <a:latin typeface="Times New Roman" pitchFamily="24"/>
                <a:ea typeface="Times New Roman" pitchFamily="24"/>
              </a:rPr>
              <a:t>9cm</a:t>
            </a:r>
            <a:r>
              <a:rPr lang="zh-CN" altLang="zh-CN" sz="2400" b="0" i="0" u="none">
                <a:solidFill>
                  <a:srgbClr val="000000"/>
                </a:solidFill>
                <a:effectLst/>
                <a:latin typeface="Times New Roman" pitchFamily="24"/>
                <a:ea typeface="宋体" pitchFamily="24"/>
              </a:rPr>
              <a:t>，丁是</a:t>
            </a:r>
            <a:r>
              <a:rPr lang="en-US" altLang="zh-CN" sz="2400" b="0" i="0" u="none">
                <a:solidFill>
                  <a:srgbClr val="000000"/>
                </a:solidFill>
                <a:effectLst/>
                <a:latin typeface="Times New Roman" pitchFamily="24"/>
                <a:ea typeface="Times New Roman" pitchFamily="24"/>
              </a:rPr>
              <a:t>12cm</a:t>
            </a:r>
            <a:r>
              <a:rPr lang="zh-CN" altLang="zh-CN" sz="2400" b="0" i="0" u="none">
                <a:solidFill>
                  <a:srgbClr val="000000"/>
                </a:solidFill>
                <a:effectLst/>
                <a:latin typeface="Times New Roman" pitchFamily="24"/>
                <a:ea typeface="宋体" pitchFamily="24"/>
              </a:rPr>
              <a:t>，则测量结果正确的可能是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B</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2733" name="yt_table_12733"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661169789"/>
              </p:ext>
            </p:extLst>
          </p:nvPr>
        </p:nvGraphicFramePr>
        <p:xfrm>
          <a:off x="540000" y="4580939"/>
          <a:ext cx="7505066" cy="475488"/>
        </p:xfrm>
        <a:graphic>
          <a:graphicData uri="http://schemas.openxmlformats.org/drawingml/2006/table">
            <a:tbl>
              <a:tblPr/>
              <a:tblGrid>
                <a:gridCol w="2118043">
                  <a:extLst>
                    <a:ext uri="{9D8B030D-6E8A-4147-A177-3AD203B41FA5}">
                      <a16:colId xmlns:a16="http://schemas.microsoft.com/office/drawing/2014/main" val="10439"/>
                    </a:ext>
                  </a:extLst>
                </a:gridCol>
                <a:gridCol w="2100580">
                  <a:extLst>
                    <a:ext uri="{9D8B030D-6E8A-4147-A177-3AD203B41FA5}">
                      <a16:colId xmlns:a16="http://schemas.microsoft.com/office/drawing/2014/main" val="10440"/>
                    </a:ext>
                  </a:extLst>
                </a:gridCol>
                <a:gridCol w="2100580">
                  <a:extLst>
                    <a:ext uri="{9D8B030D-6E8A-4147-A177-3AD203B41FA5}">
                      <a16:colId xmlns:a16="http://schemas.microsoft.com/office/drawing/2014/main" val="10441"/>
                    </a:ext>
                  </a:extLst>
                </a:gridCol>
                <a:gridCol w="1185863">
                  <a:extLst>
                    <a:ext uri="{9D8B030D-6E8A-4147-A177-3AD203B41FA5}">
                      <a16:colId xmlns:a16="http://schemas.microsoft.com/office/drawing/2014/main" val="1044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甲</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乙</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丙</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丁</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33"/>
                  </a:ext>
                </a:extLst>
              </a:tr>
            </a:tbl>
          </a:graphicData>
        </a:graphic>
      </p:graphicFrame>
      <p:pic>
        <p:nvPicPr>
          <p:cNvPr id="3" name="yt_shape_1699003521677" title="H_28.599686">
            <a:extLst>
              <a:ext uri="{FF2B5EF4-FFF2-40B4-BE49-F238E27FC236}">
                <a16:creationId xmlns:a16="http://schemas.microsoft.com/office/drawing/2014/main" id="{FFEE5251-3926-40FD-610A-334CAC6261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2202286"/>
            <a:ext cx="1171767" cy="363216"/>
          </a:xfrm>
          <a:prstGeom prst="rect">
            <a:avLst/>
          </a:prstGeom>
        </p:spPr>
      </p:pic>
      <p:sp>
        <p:nvSpPr>
          <p:cNvPr id="2" name="文本框 1">
            <a:extLst>
              <a:ext uri="{FF2B5EF4-FFF2-40B4-BE49-F238E27FC236}">
                <a16:creationId xmlns:a16="http://schemas.microsoft.com/office/drawing/2014/main" id="{B294E2C3-9593-EACB-0C4E-ECD585E7DA8F}"/>
              </a:ext>
            </a:extLst>
          </p:cNvPr>
          <p:cNvSpPr txBox="1"/>
          <p:nvPr/>
        </p:nvSpPr>
        <p:spPr>
          <a:xfrm>
            <a:off x="2736108" y="404089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35" name="yt_shape_12735"/>
          <p:cNvSpPr txBox="1"/>
          <p:nvPr/>
        </p:nvSpPr>
        <p:spPr>
          <a:xfrm>
            <a:off x="540119" y="1836415"/>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如图，高速公路上有</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两点相距</a:t>
            </a:r>
            <a:r>
              <a:rPr lang="en-US" altLang="zh-CN" sz="2400" b="0" i="0" u="none">
                <a:solidFill>
                  <a:srgbClr val="000000"/>
                </a:solidFill>
                <a:effectLst/>
                <a:latin typeface="Times New Roman" pitchFamily="24"/>
                <a:ea typeface="Times New Roman" pitchFamily="24"/>
              </a:rPr>
              <a:t>25km</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为两个村庄，已知</a:t>
            </a:r>
            <a:r>
              <a:rPr lang="en-US" altLang="zh-CN" sz="2400" b="0" i="1" u="none">
                <a:solidFill>
                  <a:srgbClr val="000000"/>
                </a:solidFill>
                <a:effectLst/>
                <a:latin typeface="Times New Roman" pitchFamily="24"/>
                <a:ea typeface="Times New Roman" pitchFamily="24"/>
              </a:rPr>
              <a:t>DA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10km</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15km</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DA</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于点</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CB</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于点</a:t>
            </a:r>
            <a:r>
              <a:rPr lang="en-US" altLang="zh-CN" sz="2400" b="0" i="1" u="none">
                <a:solidFill>
                  <a:srgbClr val="000000"/>
                </a:solidFill>
                <a:effectLst/>
                <a:latin typeface="Times New Roman" pitchFamily="24"/>
                <a:ea typeface="Times New Roman" pitchFamily="24"/>
              </a:rPr>
              <a:t>B</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现要在</a:t>
            </a:r>
            <a:r>
              <a:rPr lang="en-US" altLang="zh-CN" sz="2400" b="0" i="1" u="none">
                <a:solidFill>
                  <a:srgbClr val="000000"/>
                </a:solidFill>
                <a:effectLst/>
                <a:latin typeface="Times New Roman" pitchFamily="24"/>
                <a:ea typeface="Times New Roman" pitchFamily="24"/>
              </a:rPr>
              <a:t>AB</a:t>
            </a:r>
            <a:r>
              <a:rPr lang="zh-CN" altLang="zh-CN" sz="2400" b="0" i="0" u="none">
                <a:solidFill>
                  <a:srgbClr val="000000"/>
                </a:solidFill>
                <a:effectLst/>
                <a:latin typeface="Times New Roman" pitchFamily="24"/>
                <a:ea typeface="宋体" pitchFamily="24"/>
              </a:rPr>
              <a:t>上建一个服务站</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Times New Roman" pitchFamily="24"/>
                <a:ea typeface="宋体" pitchFamily="24"/>
              </a:rPr>
              <a:t>，使得</a:t>
            </a:r>
            <a:r>
              <a:rPr lang="en-US" altLang="zh-CN" sz="2400" b="0" i="1"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两个村庄到</a:t>
            </a:r>
            <a:r>
              <a:rPr lang="en-US" altLang="zh-CN" sz="2400" b="0" i="1" u="none">
                <a:solidFill>
                  <a:srgbClr val="000000"/>
                </a:solidFill>
                <a:effectLst/>
                <a:latin typeface="Times New Roman" pitchFamily="24"/>
                <a:ea typeface="Times New Roman" pitchFamily="24"/>
              </a:rPr>
              <a:t>E</a:t>
            </a:r>
            <a:r>
              <a:rPr lang="zh-CN" altLang="zh-CN" sz="2400" b="0" i="0" u="none">
                <a:solidFill>
                  <a:srgbClr val="000000"/>
                </a:solidFill>
                <a:effectLst/>
                <a:latin typeface="Times New Roman" pitchFamily="24"/>
                <a:ea typeface="宋体" pitchFamily="24"/>
              </a:rPr>
              <a:t>站的距离相等，则</a:t>
            </a:r>
            <a:r>
              <a:rPr lang="en-US" altLang="zh-CN" sz="2400" b="0" i="1" u="none">
                <a:solidFill>
                  <a:srgbClr val="000000"/>
                </a:solidFill>
                <a:effectLst/>
                <a:latin typeface="Times New Roman" pitchFamily="24"/>
                <a:ea typeface="Times New Roman" pitchFamily="24"/>
              </a:rPr>
              <a:t>AE</a:t>
            </a:r>
            <a:r>
              <a:rPr lang="zh-CN" altLang="zh-CN" sz="2400" b="0" i="0" u="none">
                <a:solidFill>
                  <a:srgbClr val="000000"/>
                </a:solidFill>
                <a:effectLst/>
                <a:latin typeface="Times New Roman" pitchFamily="24"/>
                <a:ea typeface="宋体" pitchFamily="24"/>
              </a:rPr>
              <a:t>的长为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15km</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2739" name="yt_shape_12739"/>
          <p:cNvSpPr txBox="1"/>
          <p:nvPr/>
        </p:nvSpPr>
        <p:spPr>
          <a:xfrm>
            <a:off x="540000" y="505893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736" name="yt_shape_12736" title="H_124.421104">
            <a:extLst>
              <a:ext uri="{FF2B5EF4-FFF2-40B4-BE49-F238E27FC236}">
                <a16:creationId xmlns:a16="http://schemas.microsoft.com/office/drawing/2014/main" id="{249740F1-2B05-4C5A-B423-6F681AEFABC2}"/>
              </a:ext>
            </a:extLst>
          </p:cNvPr>
          <p:cNvGrpSpPr/>
          <p:nvPr/>
        </p:nvGrpSpPr>
        <p:grpSpPr>
          <a:xfrm>
            <a:off x="4706683" y="3428345"/>
            <a:ext cx="2778633" cy="1580148"/>
            <a:chOff x="0" y="0"/>
            <a:chExt cx="2778633" cy="1580148"/>
          </a:xfrm>
        </p:grpSpPr>
        <p:pic>
          <p:nvPicPr>
            <p:cNvPr id="2" name="yt_image_1273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2778633" cy="1184148"/>
            </a:xfrm>
            <a:prstGeom prst="rect">
              <a:avLst/>
            </a:prstGeom>
            <a:noFill/>
            <a:extLst>
              <a:ext uri="{909E8E84-426E-40DD-AFC4-6F175D3DCCD1}">
                <a14:hiddenFill xmlns:a14="http://schemas.microsoft.com/office/drawing/2010/main">
                  <a:solidFill>
                    <a:srgbClr val="FFFFFF"/>
                  </a:solidFill>
                </a14:hiddenFill>
              </a:ext>
            </a:extLst>
          </p:spPr>
        </p:pic>
        <p:sp>
          <p:nvSpPr>
            <p:cNvPr id="12738" name="yt_shape_12738"/>
            <p:cNvSpPr txBox="1"/>
            <p:nvPr/>
          </p:nvSpPr>
          <p:spPr>
            <a:xfrm>
              <a:off x="779852" y="1220148"/>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5052E323-00C9-2957-483C-4EEAF7284037}"/>
              </a:ext>
            </a:extLst>
          </p:cNvPr>
          <p:cNvSpPr txBox="1"/>
          <p:nvPr/>
        </p:nvSpPr>
        <p:spPr>
          <a:xfrm>
            <a:off x="6188921" y="2740585"/>
            <a:ext cx="11786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15km</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1983</Words>
  <Application>Microsoft Office PowerPoint</Application>
  <PresentationFormat>宽屏</PresentationFormat>
  <Paragraphs>124</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18</vt:i4>
      </vt:variant>
    </vt:vector>
  </HeadingPairs>
  <TitlesOfParts>
    <vt:vector size="29" baseType="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苗 麦</cp:lastModifiedBy>
  <cp:revision>47</cp:revision>
  <dcterms:created xsi:type="dcterms:W3CDTF">2023-05-05T05:33:04Z</dcterms:created>
  <dcterms:modified xsi:type="dcterms:W3CDTF">2023-11-05T05:22:06Z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