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0" r:id="rId7"/>
    <p:sldId id="372" r:id="rId8"/>
    <p:sldId id="373" r:id="rId9"/>
    <p:sldId id="374" r:id="rId10"/>
    <p:sldId id="376" r:id="rId11"/>
    <p:sldId id="381" r:id="rId12"/>
    <p:sldId id="383" r:id="rId13"/>
    <p:sldId id="384" r:id="rId14"/>
    <p:sldId id="389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2" name="yt_shape_11222"/>
          <p:cNvSpPr txBox="1"/>
          <p:nvPr/>
        </p:nvSpPr>
        <p:spPr>
          <a:xfrm>
            <a:off x="540000" y="140268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21" name="yt_image_11221" title="H_50.9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0268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24" name="yt_shape_11224"/>
              <p:cNvSpPr txBox="1"/>
              <p:nvPr/>
            </p:nvSpPr>
            <p:spPr>
              <a:xfrm>
                <a:off x="540119" y="2100263"/>
                <a:ext cx="11111999" cy="37150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配方法一般步骤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用配方法解方程：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化二次项系数为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含未知数项移到方程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左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边，常数项移到方程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右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方程两边都加上一次项系数一半的平方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直接开平方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法求解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Segoe UI Symbol" pitchFamily="24"/>
                    <a:ea typeface="宋体" pitchFamily="24"/>
                  </a:rPr>
                  <a:t> 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24" name="yt_shape_11224" descr="{&quot;rangeI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0263"/>
                <a:ext cx="11111999" cy="3715056"/>
              </a:xfrm>
              <a:prstGeom prst="rect">
                <a:avLst/>
              </a:prstGeom>
              <a:blipFill>
                <a:blip r:embed="rId3"/>
                <a:stretch>
                  <a:fillRect l="-1701" t="-1478" r="-1207" b="-1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99A0AB-9560-E8DA-4A3B-E0A265276B7E}"/>
                  </a:ext>
                </a:extLst>
              </p:cNvPr>
              <p:cNvSpPr txBox="1"/>
              <p:nvPr/>
            </p:nvSpPr>
            <p:spPr>
              <a:xfrm>
                <a:off x="10641857" y="2447995"/>
                <a:ext cx="9182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}">
                <a:extLst>
                  <a:ext uri="{FF2B5EF4-FFF2-40B4-BE49-F238E27FC236}">
                    <a16:creationId xmlns:a16="http://schemas.microsoft.com/office/drawing/2014/main" id="{3C99A0AB-9560-E8DA-4A3B-E0A265276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1857" y="2447995"/>
                <a:ext cx="918274" cy="765061"/>
              </a:xfrm>
              <a:prstGeom prst="rect">
                <a:avLst/>
              </a:prstGeom>
              <a:blipFill>
                <a:blip r:embed="rId4"/>
                <a:stretch>
                  <a:fillRect l="-10667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E585100-6C95-7546-F226-2EF762F6233D}"/>
              </a:ext>
            </a:extLst>
          </p:cNvPr>
          <p:cNvSpPr txBox="1"/>
          <p:nvPr/>
        </p:nvSpPr>
        <p:spPr>
          <a:xfrm>
            <a:off x="5784108" y="32003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B015B7-6616-DD06-A8E9-9734A4E9E2DB}"/>
              </a:ext>
            </a:extLst>
          </p:cNvPr>
          <p:cNvSpPr txBox="1"/>
          <p:nvPr/>
        </p:nvSpPr>
        <p:spPr>
          <a:xfrm>
            <a:off x="9441707" y="32003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9D4642-84BD-ABED-2749-895E41BE9E6B}"/>
                  </a:ext>
                </a:extLst>
              </p:cNvPr>
              <p:cNvSpPr txBox="1"/>
              <p:nvPr/>
            </p:nvSpPr>
            <p:spPr>
              <a:xfrm>
                <a:off x="1347046" y="3594932"/>
                <a:ext cx="9182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}">
                <a:extLst>
                  <a:ext uri="{FF2B5EF4-FFF2-40B4-BE49-F238E27FC236}">
                    <a16:creationId xmlns:a16="http://schemas.microsoft.com/office/drawing/2014/main" id="{069D4642-84BD-ABED-2749-895E41BE9E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7046" y="3594932"/>
                <a:ext cx="918274" cy="765061"/>
              </a:xfrm>
              <a:prstGeom prst="rect">
                <a:avLst/>
              </a:prstGeom>
              <a:blipFill>
                <a:blip r:embed="rId5"/>
                <a:stretch>
                  <a:fillRect l="-10596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BA5863A-3AEA-6A69-7E20-A710479EB8CA}"/>
              </a:ext>
            </a:extLst>
          </p:cNvPr>
          <p:cNvSpPr txBox="1"/>
          <p:nvPr/>
        </p:nvSpPr>
        <p:spPr>
          <a:xfrm>
            <a:off x="1059708" y="4347331"/>
            <a:ext cx="6372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1EEF1C4-C535-3375-F520-F495A013D008}"/>
                  </a:ext>
                </a:extLst>
              </p:cNvPr>
              <p:cNvSpPr txBox="1"/>
              <p:nvPr/>
            </p:nvSpPr>
            <p:spPr>
              <a:xfrm>
                <a:off x="2126508" y="4347331"/>
                <a:ext cx="9182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1}">
                <a:extLst>
                  <a:ext uri="{FF2B5EF4-FFF2-40B4-BE49-F238E27FC236}">
                    <a16:creationId xmlns:a16="http://schemas.microsoft.com/office/drawing/2014/main" id="{D1EEF1C4-C535-3375-F520-F495A013D0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508" y="4347331"/>
                <a:ext cx="918274" cy="766077"/>
              </a:xfrm>
              <a:prstGeom prst="rect">
                <a:avLst/>
              </a:prstGeom>
              <a:blipFill>
                <a:blip r:embed="rId6"/>
                <a:stretch>
                  <a:fillRect l="-1066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51E8FDF-0760-7EC2-2B46-35272FDC0737}"/>
              </a:ext>
            </a:extLst>
          </p:cNvPr>
          <p:cNvCxnSpPr/>
          <p:nvPr/>
        </p:nvCxnSpPr>
        <p:spPr>
          <a:xfrm>
            <a:off x="1911719" y="5085652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8F790190-2F85-433A-4AC4-C423519DF3A2}"/>
              </a:ext>
            </a:extLst>
          </p:cNvPr>
          <p:cNvSpPr txBox="1"/>
          <p:nvPr/>
        </p:nvSpPr>
        <p:spPr>
          <a:xfrm>
            <a:off x="3474296" y="4347331"/>
            <a:ext cx="637285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C80B78-062C-1BD1-06CC-A36DF474AA4B}"/>
              </a:ext>
            </a:extLst>
          </p:cNvPr>
          <p:cNvSpPr txBox="1"/>
          <p:nvPr/>
        </p:nvSpPr>
        <p:spPr>
          <a:xfrm>
            <a:off x="5590433" y="4347331"/>
            <a:ext cx="6372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C2FC3E2-78CE-C525-1E36-2A23E4A4DBB1}"/>
                  </a:ext>
                </a:extLst>
              </p:cNvPr>
              <p:cNvSpPr txBox="1"/>
              <p:nvPr/>
            </p:nvSpPr>
            <p:spPr>
              <a:xfrm>
                <a:off x="7063632" y="4347331"/>
                <a:ext cx="6134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1" name="文本框 10" descr="{'rangeId': 1}">
                <a:extLst>
                  <a:ext uri="{FF2B5EF4-FFF2-40B4-BE49-F238E27FC236}">
                    <a16:creationId xmlns:a16="http://schemas.microsoft.com/office/drawing/2014/main" id="{EC2FC3E2-78CE-C525-1E36-2A23E4A4D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3632" y="4347331"/>
                <a:ext cx="613474" cy="7660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7C4C5AD-1201-FBC7-E7FF-7811FF16C7DC}"/>
              </a:ext>
            </a:extLst>
          </p:cNvPr>
          <p:cNvCxnSpPr/>
          <p:nvPr/>
        </p:nvCxnSpPr>
        <p:spPr>
          <a:xfrm>
            <a:off x="6848844" y="5085652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02B32746-C063-086E-3C09-CE5604649816}"/>
              </a:ext>
            </a:extLst>
          </p:cNvPr>
          <p:cNvSpPr txBox="1"/>
          <p:nvPr/>
        </p:nvSpPr>
        <p:spPr>
          <a:xfrm>
            <a:off x="9935421" y="4347331"/>
            <a:ext cx="13992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直接开平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2604E9-142A-BD73-794C-48BBE8522BAE}"/>
              </a:ext>
            </a:extLst>
          </p:cNvPr>
          <p:cNvSpPr txBox="1"/>
          <p:nvPr/>
        </p:nvSpPr>
        <p:spPr>
          <a:xfrm>
            <a:off x="450108" y="5019796"/>
            <a:ext cx="789686" cy="8064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ED65D93-6E4A-3A3D-4389-5CBA728A82DE}"/>
                  </a:ext>
                </a:extLst>
              </p:cNvPr>
              <p:cNvSpPr txBox="1"/>
              <p:nvPr/>
            </p:nvSpPr>
            <p:spPr>
              <a:xfrm>
                <a:off x="3429846" y="5019796"/>
                <a:ext cx="1216787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5" name="文本框 14" descr="{'rangeId': 1}">
                <a:extLst>
                  <a:ext uri="{FF2B5EF4-FFF2-40B4-BE49-F238E27FC236}">
                    <a16:creationId xmlns:a16="http://schemas.microsoft.com/office/drawing/2014/main" id="{FED65D93-6E4A-3A3D-4389-5CBA728A8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846" y="5019796"/>
                <a:ext cx="1216787" cy="806400"/>
              </a:xfrm>
              <a:prstGeom prst="rect">
                <a:avLst/>
              </a:prstGeom>
              <a:blipFill>
                <a:blip r:embed="rId8"/>
                <a:stretch>
                  <a:fillRect l="-8040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D7F878C-254C-4646-BE37-FCC0D05D9A16}"/>
              </a:ext>
            </a:extLst>
          </p:cNvPr>
          <p:cNvCxnSpPr/>
          <p:nvPr/>
        </p:nvCxnSpPr>
        <p:spPr>
          <a:xfrm>
            <a:off x="3215057" y="5798440"/>
            <a:ext cx="13415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D67BB1E-23CB-77D6-5BA1-DF4C0BD854B4}"/>
                  </a:ext>
                </a:extLst>
              </p:cNvPr>
              <p:cNvSpPr txBox="1"/>
              <p:nvPr/>
            </p:nvSpPr>
            <p:spPr>
              <a:xfrm>
                <a:off x="5617484" y="5019796"/>
                <a:ext cx="1216788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7" name="文本框 16" descr="{'rangeId': 1}">
                <a:extLst>
                  <a:ext uri="{FF2B5EF4-FFF2-40B4-BE49-F238E27FC236}">
                    <a16:creationId xmlns:a16="http://schemas.microsoft.com/office/drawing/2014/main" id="{DD67BB1E-23CB-77D6-5BA1-DF4C0BD854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484" y="5019796"/>
                <a:ext cx="1216788" cy="806400"/>
              </a:xfrm>
              <a:prstGeom prst="rect">
                <a:avLst/>
              </a:prstGeom>
              <a:blipFill>
                <a:blip r:embed="rId9"/>
                <a:stretch>
                  <a:fillRect l="-8040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3C4FCA5-AD5C-C09A-0234-6953808F80D2}"/>
              </a:ext>
            </a:extLst>
          </p:cNvPr>
          <p:cNvCxnSpPr/>
          <p:nvPr/>
        </p:nvCxnSpPr>
        <p:spPr>
          <a:xfrm>
            <a:off x="5402695" y="5798440"/>
            <a:ext cx="13415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  <p:bldP spid="1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0" name="yt_shape_11280"/>
          <p:cNvSpPr txBox="1"/>
          <p:nvPr/>
        </p:nvSpPr>
        <p:spPr>
          <a:xfrm>
            <a:off x="540000" y="1747810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81" name="yt_shape_11281"/>
              <p:cNvSpPr txBox="1"/>
              <p:nvPr/>
            </p:nvSpPr>
            <p:spPr>
              <a:xfrm>
                <a:off x="540000" y="2227113"/>
                <a:ext cx="4905189" cy="1471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81" name="yt_shape_11281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7113"/>
                <a:ext cx="4905189" cy="1471108"/>
              </a:xfrm>
              <a:prstGeom prst="rect">
                <a:avLst/>
              </a:prstGeom>
              <a:blipFill>
                <a:blip r:embed="rId2"/>
                <a:stretch>
                  <a:fillRect l="-3856" t="-3306" r="-2861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83" name="yt_shape_11283"/>
          <p:cNvSpPr txBox="1"/>
          <p:nvPr/>
        </p:nvSpPr>
        <p:spPr>
          <a:xfrm>
            <a:off x="540000" y="3749009"/>
            <a:ext cx="43329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84" name="yt_shape_11284"/>
              <p:cNvSpPr txBox="1"/>
              <p:nvPr/>
            </p:nvSpPr>
            <p:spPr>
              <a:xfrm>
                <a:off x="540000" y="4228312"/>
                <a:ext cx="2765501" cy="1241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原方程无实数根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84" name="yt_shape_11284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8312"/>
                <a:ext cx="2765501" cy="1241878"/>
              </a:xfrm>
              <a:prstGeom prst="rect">
                <a:avLst/>
              </a:prstGeom>
              <a:blipFill>
                <a:blip r:embed="rId3"/>
                <a:stretch>
                  <a:fillRect l="-6843" r="-5740" b="-14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9B8CF21-9BF1-F6D4-DA31-383255943619}"/>
              </a:ext>
            </a:extLst>
          </p:cNvPr>
          <p:cNvSpPr txBox="1"/>
          <p:nvPr/>
        </p:nvSpPr>
        <p:spPr>
          <a:xfrm>
            <a:off x="329315" y="1196752"/>
            <a:ext cx="609600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用配方法解下列方程：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1" grpId="0" uiExpand="1" build="allAtOnce"/>
      <p:bldP spid="11284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yt_shape_11286"/>
          <p:cNvSpPr txBox="1"/>
          <p:nvPr/>
        </p:nvSpPr>
        <p:spPr>
          <a:xfrm>
            <a:off x="540000" y="2915024"/>
            <a:ext cx="95026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87" name="yt_shape_11287"/>
          <p:cNvSpPr txBox="1"/>
          <p:nvPr/>
        </p:nvSpPr>
        <p:spPr>
          <a:xfrm>
            <a:off x="540000" y="3394327"/>
            <a:ext cx="1004922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9" name="yt_shape_11289"/>
          <p:cNvSpPr txBox="1"/>
          <p:nvPr/>
        </p:nvSpPr>
        <p:spPr>
          <a:xfrm>
            <a:off x="540000" y="1779802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88" name="yt_image_11288" title="H_50.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79802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91" name="yt_shape_11291"/>
              <p:cNvSpPr txBox="1"/>
              <p:nvPr/>
            </p:nvSpPr>
            <p:spPr>
              <a:xfrm>
                <a:off x="540119" y="2477385"/>
                <a:ext cx="11111999" cy="29608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选取二次三项式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中的两项，配成完全平方式的过程叫配方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选取二次项和一次项配方：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选取二次项和常数项配方：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，或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选取一次项和常数项配方：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291" name="yt_shape_11291" descr="{&quot;rangeId&quot;:1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2960811"/>
              </a:xfrm>
              <a:prstGeom prst="rect">
                <a:avLst/>
              </a:prstGeom>
              <a:blipFill>
                <a:blip r:embed="rId3"/>
                <a:stretch>
                  <a:fillRect l="-1701" t="-1646" r="-1153" b="-5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7" name="yt_shape_11297"/>
          <p:cNvSpPr txBox="1"/>
          <p:nvPr/>
        </p:nvSpPr>
        <p:spPr>
          <a:xfrm>
            <a:off x="540000" y="1037420"/>
            <a:ext cx="606896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根据上述材料，解决下面问题：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的两种不同形式的配方；</a:t>
            </a:r>
          </a:p>
        </p:txBody>
      </p:sp>
      <p:sp>
        <p:nvSpPr>
          <p:cNvPr id="11299" name="yt_shape_11299"/>
          <p:cNvSpPr txBox="1"/>
          <p:nvPr/>
        </p:nvSpPr>
        <p:spPr>
          <a:xfrm>
            <a:off x="540000" y="1996026"/>
            <a:ext cx="806791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</p:txBody>
      </p:sp>
      <p:sp>
        <p:nvSpPr>
          <p:cNvPr id="11300" name="yt_shape_11300"/>
          <p:cNvSpPr txBox="1"/>
          <p:nvPr/>
        </p:nvSpPr>
        <p:spPr>
          <a:xfrm>
            <a:off x="540000" y="2955461"/>
            <a:ext cx="58076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01" name="yt_shape_11301"/>
              <p:cNvSpPr txBox="1"/>
              <p:nvPr/>
            </p:nvSpPr>
            <p:spPr>
              <a:xfrm>
                <a:off x="540000" y="3434764"/>
                <a:ext cx="4579780" cy="2745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1301" name="yt_shape_11301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4764"/>
                <a:ext cx="4579780" cy="2745816"/>
              </a:xfrm>
              <a:prstGeom prst="rect">
                <a:avLst/>
              </a:prstGeom>
              <a:blipFill>
                <a:blip r:embed="rId2"/>
                <a:stretch>
                  <a:fillRect l="-4128" t="-1774" r="-3063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3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9" grpId="0" uiExpand="1" build="allAtOnce"/>
      <p:bldP spid="11301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4" name="yt_shape_11304"/>
          <p:cNvSpPr txBox="1"/>
          <p:nvPr/>
        </p:nvSpPr>
        <p:spPr>
          <a:xfrm>
            <a:off x="540119" y="1956443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303" name="yt_image_11303" title="H_29.7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2005842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6" name="yt_shape_11306"/>
          <p:cNvSpPr txBox="1"/>
          <p:nvPr/>
        </p:nvSpPr>
        <p:spPr>
          <a:xfrm>
            <a:off x="540119" y="243486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利用配方法构成非负数求值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将所给等式配方成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的形式，根据几个非负数的和等于零，各非负数同时为零解题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09" name="yt_shape_11309"/>
          <p:cNvSpPr txBox="1"/>
          <p:nvPr/>
        </p:nvSpPr>
        <p:spPr>
          <a:xfrm>
            <a:off x="540119" y="43529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93F4FD-C8E1-F720-E61F-B0EC961A67CE}"/>
              </a:ext>
            </a:extLst>
          </p:cNvPr>
          <p:cNvSpPr txBox="1"/>
          <p:nvPr/>
        </p:nvSpPr>
        <p:spPr>
          <a:xfrm>
            <a:off x="6192096" y="381452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9" grpId="0" build="allAtOnce"/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8" name="yt_shape_11228"/>
          <p:cNvSpPr txBox="1"/>
          <p:nvPr/>
        </p:nvSpPr>
        <p:spPr>
          <a:xfrm>
            <a:off x="540000" y="2052882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27" name="yt_image_11227" title="H_51.3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2882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0" name="yt_shape_11230"/>
          <p:cNvSpPr txBox="1"/>
          <p:nvPr/>
        </p:nvSpPr>
        <p:spPr>
          <a:xfrm>
            <a:off x="540000" y="2756179"/>
            <a:ext cx="26000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配方法</a:t>
            </a:r>
          </a:p>
        </p:txBody>
      </p:sp>
      <p:sp>
        <p:nvSpPr>
          <p:cNvPr id="11231" name="yt_shape_11231"/>
          <p:cNvSpPr txBox="1"/>
          <p:nvPr/>
        </p:nvSpPr>
        <p:spPr>
          <a:xfrm>
            <a:off x="540000" y="3255744"/>
            <a:ext cx="97366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将二次三项式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进行配方，正确结果是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32" name="yt_table_112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092253"/>
              </p:ext>
            </p:extLst>
          </p:nvPr>
        </p:nvGraphicFramePr>
        <p:xfrm>
          <a:off x="540000" y="3735047"/>
          <a:ext cx="6215380" cy="950976"/>
        </p:xfrm>
        <a:graphic>
          <a:graphicData uri="http://schemas.openxmlformats.org/drawingml/2006/table">
            <a:tbl>
              <a:tblPr/>
              <a:tblGrid>
                <a:gridCol w="3573780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</a:tbl>
          </a:graphicData>
        </a:graphic>
      </p:graphicFrame>
      <p:sp>
        <p:nvSpPr>
          <p:cNvPr id="11234" name="yt_shape_11234"/>
          <p:cNvSpPr txBox="1"/>
          <p:nvPr/>
        </p:nvSpPr>
        <p:spPr>
          <a:xfrm>
            <a:off x="540000" y="4736601"/>
            <a:ext cx="85472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将式子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073480" title="H_28.801733">
            <a:extLst>
              <a:ext uri="{FF2B5EF4-FFF2-40B4-BE49-F238E27FC236}">
                <a16:creationId xmlns:a16="http://schemas.microsoft.com/office/drawing/2014/main" id="{A34D85CE-D7D4-94D5-9C17-A794CB3E70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9550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F1A344-7858-BF47-20C9-D4EA0AE25A5C}"/>
              </a:ext>
            </a:extLst>
          </p:cNvPr>
          <p:cNvSpPr txBox="1"/>
          <p:nvPr/>
        </p:nvSpPr>
        <p:spPr>
          <a:xfrm>
            <a:off x="9432064" y="32089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B68662-2A14-299D-47DE-A3A5E65B90B8}"/>
              </a:ext>
            </a:extLst>
          </p:cNvPr>
          <p:cNvSpPr txBox="1"/>
          <p:nvPr/>
        </p:nvSpPr>
        <p:spPr>
          <a:xfrm>
            <a:off x="6773001" y="4689796"/>
            <a:ext cx="2245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5" name="yt_shape_11235"/>
          <p:cNvSpPr txBox="1"/>
          <p:nvPr/>
        </p:nvSpPr>
        <p:spPr>
          <a:xfrm>
            <a:off x="540000" y="2404116"/>
            <a:ext cx="73706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用配方法解二次项系数为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p:sp>
        <p:nvSpPr>
          <p:cNvPr id="11236" name="yt_shape_11236"/>
          <p:cNvSpPr txBox="1"/>
          <p:nvPr/>
        </p:nvSpPr>
        <p:spPr>
          <a:xfrm>
            <a:off x="540120" y="2903681"/>
            <a:ext cx="12108608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新疆自治区中考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配方后得到的方程是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37" name="yt_table_112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902886"/>
              </p:ext>
            </p:extLst>
          </p:nvPr>
        </p:nvGraphicFramePr>
        <p:xfrm>
          <a:off x="547167" y="3433395"/>
          <a:ext cx="6502718" cy="950976"/>
        </p:xfrm>
        <a:graphic>
          <a:graphicData uri="http://schemas.openxmlformats.org/drawingml/2006/table">
            <a:tbl>
              <a:tblPr/>
              <a:tblGrid>
                <a:gridCol w="3726180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776538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pic>
        <p:nvPicPr>
          <p:cNvPr id="3" name="yt_shape_1699003073688" title="H_28.801733">
            <a:extLst>
              <a:ext uri="{FF2B5EF4-FFF2-40B4-BE49-F238E27FC236}">
                <a16:creationId xmlns:a16="http://schemas.microsoft.com/office/drawing/2014/main" id="{545D50A0-CFB2-12A5-DC34-433E33E837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34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E9B770-10BA-2534-7CB6-6F31AB5EA33D}"/>
              </a:ext>
            </a:extLst>
          </p:cNvPr>
          <p:cNvSpPr txBox="1"/>
          <p:nvPr/>
        </p:nvSpPr>
        <p:spPr>
          <a:xfrm>
            <a:off x="11651880" y="28433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9" name="yt_shape_11239"/>
          <p:cNvSpPr txBox="1"/>
          <p:nvPr/>
        </p:nvSpPr>
        <p:spPr>
          <a:xfrm>
            <a:off x="540000" y="1407713"/>
            <a:ext cx="330859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用配方法解下列方程：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11241" name="yt_shape_11241"/>
          <p:cNvSpPr txBox="1"/>
          <p:nvPr/>
        </p:nvSpPr>
        <p:spPr>
          <a:xfrm>
            <a:off x="540000" y="2366319"/>
            <a:ext cx="270106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42" name="yt_shape_11242"/>
              <p:cNvSpPr txBox="1"/>
              <p:nvPr/>
            </p:nvSpPr>
            <p:spPr>
              <a:xfrm>
                <a:off x="540000" y="3325754"/>
                <a:ext cx="258243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>
          <p:sp>
            <p:nvSpPr>
              <p:cNvPr id="11242" name="yt_shape_11242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041"/>
                <a:ext cx="2582438" cy="642163"/>
              </a:xfrm>
              <a:prstGeom prst="rect">
                <a:avLst/>
              </a:prstGeom>
              <a:blipFill>
                <a:blip r:embed="rId2"/>
                <a:stretch>
                  <a:fillRect l="-7329" r="-638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44" name="yt_shape_11244"/>
              <p:cNvSpPr txBox="1"/>
              <p:nvPr/>
            </p:nvSpPr>
            <p:spPr>
              <a:xfrm>
                <a:off x="540000" y="4018705"/>
                <a:ext cx="2960747" cy="1791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原方程无实数根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44" name="yt_shape_11244" descr="{&quot;rangeId&quot;: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18705"/>
                <a:ext cx="2960747" cy="1791581"/>
              </a:xfrm>
              <a:prstGeom prst="rect">
                <a:avLst/>
              </a:prstGeom>
              <a:blipFill>
                <a:blip r:embed="rId3"/>
                <a:stretch>
                  <a:fillRect l="-6392" r="-5361" b="-9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41" grpId="0" uiExpand="1" build="allAtOnce"/>
      <p:bldP spid="11244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6" name="yt_shape_11246"/>
          <p:cNvSpPr txBox="1"/>
          <p:nvPr/>
        </p:nvSpPr>
        <p:spPr>
          <a:xfrm>
            <a:off x="540000" y="2035230"/>
            <a:ext cx="767838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用配方法解二次项系数不为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的一元二次方程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47" name="yt_shape_11247"/>
              <p:cNvSpPr txBox="1"/>
              <p:nvPr/>
            </p:nvSpPr>
            <p:spPr>
              <a:xfrm>
                <a:off x="540119" y="2534795"/>
                <a:ext cx="12108609" cy="63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萧山区期末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下列用配方法解方程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的四个步骤中，出现错误的是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247" name="yt_shape_112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34795"/>
                <a:ext cx="12108609" cy="638893"/>
              </a:xfrm>
              <a:prstGeom prst="rect">
                <a:avLst/>
              </a:prstGeom>
              <a:blipFill>
                <a:blip r:embed="rId2"/>
                <a:stretch>
                  <a:fillRect l="-15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52" name="yt_table_1125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424090"/>
              </p:ext>
            </p:extLst>
          </p:nvPr>
        </p:nvGraphicFramePr>
        <p:xfrm>
          <a:off x="540000" y="4451720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p:grpSp>
        <p:nvGrpSpPr>
          <p:cNvPr id="11249" name="yt_shape_11249_skip" title="H_79.9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57846" y="3436438"/>
            <a:ext cx="4474845" cy="1015506"/>
            <a:chOff x="0" y="0"/>
            <a:chExt cx="4474845" cy="1015506"/>
          </a:xfrm>
        </p:grpSpPr>
        <p:pic>
          <p:nvPicPr>
            <p:cNvPr id="2" name="yt_image_11249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474845" cy="619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51" name="yt_shape_11251"/>
            <p:cNvSpPr txBox="1"/>
            <p:nvPr/>
          </p:nvSpPr>
          <p:spPr>
            <a:xfrm>
              <a:off x="1704141" y="6555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073940">
            <a:extLst>
              <a:ext uri="{FF2B5EF4-FFF2-40B4-BE49-F238E27FC236}">
                <a16:creationId xmlns:a16="http://schemas.microsoft.com/office/drawing/2014/main" id="{49256FAD-8F43-899E-62A8-4E35C52545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7455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116C899-C842-BB0E-1A12-04C84A5A3290}"/>
              </a:ext>
            </a:extLst>
          </p:cNvPr>
          <p:cNvSpPr txBox="1"/>
          <p:nvPr/>
        </p:nvSpPr>
        <p:spPr>
          <a:xfrm>
            <a:off x="11568608" y="26229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4" name="yt_shape_11254"/>
          <p:cNvSpPr txBox="1"/>
          <p:nvPr/>
        </p:nvSpPr>
        <p:spPr>
          <a:xfrm>
            <a:off x="540000" y="1002795"/>
            <a:ext cx="1038745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将下列方程两边同时乘或除以适当的数，然后再写成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56" name="yt_shape_11256"/>
              <p:cNvSpPr txBox="1"/>
              <p:nvPr/>
            </p:nvSpPr>
            <p:spPr>
              <a:xfrm>
                <a:off x="540000" y="1961401"/>
                <a:ext cx="5660204" cy="2124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解：原方程两边同除以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移项，得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配方，得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56" name="yt_shape_11256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1401"/>
                <a:ext cx="5660204" cy="2124556"/>
              </a:xfrm>
              <a:prstGeom prst="rect">
                <a:avLst/>
              </a:prstGeom>
              <a:blipFill>
                <a:blip r:embed="rId2"/>
                <a:stretch>
                  <a:fillRect l="-3341" r="-2371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58" name="yt_shape_11258"/>
              <p:cNvSpPr txBox="1"/>
              <p:nvPr/>
            </p:nvSpPr>
            <p:spPr>
              <a:xfrm>
                <a:off x="540000" y="4136745"/>
                <a:ext cx="258243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>
          <p:sp>
            <p:nvSpPr>
              <p:cNvPr id="11258" name="yt_shape_11258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33950"/>
                <a:ext cx="2582438" cy="638893"/>
              </a:xfrm>
              <a:prstGeom prst="rect">
                <a:avLst/>
              </a:prstGeom>
              <a:blipFill>
                <a:blip r:embed="rId3"/>
                <a:stretch>
                  <a:fillRect l="-7329" r="-638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60" name="yt_shape_11260"/>
          <p:cNvSpPr txBox="1"/>
          <p:nvPr/>
        </p:nvSpPr>
        <p:spPr>
          <a:xfrm>
            <a:off x="540000" y="4826426"/>
            <a:ext cx="537647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解：原方程两边同乘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移项，得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配方，得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56" grpId="0" uiExpand="1" build="allAtOnce"/>
      <p:bldP spid="11260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1" name="yt_shape_11261"/>
          <p:cNvSpPr txBox="1"/>
          <p:nvPr/>
        </p:nvSpPr>
        <p:spPr>
          <a:xfrm>
            <a:off x="540000" y="1602128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合肥蜀山区模拟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用配方法解方程：</a:t>
            </a:r>
          </a:p>
        </p:txBody>
      </p:sp>
      <p:sp>
        <p:nvSpPr>
          <p:cNvPr id="11262" name="yt_shape_11262"/>
          <p:cNvSpPr txBox="1"/>
          <p:nvPr/>
        </p:nvSpPr>
        <p:spPr>
          <a:xfrm>
            <a:off x="540000" y="2081431"/>
            <a:ext cx="1990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3" name="yt_shape_11263"/>
              <p:cNvSpPr txBox="1"/>
              <p:nvPr/>
            </p:nvSpPr>
            <p:spPr>
              <a:xfrm>
                <a:off x="540000" y="2560734"/>
                <a:ext cx="5413341" cy="22825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解：方程变形得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配方，得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开平方，得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63" name="yt_shape_11263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0734"/>
                <a:ext cx="5413341" cy="2282548"/>
              </a:xfrm>
              <a:prstGeom prst="rect">
                <a:avLst/>
              </a:prstGeom>
              <a:blipFill>
                <a:blip r:embed="rId2"/>
                <a:stretch>
                  <a:fillRect l="-3491" r="-2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65" name="yt_shape_11265"/>
              <p:cNvSpPr txBox="1"/>
              <p:nvPr/>
            </p:nvSpPr>
            <p:spPr>
              <a:xfrm>
                <a:off x="540000" y="4894070"/>
                <a:ext cx="3571619" cy="7218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65" name="yt_shape_11265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4070"/>
                <a:ext cx="3571619" cy="721801"/>
              </a:xfrm>
              <a:prstGeom prst="rect">
                <a:avLst/>
              </a:prstGeom>
              <a:blipFill>
                <a:blip r:embed="rId3"/>
                <a:stretch>
                  <a:fillRect l="-5299" r="-4444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3" grpId="0" uiExpand="1" build="allAtOnce"/>
      <p:bldP spid="1126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yt_shape_11267"/>
          <p:cNvSpPr txBox="1"/>
          <p:nvPr/>
        </p:nvSpPr>
        <p:spPr>
          <a:xfrm>
            <a:off x="540000" y="1628260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配方法一般步骤理解不清而致错</a:t>
            </a:r>
          </a:p>
        </p:txBody>
      </p:sp>
      <p:sp>
        <p:nvSpPr>
          <p:cNvPr id="11268" name="yt_shape_11268"/>
          <p:cNvSpPr txBox="1"/>
          <p:nvPr/>
        </p:nvSpPr>
        <p:spPr>
          <a:xfrm>
            <a:off x="540000" y="2127825"/>
            <a:ext cx="3452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9" name="yt_shape_11269"/>
              <p:cNvSpPr txBox="1"/>
              <p:nvPr/>
            </p:nvSpPr>
            <p:spPr>
              <a:xfrm>
                <a:off x="540000" y="2607128"/>
                <a:ext cx="4421660" cy="29826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69" name="yt_shape_11269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7128"/>
                <a:ext cx="4421660" cy="2982611"/>
              </a:xfrm>
              <a:prstGeom prst="rect">
                <a:avLst/>
              </a:prstGeom>
              <a:blipFill>
                <a:blip r:embed="rId2"/>
                <a:stretch>
                  <a:fillRect l="-4276" r="-3172" b="-2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074190" title="H_28.801733">
            <a:extLst>
              <a:ext uri="{FF2B5EF4-FFF2-40B4-BE49-F238E27FC236}">
                <a16:creationId xmlns:a16="http://schemas.microsoft.com/office/drawing/2014/main" id="{2A978E0B-166B-09FA-32B5-B00941AAEA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67587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yt_shape_11272"/>
          <p:cNvSpPr txBox="1"/>
          <p:nvPr/>
        </p:nvSpPr>
        <p:spPr>
          <a:xfrm>
            <a:off x="540000" y="1348116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71" name="yt_image_11271" title="H_50.4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48116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4" name="yt_shape_11274"/>
          <p:cNvSpPr txBox="1"/>
          <p:nvPr/>
        </p:nvSpPr>
        <p:spPr>
          <a:xfrm>
            <a:off x="540120" y="20399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可以通过配方写成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可以配成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5" name="yt_table_112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518599"/>
              </p:ext>
            </p:extLst>
          </p:nvPr>
        </p:nvGraphicFramePr>
        <p:xfrm>
          <a:off x="540000" y="2999420"/>
          <a:ext cx="6937312" cy="950976"/>
        </p:xfrm>
        <a:graphic>
          <a:graphicData uri="http://schemas.openxmlformats.org/drawingml/2006/table">
            <a:tbl>
              <a:tblPr/>
              <a:tblGrid>
                <a:gridCol w="4154615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2782697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sp>
        <p:nvSpPr>
          <p:cNvPr id="11277" name="yt_shape_11277"/>
          <p:cNvSpPr txBox="1"/>
          <p:nvPr/>
        </p:nvSpPr>
        <p:spPr>
          <a:xfrm>
            <a:off x="540119" y="400097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对于代数式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时，有最小值为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贺州市中考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在实数范围内定义一种运算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，其规则为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a*b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，根据这个规则，方程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20D918-5C73-9B20-D340-16D1F94D5CA7}"/>
              </a:ext>
            </a:extLst>
          </p:cNvPr>
          <p:cNvSpPr txBox="1"/>
          <p:nvPr/>
        </p:nvSpPr>
        <p:spPr>
          <a:xfrm>
            <a:off x="1821709" y="24686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F8A32D-08CD-A3E9-EDBB-DAE225FB255D}"/>
              </a:ext>
            </a:extLst>
          </p:cNvPr>
          <p:cNvSpPr txBox="1"/>
          <p:nvPr/>
        </p:nvSpPr>
        <p:spPr>
          <a:xfrm>
            <a:off x="4995121" y="395416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AFA09D-39B2-1372-9E8C-69DCF71B064E}"/>
              </a:ext>
            </a:extLst>
          </p:cNvPr>
          <p:cNvSpPr txBox="1"/>
          <p:nvPr/>
        </p:nvSpPr>
        <p:spPr>
          <a:xfrm>
            <a:off x="7890721" y="395416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19BEDB-B10D-46B4-937F-C2239C57FB9C}"/>
              </a:ext>
            </a:extLst>
          </p:cNvPr>
          <p:cNvSpPr txBox="1"/>
          <p:nvPr/>
        </p:nvSpPr>
        <p:spPr>
          <a:xfrm>
            <a:off x="5766646" y="4855932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1668</Words>
  <Application>Microsoft Office PowerPoint</Application>
  <PresentationFormat>宽屏</PresentationFormat>
  <Paragraphs>119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Segoe UI Symbol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2023-11-07T03:14:04Z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