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1" r:id="rId5"/>
    <p:sldId id="373" r:id="rId6"/>
    <p:sldId id="374" r:id="rId7"/>
    <p:sldId id="377" r:id="rId8"/>
    <p:sldId id="381" r:id="rId9"/>
    <p:sldId id="378" r:id="rId10"/>
    <p:sldId id="382" r:id="rId11"/>
    <p:sldId id="379" r:id="rId12"/>
    <p:sldId id="383" r:id="rId13"/>
    <p:sldId id="384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54" y="18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82" name="yt_shape_15082"/>
          <p:cNvSpPr txBox="1"/>
          <p:nvPr/>
        </p:nvSpPr>
        <p:spPr>
          <a:xfrm>
            <a:off x="540000" y="1071816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081" name="yt_image_15081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71816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084" name="yt_shape_15084"/>
              <p:cNvSpPr txBox="1"/>
              <p:nvPr/>
            </p:nvSpPr>
            <p:spPr>
              <a:xfrm>
                <a:off x="540119" y="1769399"/>
                <a:ext cx="11111999" cy="158928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一般地，如果有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个数据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1" u="none" baseline="-25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，那么，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＋…＋</a:t>
                </a:r>
                <a:r>
                  <a:rPr lang="en-US" altLang="zh-CN" sz="2400" b="0" i="1" u="sng" dirty="0" err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1" u="sng" dirty="0" err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就是这组数据的平均数，用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对于一组数据，我们常用平均数来作为刻画它的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集中趋势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的一种方法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5084" name="yt_shape_15084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69399"/>
                <a:ext cx="11111999" cy="1589281"/>
              </a:xfrm>
              <a:prstGeom prst="rect">
                <a:avLst/>
              </a:prstGeom>
              <a:blipFill>
                <a:blip r:embed="rId3"/>
                <a:stretch>
                  <a:fillRect l="-1701" r="-1482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086" name="yt_shape_15086"/>
              <p:cNvSpPr txBox="1"/>
              <p:nvPr/>
            </p:nvSpPr>
            <p:spPr>
              <a:xfrm>
                <a:off x="540119" y="3409468"/>
                <a:ext cx="11111999" cy="12971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一般地，对于求平均数，可统一用下面的公式：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…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…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＋…＋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5086" name="yt_shape_15086" descr="{&quot;rangeId&quot;:2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237652"/>
                <a:ext cx="11111999" cy="1297150"/>
              </a:xfrm>
              <a:prstGeom prst="rect">
                <a:avLst/>
              </a:prstGeom>
              <a:blipFill>
                <a:blip r:embed="rId4"/>
                <a:stretch>
                  <a:fillRect l="-1701" b="-140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088" name="yt_shape_15088"/>
              <p:cNvSpPr txBox="1"/>
              <p:nvPr/>
            </p:nvSpPr>
            <p:spPr>
              <a:xfrm>
                <a:off x="540119" y="4757406"/>
                <a:ext cx="11111999" cy="138877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分别表示数据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出现的次数，或者表示数据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在总结果中的比重，我们称其为各数据的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权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叫做这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个数据的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加权平均数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5088" name="yt_shape_15088" descr="{&quot;rangeId&quot;: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757406"/>
                <a:ext cx="11111999" cy="1388778"/>
              </a:xfrm>
              <a:prstGeom prst="rect">
                <a:avLst/>
              </a:prstGeom>
              <a:blipFill>
                <a:blip r:embed="rId5"/>
                <a:stretch>
                  <a:fillRect l="-1701" t="-3509" b="-131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9949260-EB7E-4F5A-BE00-A784E0DCBFB9}"/>
                  </a:ext>
                </a:extLst>
              </p:cNvPr>
              <p:cNvSpPr txBox="1"/>
              <p:nvPr/>
            </p:nvSpPr>
            <p:spPr>
              <a:xfrm>
                <a:off x="7331921" y="1556792"/>
                <a:ext cx="3171571" cy="7676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＋…＋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1" strike="noStrike" kern="1200" cap="none" spc="0" normalizeH="0" baseline="-2500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9949260-EB7E-4F5A-BE00-A784E0DCBF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31921" y="1556792"/>
                <a:ext cx="3171571" cy="767665"/>
              </a:xfrm>
              <a:prstGeom prst="rect">
                <a:avLst/>
              </a:prstGeom>
              <a:blipFill>
                <a:blip r:embed="rId6"/>
                <a:stretch>
                  <a:fillRect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FD4DD0D1-1DF3-0554-561B-77537A501DAB}"/>
              </a:ext>
            </a:extLst>
          </p:cNvPr>
          <p:cNvSpPr txBox="1"/>
          <p:nvPr/>
        </p:nvSpPr>
        <p:spPr>
          <a:xfrm>
            <a:off x="11060640" y="2355844"/>
            <a:ext cx="484886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集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EE47BAF-4D15-FCDC-A27A-E10E53704BE4}"/>
              </a:ext>
            </a:extLst>
          </p:cNvPr>
          <p:cNvSpPr txBox="1"/>
          <p:nvPr/>
        </p:nvSpPr>
        <p:spPr>
          <a:xfrm>
            <a:off x="450108" y="2872134"/>
            <a:ext cx="13992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中趋势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1256976-1AF7-49E5-0D59-08C5A9DB1115}"/>
              </a:ext>
            </a:extLst>
          </p:cNvPr>
          <p:cNvSpPr txBox="1"/>
          <p:nvPr/>
        </p:nvSpPr>
        <p:spPr>
          <a:xfrm>
            <a:off x="7617671" y="5186088"/>
            <a:ext cx="789685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86ADF68-80C8-959F-954B-9B180C3EA377}"/>
              </a:ext>
            </a:extLst>
          </p:cNvPr>
          <p:cNvSpPr txBox="1"/>
          <p:nvPr/>
        </p:nvSpPr>
        <p:spPr>
          <a:xfrm>
            <a:off x="1059708" y="5661577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加权平均数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0" name="yt_shape_15150"/>
          <p:cNvSpPr txBox="1"/>
          <p:nvPr/>
        </p:nvSpPr>
        <p:spPr>
          <a:xfrm>
            <a:off x="540000" y="1570702"/>
            <a:ext cx="413440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2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149" name="yt_image_15149" title="H_50.9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70702"/>
            <a:ext cx="409194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52" name="yt_shape_15152"/>
          <p:cNvSpPr txBox="1"/>
          <p:nvPr/>
        </p:nvSpPr>
        <p:spPr>
          <a:xfrm>
            <a:off x="540120" y="226828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数据分析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某风景区对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个旅游景点的门票价格进行了调整，据统计，调价前后各景点的游客人数基本不变，有关数据如下表所示：</a:t>
            </a:r>
          </a:p>
        </p:txBody>
      </p:sp>
      <p:graphicFrame>
        <p:nvGraphicFramePr>
          <p:cNvPr id="15153" name="yt_table_15153" title="H_178.5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6851774"/>
              </p:ext>
            </p:extLst>
          </p:nvPr>
        </p:nvGraphicFramePr>
        <p:xfrm>
          <a:off x="540000" y="3380084"/>
          <a:ext cx="11111997" cy="226771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9373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5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58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58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358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31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景点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原价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现价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平均日人数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千人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" name="yt_shape_15155"/>
          <p:cNvSpPr txBox="1"/>
          <p:nvPr/>
        </p:nvSpPr>
        <p:spPr>
          <a:xfrm>
            <a:off x="540119" y="174605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该风景区称调整这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个景点门票的平均收费不变，平均日总收入持平，则风景区是怎样计算的？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156" name="yt_shape_15156"/>
              <p:cNvSpPr txBox="1"/>
              <p:nvPr/>
            </p:nvSpPr>
            <p:spPr>
              <a:xfrm>
                <a:off x="540120" y="2705485"/>
                <a:ext cx="11111999" cy="276646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风景区是这样计算的：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调整前的平均价格为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10+10+15+20+25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调整后的平均价格为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5+5+15+25+30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风景区按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个景点门票调整前后的平均价格不变，日平均人数不变，所以平均日总收入持平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5156" name="yt_shape_15156" descr="{&quot;rangeId&quot;:23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705485"/>
                <a:ext cx="11111999" cy="2766463"/>
              </a:xfrm>
              <a:prstGeom prst="rect">
                <a:avLst/>
              </a:prstGeom>
              <a:blipFill>
                <a:blip r:embed="rId2"/>
                <a:stretch>
                  <a:fillRect l="-1701" t="-1982" b="-57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1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8" name="yt_shape_15158"/>
          <p:cNvSpPr txBox="1"/>
          <p:nvPr/>
        </p:nvSpPr>
        <p:spPr>
          <a:xfrm>
            <a:off x="540120" y="18512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另一方面，游客认为调整收费后，风景区的平均日总收入相对调价前，实际上增加了约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，则游客是怎样计算的？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159" name="yt_shape_15159"/>
              <p:cNvSpPr txBox="1"/>
              <p:nvPr/>
            </p:nvSpPr>
            <p:spPr>
              <a:xfrm>
                <a:off x="540000" y="2810669"/>
                <a:ext cx="5770811" cy="159748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游客按实际收费的总收入计算的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5×1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5×1+0×2+5×3+5×2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10×1+10×1+15×2+20×3+25×2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％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9.4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％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，实际上增加了约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9.4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％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5159" name="yt_shape_15159" descr="{&quot;rangeId&quot;:24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10669"/>
                <a:ext cx="5770811" cy="1597489"/>
              </a:xfrm>
              <a:prstGeom prst="rect">
                <a:avLst/>
              </a:prstGeom>
              <a:blipFill>
                <a:blip r:embed="rId2"/>
                <a:stretch>
                  <a:fillRect l="-3277" t="-3053" r="-2326" b="-11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161" name="yt_shape_15161"/>
          <p:cNvSpPr txBox="1"/>
          <p:nvPr/>
        </p:nvSpPr>
        <p:spPr>
          <a:xfrm>
            <a:off x="540000" y="4458946"/>
            <a:ext cx="81560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你认为风景区和游客谁的说法能反映整体的实际情况？</a:t>
            </a:r>
          </a:p>
        </p:txBody>
      </p:sp>
      <p:sp>
        <p:nvSpPr>
          <p:cNvPr id="15162" name="yt_shape_15162"/>
          <p:cNvSpPr txBox="1"/>
          <p:nvPr/>
        </p:nvSpPr>
        <p:spPr>
          <a:xfrm>
            <a:off x="540000" y="4938249"/>
            <a:ext cx="63863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游客的说法较能反映整体的实际情况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1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1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9" grpId="0" build="allAtOnce"/>
      <p:bldP spid="1516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91" name="yt_shape_15091"/>
          <p:cNvSpPr txBox="1"/>
          <p:nvPr/>
        </p:nvSpPr>
        <p:spPr>
          <a:xfrm>
            <a:off x="540000" y="900000"/>
            <a:ext cx="4155176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8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090" name="yt_image_15090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2514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93" name="yt_shape_15093"/>
          <p:cNvSpPr txBox="1"/>
          <p:nvPr/>
        </p:nvSpPr>
        <p:spPr>
          <a:xfrm>
            <a:off x="540000" y="1603297"/>
            <a:ext cx="260007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平均数</a:t>
            </a:r>
          </a:p>
        </p:txBody>
      </p:sp>
      <p:sp>
        <p:nvSpPr>
          <p:cNvPr id="15094" name="yt_shape_15094"/>
          <p:cNvSpPr txBox="1"/>
          <p:nvPr/>
        </p:nvSpPr>
        <p:spPr>
          <a:xfrm>
            <a:off x="540000" y="2102862"/>
            <a:ext cx="79941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湖州市中考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的平均数是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095" name="yt_table_1509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4937594"/>
              </p:ext>
            </p:extLst>
          </p:nvPr>
        </p:nvGraphicFramePr>
        <p:xfrm>
          <a:off x="540000" y="2582165"/>
          <a:ext cx="71240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718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719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720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7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C.2.5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4"/>
                  </a:ext>
                </a:extLst>
              </a:tr>
            </a:tbl>
          </a:graphicData>
        </a:graphic>
      </p:graphicFrame>
      <p:sp>
        <p:nvSpPr>
          <p:cNvPr id="15097" name="yt_shape_15097"/>
          <p:cNvSpPr txBox="1"/>
          <p:nvPr/>
        </p:nvSpPr>
        <p:spPr>
          <a:xfrm>
            <a:off x="540119" y="310833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已知一组数据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的平均数是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，则数据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的平均数是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5098" name="yt_shape_15098"/>
          <p:cNvSpPr txBox="1"/>
          <p:nvPr/>
        </p:nvSpPr>
        <p:spPr>
          <a:xfrm>
            <a:off x="540119" y="406777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名学生在一次数学测试中的成绩为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，这组成绩的平均数是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099" name="yt_shape_15099"/>
              <p:cNvSpPr txBox="1"/>
              <p:nvPr/>
            </p:nvSpPr>
            <p:spPr>
              <a:xfrm>
                <a:off x="540000" y="5027206"/>
                <a:ext cx="4086696" cy="112306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解：依题意有：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80+82+79+69+74+78+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+81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77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5099" name="yt_shape_15099" descr="{&quot;rangeId&quot;:5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27206"/>
                <a:ext cx="4086696" cy="1123064"/>
              </a:xfrm>
              <a:prstGeom prst="rect">
                <a:avLst/>
              </a:prstGeom>
              <a:blipFill>
                <a:blip r:embed="rId3"/>
                <a:stretch>
                  <a:fillRect l="-4627" t="-4891" r="-3582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101" name="yt_shape_15101"/>
          <p:cNvSpPr txBox="1"/>
          <p:nvPr/>
        </p:nvSpPr>
        <p:spPr>
          <a:xfrm>
            <a:off x="540000" y="6201058"/>
            <a:ext cx="15308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73.</a:t>
            </a:r>
          </a:p>
        </p:txBody>
      </p:sp>
      <p:pic>
        <p:nvPicPr>
          <p:cNvPr id="3" name="yt_shape_1699004043560">
            <a:extLst>
              <a:ext uri="{FF2B5EF4-FFF2-40B4-BE49-F238E27FC236}">
                <a16:creationId xmlns:a16="http://schemas.microsoft.com/office/drawing/2014/main" id="{7636EF15-08C4-FB9D-2D49-64A568478BC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262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C8C8309-1AC8-A2A9-6DBC-0AC7A805D14B}"/>
              </a:ext>
            </a:extLst>
          </p:cNvPr>
          <p:cNvSpPr txBox="1"/>
          <p:nvPr/>
        </p:nvSpPr>
        <p:spPr>
          <a:xfrm>
            <a:off x="7688989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8FC7CDD-DCD3-6A56-5324-1912EFB60CF1}"/>
              </a:ext>
            </a:extLst>
          </p:cNvPr>
          <p:cNvSpPr txBox="1"/>
          <p:nvPr/>
        </p:nvSpPr>
        <p:spPr>
          <a:xfrm>
            <a:off x="1974108" y="353701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99" grpId="0" uiExpand="1" build="allAtOnce"/>
      <p:bldP spid="15101" grpId="0" build="allAtOnce"/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02" name="yt_shape_15102"/>
          <p:cNvSpPr txBox="1"/>
          <p:nvPr/>
        </p:nvSpPr>
        <p:spPr>
          <a:xfrm>
            <a:off x="540000" y="2401742"/>
            <a:ext cx="321562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加权平均数</a:t>
            </a:r>
          </a:p>
        </p:txBody>
      </p:sp>
      <p:sp>
        <p:nvSpPr>
          <p:cNvPr id="15103" name="yt_shape_15103"/>
          <p:cNvSpPr txBox="1"/>
          <p:nvPr/>
        </p:nvSpPr>
        <p:spPr>
          <a:xfrm>
            <a:off x="540120" y="290130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湘潭市中考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某校组织青年教师竞赛活动，包含教学设计和现场教学展示两个方面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其中教学设计占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，现场展示占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某参赛教师的教学设计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分，现场展示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分，则她的最后得分成绩是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104" name="yt_table_1510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3107934"/>
              </p:ext>
            </p:extLst>
          </p:nvPr>
        </p:nvGraphicFramePr>
        <p:xfrm>
          <a:off x="540000" y="4340873"/>
          <a:ext cx="89528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72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23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724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7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A.95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B.94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C.92.5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D.91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5"/>
                  </a:ext>
                </a:extLst>
              </a:tr>
            </a:tbl>
          </a:graphicData>
        </a:graphic>
      </p:graphicFrame>
      <p:pic>
        <p:nvPicPr>
          <p:cNvPr id="3" name="yt_shape_1699004043775" title="H_28.801733">
            <a:extLst>
              <a:ext uri="{FF2B5EF4-FFF2-40B4-BE49-F238E27FC236}">
                <a16:creationId xmlns:a16="http://schemas.microsoft.com/office/drawing/2014/main" id="{2F412CCF-899D-390D-CA0E-9CC606CA0D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44106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1275023-4366-FED6-46B0-B03093089D81}"/>
              </a:ext>
            </a:extLst>
          </p:cNvPr>
          <p:cNvSpPr txBox="1"/>
          <p:nvPr/>
        </p:nvSpPr>
        <p:spPr>
          <a:xfrm>
            <a:off x="5174509" y="380547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06" name="yt_shape_15106"/>
          <p:cNvSpPr txBox="1"/>
          <p:nvPr/>
        </p:nvSpPr>
        <p:spPr>
          <a:xfrm>
            <a:off x="540119" y="180450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某老师为了了解学生周末学习时间的情况，在所任班级中随机调查了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名学生，绘成如图所示的条形统计图，则这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名学生周末学习的平均时间是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5110" name="yt_shape_15110"/>
          <p:cNvSpPr txBox="1"/>
          <p:nvPr/>
        </p:nvSpPr>
        <p:spPr>
          <a:xfrm>
            <a:off x="540000" y="509084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107" name="yt_shape_15107" title="H_167.2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426648" y="2916305"/>
            <a:ext cx="3338703" cy="2124216"/>
            <a:chOff x="0" y="0"/>
            <a:chExt cx="3338703" cy="2124216"/>
          </a:xfrm>
        </p:grpSpPr>
        <p:pic>
          <p:nvPicPr>
            <p:cNvPr id="2" name="yt_image_15107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338703" cy="17282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109" name="yt_shape_15109"/>
            <p:cNvSpPr txBox="1"/>
            <p:nvPr/>
          </p:nvSpPr>
          <p:spPr>
            <a:xfrm>
              <a:off x="1136070" y="176421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2737EBE-6E7D-7085-C359-553E2D2D3057}"/>
              </a:ext>
            </a:extLst>
          </p:cNvPr>
          <p:cNvSpPr txBox="1"/>
          <p:nvPr/>
        </p:nvSpPr>
        <p:spPr>
          <a:xfrm>
            <a:off x="9594107" y="223318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12" name="yt_shape_15112"/>
          <p:cNvSpPr txBox="1"/>
          <p:nvPr/>
        </p:nvSpPr>
        <p:spPr>
          <a:xfrm>
            <a:off x="540000" y="1288368"/>
            <a:ext cx="3975832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111" name="yt_image_15111" title="H_50.4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288368"/>
            <a:ext cx="3936492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14" name="yt_shape_15114"/>
          <p:cNvSpPr txBox="1"/>
          <p:nvPr/>
        </p:nvSpPr>
        <p:spPr>
          <a:xfrm>
            <a:off x="483872" y="1980404"/>
            <a:ext cx="11964593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百色市中考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若数据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的平均数为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的平均数为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115" name="yt_table_1511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2520152"/>
              </p:ext>
            </p:extLst>
          </p:nvPr>
        </p:nvGraphicFramePr>
        <p:xfrm>
          <a:off x="483872" y="2540375"/>
          <a:ext cx="7809866" cy="475488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0726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727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728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7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A.7.5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B.5.5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C.2.5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6"/>
                  </a:ext>
                </a:extLst>
              </a:tr>
            </a:tbl>
          </a:graphicData>
        </a:graphic>
      </p:graphicFrame>
      <p:sp>
        <p:nvSpPr>
          <p:cNvPr id="15117" name="yt_shape_15117"/>
          <p:cNvSpPr txBox="1"/>
          <p:nvPr/>
        </p:nvSpPr>
        <p:spPr>
          <a:xfrm>
            <a:off x="540000" y="3465843"/>
            <a:ext cx="66941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名学生的某次数学测验成绩统计表如下：</a:t>
            </a:r>
          </a:p>
        </p:txBody>
      </p:sp>
      <p:graphicFrame>
        <p:nvGraphicFramePr>
          <p:cNvPr id="15118" name="yt_table_15118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2372447"/>
              </p:ext>
            </p:extLst>
          </p:nvPr>
        </p:nvGraphicFramePr>
        <p:xfrm>
          <a:off x="540000" y="4097510"/>
          <a:ext cx="11111996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4476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72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72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272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266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2661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5291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成绩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5120" name="yt_shape_15120"/>
          <p:cNvSpPr txBox="1"/>
          <p:nvPr/>
        </p:nvSpPr>
        <p:spPr>
          <a:xfrm>
            <a:off x="540000" y="5501116"/>
            <a:ext cx="78899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若这个班的数学平均成绩是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E04BDF0-33EC-919C-3B5F-1F776D44838B}"/>
              </a:ext>
            </a:extLst>
          </p:cNvPr>
          <p:cNvSpPr txBox="1"/>
          <p:nvPr/>
        </p:nvSpPr>
        <p:spPr>
          <a:xfrm>
            <a:off x="11568608" y="192959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21A4E96-FCEE-B2E9-E136-6A4C7C2D0AE8}"/>
              </a:ext>
            </a:extLst>
          </p:cNvPr>
          <p:cNvSpPr txBox="1"/>
          <p:nvPr/>
        </p:nvSpPr>
        <p:spPr>
          <a:xfrm>
            <a:off x="6071327" y="5454310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0330E3A-67E8-373A-53D6-6CCEB582D346}"/>
              </a:ext>
            </a:extLst>
          </p:cNvPr>
          <p:cNvSpPr txBox="1"/>
          <p:nvPr/>
        </p:nvSpPr>
        <p:spPr>
          <a:xfrm>
            <a:off x="7730264" y="545431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21" name="yt_shape_15121"/>
          <p:cNvSpPr txBox="1"/>
          <p:nvPr/>
        </p:nvSpPr>
        <p:spPr>
          <a:xfrm>
            <a:off x="540119" y="1049519"/>
            <a:ext cx="11111999" cy="330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某校举行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做文明安徽人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演讲比赛，聘请了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位评委为参赛选手打分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赛前，组委会拟定了两种记分方案：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方案一：取所有评委所给的平均分；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方案二：在所有评委给的分中，去掉一个最高分，去掉一个最低分，取剩余得分的平均分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为了探究这两种记分方案的合理性，先让一名表演选手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不参加正式比赛的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演讲，让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位评委给演讲者评分，表演者得分如下表：</a:t>
            </a:r>
          </a:p>
        </p:txBody>
      </p:sp>
      <p:graphicFrame>
        <p:nvGraphicFramePr>
          <p:cNvPr id="15125" name="yt_table_15125" title="H_126.7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09693"/>
              </p:ext>
            </p:extLst>
          </p:nvPr>
        </p:nvGraphicFramePr>
        <p:xfrm>
          <a:off x="540000" y="4559491"/>
          <a:ext cx="11111995" cy="160934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0107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07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07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07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14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14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1143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1143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1143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01143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00041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评委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编号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打分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7.0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7.8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3.2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8.0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8.4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8.4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9.8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8.0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8.4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8.0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27" name="yt_shape_15127"/>
          <p:cNvSpPr txBox="1"/>
          <p:nvPr/>
        </p:nvSpPr>
        <p:spPr>
          <a:xfrm>
            <a:off x="540000" y="1507358"/>
            <a:ext cx="66171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请分别用上述两种方案计算表演者的得分；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128" name="yt_shape_15128"/>
              <p:cNvSpPr txBox="1"/>
              <p:nvPr/>
            </p:nvSpPr>
            <p:spPr>
              <a:xfrm>
                <a:off x="540000" y="1986661"/>
                <a:ext cx="6755054" cy="228524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方案一最后得分：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0+7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8+3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2+8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0+8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4+8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4+9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8+8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0+8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4+8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7.7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分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方案二最后得分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去掉最高分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9.8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和最低分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3.2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0+7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8+8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0+8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4+8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4+8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0+8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4+8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分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5128" name="yt_shape_15128" descr="{&quot;rangeId&quot;:20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86661"/>
                <a:ext cx="6755054" cy="2285241"/>
              </a:xfrm>
              <a:prstGeom prst="rect">
                <a:avLst/>
              </a:prstGeom>
              <a:blipFill>
                <a:blip r:embed="rId2"/>
                <a:stretch>
                  <a:fillRect l="-2798" t="-2400" r="-1805" b="-34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130" name="yt_shape_15130"/>
          <p:cNvSpPr txBox="1"/>
          <p:nvPr/>
        </p:nvSpPr>
        <p:spPr>
          <a:xfrm>
            <a:off x="540000" y="4322690"/>
            <a:ext cx="100027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如果你是评委会成员，你会建议采用哪种可行的记分方案？为什么？</a:t>
            </a:r>
          </a:p>
        </p:txBody>
      </p:sp>
      <p:sp>
        <p:nvSpPr>
          <p:cNvPr id="15131" name="yt_shape_15131"/>
          <p:cNvSpPr txBox="1"/>
          <p:nvPr/>
        </p:nvSpPr>
        <p:spPr>
          <a:xfrm>
            <a:off x="540120" y="480199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如果我是评委会成员，我会建议采用方案二的记分式，因为方案一中的平均数受极端数值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3.2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9.8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的影响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1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1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1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28" grpId="0" build="allAtOnce"/>
      <p:bldP spid="15131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32" name="yt_shape_15132"/>
          <p:cNvSpPr txBox="1"/>
          <p:nvPr/>
        </p:nvSpPr>
        <p:spPr>
          <a:xfrm>
            <a:off x="540000" y="1074070"/>
            <a:ext cx="103874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宣城市校级月考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小青本学期的数学成绩如下表所示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成绩均取整数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：</a:t>
            </a:r>
          </a:p>
        </p:txBody>
      </p:sp>
      <p:graphicFrame>
        <p:nvGraphicFramePr>
          <p:cNvPr id="15133" name="yt_table_15133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6070073"/>
              </p:ext>
            </p:extLst>
          </p:nvPr>
        </p:nvGraphicFramePr>
        <p:xfrm>
          <a:off x="540000" y="1705737"/>
          <a:ext cx="11111998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6193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200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00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14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848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80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5808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 rowSpan="2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测试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类别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平时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期中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考试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期末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考试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测验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测验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测验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课题学习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成绩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5135" name="yt_shape_15135"/>
          <p:cNvSpPr txBox="1"/>
          <p:nvPr/>
        </p:nvSpPr>
        <p:spPr>
          <a:xfrm>
            <a:off x="540000" y="3676146"/>
            <a:ext cx="53860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计算小青本学期的平时平均成绩；</a:t>
            </a:r>
          </a:p>
        </p:txBody>
      </p:sp>
      <p:sp>
        <p:nvSpPr>
          <p:cNvPr id="2" name="yt_shape_15136"/>
          <p:cNvSpPr txBox="1"/>
          <p:nvPr/>
        </p:nvSpPr>
        <p:spPr>
          <a:xfrm>
            <a:off x="540119" y="4307813"/>
            <a:ext cx="8796241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小青本学期的平时平均成绩为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88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70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86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85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分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5137" name="yt_shape_1513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48370" y="4307813"/>
            <a:ext cx="1603629" cy="1836115"/>
            <a:chOff x="0" y="0"/>
            <a:chExt cx="1603629" cy="1836115"/>
          </a:xfrm>
        </p:grpSpPr>
        <p:pic>
          <p:nvPicPr>
            <p:cNvPr id="3" name="yt_image_15137" descr="{&quot;rangeId&quot;:0,&quot;⚘_2&quot;:1}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03629" cy="1371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139" name="yt_shape_15139"/>
            <p:cNvSpPr txBox="1"/>
            <p:nvPr/>
          </p:nvSpPr>
          <p:spPr>
            <a:xfrm>
              <a:off x="281205" y="1407600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41" name="yt_shape_15141"/>
          <p:cNvSpPr txBox="1"/>
          <p:nvPr/>
        </p:nvSpPr>
        <p:spPr>
          <a:xfrm>
            <a:off x="540119" y="189559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如果学期的总评成绩是根据扇形图所示的权重计算，那么本学期小青的期末考试成绩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至少为多少分才能保证达到总评成绩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分的最低目标？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5142"/>
              <p:cNvSpPr txBox="1"/>
              <p:nvPr/>
            </p:nvSpPr>
            <p:spPr>
              <a:xfrm>
                <a:off x="540000" y="3007393"/>
                <a:ext cx="9250930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依题意，得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％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％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％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4" name="yt_shape_15142" descr="{&quot;rangeId&quot;:13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07393"/>
                <a:ext cx="9250930" cy="641201"/>
              </a:xfrm>
              <a:prstGeom prst="rect">
                <a:avLst/>
              </a:prstGeom>
              <a:blipFill>
                <a:blip r:embed="rId2"/>
                <a:stretch>
                  <a:fillRect l="-2044" r="-1055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5144" name="yt_shape_1514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48370" y="3007393"/>
            <a:ext cx="1603629" cy="1836115"/>
            <a:chOff x="0" y="0"/>
            <a:chExt cx="1603629" cy="1836115"/>
          </a:xfrm>
        </p:grpSpPr>
        <p:pic>
          <p:nvPicPr>
            <p:cNvPr id="5" name="yt_image_15144" descr="{&quot;rangeId&quot;:0,&quot;⚘_2&quot;:1}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03629" cy="1371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146" name="yt_shape_15146"/>
            <p:cNvSpPr txBox="1"/>
            <p:nvPr/>
          </p:nvSpPr>
          <p:spPr>
            <a:xfrm>
              <a:off x="281205" y="1407600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5148" name="yt_shape_15148"/>
          <p:cNvSpPr txBox="1"/>
          <p:nvPr/>
        </p:nvSpPr>
        <p:spPr>
          <a:xfrm>
            <a:off x="540000" y="3818454"/>
            <a:ext cx="46935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答：小青期末考试成绩至少为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分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15148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1354</Words>
  <Application>Microsoft Office PowerPoint</Application>
  <PresentationFormat>宽屏</PresentationFormat>
  <Paragraphs>160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苗 麦</cp:lastModifiedBy>
  <cp:revision>44</cp:revision>
  <dcterms:created xsi:type="dcterms:W3CDTF">2023-05-05T05:33:04Z</dcterms:created>
  <dcterms:modified xsi:type="dcterms:W3CDTF">2023-11-05T09:08:48Z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