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8" r:id="rId6"/>
    <p:sldId id="370" r:id="rId7"/>
    <p:sldId id="372" r:id="rId8"/>
    <p:sldId id="374" r:id="rId9"/>
    <p:sldId id="256" r:id="rId1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54" y="18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18" name="yt_shape_15518"/>
          <p:cNvSpPr txBox="1"/>
          <p:nvPr/>
        </p:nvSpPr>
        <p:spPr>
          <a:xfrm>
            <a:off x="540000" y="2164051"/>
            <a:ext cx="690894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对平均数据的概念理解不透彻导致错误</a:t>
            </a:r>
          </a:p>
        </p:txBody>
      </p:sp>
      <p:sp>
        <p:nvSpPr>
          <p:cNvPr id="15519" name="yt_shape_15519"/>
          <p:cNvSpPr txBox="1"/>
          <p:nvPr/>
        </p:nvSpPr>
        <p:spPr>
          <a:xfrm>
            <a:off x="540119" y="266361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已知数据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的平均数为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；数据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的平均数为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的平均数是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；数据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的平均数为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520" name="yt_table_1552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7001774"/>
              </p:ext>
            </p:extLst>
          </p:nvPr>
        </p:nvGraphicFramePr>
        <p:xfrm>
          <a:off x="540000" y="4103182"/>
          <a:ext cx="4573906" cy="950976"/>
        </p:xfrm>
        <a:graphic>
          <a:graphicData uri="http://schemas.openxmlformats.org/drawingml/2006/table">
            <a:tbl>
              <a:tblPr/>
              <a:tblGrid>
                <a:gridCol w="2473643">
                  <a:extLst>
                    <a:ext uri="{9D8B030D-6E8A-4147-A177-3AD203B41FA5}">
                      <a16:colId xmlns:a16="http://schemas.microsoft.com/office/drawing/2014/main" val="10785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7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9"/>
                  </a:ext>
                </a:extLst>
              </a:tr>
            </a:tbl>
          </a:graphicData>
        </a:graphic>
      </p:graphicFrame>
      <p:pic>
        <p:nvPicPr>
          <p:cNvPr id="3" name="yt_shape_1699004154554">
            <a:extLst>
              <a:ext uri="{FF2B5EF4-FFF2-40B4-BE49-F238E27FC236}">
                <a16:creationId xmlns:a16="http://schemas.microsoft.com/office/drawing/2014/main" id="{9B40FD97-148C-8DB7-23C4-DFD83CBFAF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03378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2A5BB30-1B3A-54CC-B450-90F801D159D6}"/>
              </a:ext>
            </a:extLst>
          </p:cNvPr>
          <p:cNvSpPr txBox="1"/>
          <p:nvPr/>
        </p:nvSpPr>
        <p:spPr>
          <a:xfrm>
            <a:off x="1516908" y="356778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22" name="yt_shape_15522"/>
          <p:cNvSpPr txBox="1"/>
          <p:nvPr/>
        </p:nvSpPr>
        <p:spPr>
          <a:xfrm>
            <a:off x="540119" y="189738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年初中毕业生体育测试中，某校随机抽取了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名男生的引体向上成绩，将这组数据整理后制成如下统计表：</a:t>
            </a:r>
          </a:p>
        </p:txBody>
      </p:sp>
      <p:graphicFrame>
        <p:nvGraphicFramePr>
          <p:cNvPr id="15523" name="yt_table_15523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8733299"/>
              </p:ext>
            </p:extLst>
          </p:nvPr>
        </p:nvGraphicFramePr>
        <p:xfrm>
          <a:off x="540000" y="3009187"/>
          <a:ext cx="11111998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2697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0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60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602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602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成绩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名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5525" name="yt_shape_15525"/>
          <p:cNvSpPr txBox="1"/>
          <p:nvPr/>
        </p:nvSpPr>
        <p:spPr>
          <a:xfrm>
            <a:off x="540000" y="4412793"/>
            <a:ext cx="49244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关于这组数据的平均数是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10.3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5526" name="yt_shape_15526"/>
          <p:cNvSpPr txBox="1"/>
          <p:nvPr/>
        </p:nvSpPr>
        <p:spPr>
          <a:xfrm>
            <a:off x="540119" y="4892096"/>
            <a:ext cx="111119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【解析】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数据的权数代表该数据出现的次数，不是要分析的数据，计算时不能混淆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59DFFEA-CAB5-54BB-0BBA-E0F391FC86F4}"/>
              </a:ext>
            </a:extLst>
          </p:cNvPr>
          <p:cNvSpPr txBox="1"/>
          <p:nvPr/>
        </p:nvSpPr>
        <p:spPr>
          <a:xfrm>
            <a:off x="4107589" y="4365987"/>
            <a:ext cx="1018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10.3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5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26" grpId="0" build="allAtOnce"/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27" name="yt_shape_15527"/>
          <p:cNvSpPr txBox="1"/>
          <p:nvPr/>
        </p:nvSpPr>
        <p:spPr>
          <a:xfrm>
            <a:off x="540000" y="2881874"/>
            <a:ext cx="660116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对中位数的概念理解不透彻导致错误</a:t>
            </a:r>
          </a:p>
        </p:txBody>
      </p:sp>
      <p:sp>
        <p:nvSpPr>
          <p:cNvPr id="15528" name="yt_shape_15528"/>
          <p:cNvSpPr txBox="1"/>
          <p:nvPr/>
        </p:nvSpPr>
        <p:spPr>
          <a:xfrm>
            <a:off x="540000" y="3381439"/>
            <a:ext cx="97879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一组正整数数据：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，它的中位数是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529" name="yt_table_1552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8040749"/>
              </p:ext>
            </p:extLst>
          </p:nvPr>
        </p:nvGraphicFramePr>
        <p:xfrm>
          <a:off x="540000" y="3860742"/>
          <a:ext cx="85718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787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788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789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7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无数个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0"/>
                  </a:ext>
                </a:extLst>
              </a:tr>
            </a:tbl>
          </a:graphicData>
        </a:graphic>
      </p:graphicFrame>
      <p:pic>
        <p:nvPicPr>
          <p:cNvPr id="3" name="yt_shape_1699004154788" title="H_28.801733">
            <a:extLst>
              <a:ext uri="{FF2B5EF4-FFF2-40B4-BE49-F238E27FC236}">
                <a16:creationId xmlns:a16="http://schemas.microsoft.com/office/drawing/2014/main" id="{1CC97FE1-6FC7-6DB6-C3AC-90EBAB50CA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92120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1BDDF94-A968-0B82-00D7-9F3A0CD7AB54}"/>
              </a:ext>
            </a:extLst>
          </p:cNvPr>
          <p:cNvSpPr txBox="1"/>
          <p:nvPr/>
        </p:nvSpPr>
        <p:spPr>
          <a:xfrm>
            <a:off x="9482864" y="333463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31" name="yt_shape_15531"/>
          <p:cNvSpPr txBox="1"/>
          <p:nvPr/>
        </p:nvSpPr>
        <p:spPr>
          <a:xfrm>
            <a:off x="540000" y="1801628"/>
            <a:ext cx="598561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对众数概念理解不透彻导致错误</a:t>
            </a:r>
          </a:p>
        </p:txBody>
      </p:sp>
      <p:sp>
        <p:nvSpPr>
          <p:cNvPr id="15532" name="yt_shape_15532"/>
          <p:cNvSpPr txBox="1"/>
          <p:nvPr/>
        </p:nvSpPr>
        <p:spPr>
          <a:xfrm>
            <a:off x="540119" y="2301193"/>
            <a:ext cx="11460537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在某次英语听力考试中，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名学生的成绩统计如图，则这组数据的众数是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536" name="yt_table_1553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2817720"/>
              </p:ext>
            </p:extLst>
          </p:nvPr>
        </p:nvGraphicFramePr>
        <p:xfrm>
          <a:off x="623392" y="2953512"/>
          <a:ext cx="3286443" cy="950976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791"/>
                    </a:ext>
                  </a:extLst>
                </a:gridCol>
                <a:gridCol w="1168400">
                  <a:extLst>
                    <a:ext uri="{9D8B030D-6E8A-4147-A177-3AD203B41FA5}">
                      <a16:colId xmlns:a16="http://schemas.microsoft.com/office/drawing/2014/main" val="107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2"/>
                  </a:ext>
                </a:extLst>
              </a:tr>
            </a:tbl>
          </a:graphicData>
        </a:graphic>
      </p:graphicFrame>
      <p:grpSp>
        <p:nvGrpSpPr>
          <p:cNvPr id="15533" name="yt_shape_15533_skip" title="H_169.7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154865" y="3260628"/>
            <a:ext cx="2495169" cy="2156220"/>
            <a:chOff x="0" y="0"/>
            <a:chExt cx="2495169" cy="2156220"/>
          </a:xfrm>
        </p:grpSpPr>
        <p:pic>
          <p:nvPicPr>
            <p:cNvPr id="2" name="yt_image_1553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95169" cy="17602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535" name="yt_shape_15535"/>
            <p:cNvSpPr txBox="1"/>
            <p:nvPr/>
          </p:nvSpPr>
          <p:spPr>
            <a:xfrm>
              <a:off x="714303" y="179622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9004155001">
            <a:extLst>
              <a:ext uri="{FF2B5EF4-FFF2-40B4-BE49-F238E27FC236}">
                <a16:creationId xmlns:a16="http://schemas.microsoft.com/office/drawing/2014/main" id="{CBD4AD12-8E08-B0DF-A273-F21A4441CB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40955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CCC0759-075A-D2B9-5E6D-E26DC0368F01}"/>
              </a:ext>
            </a:extLst>
          </p:cNvPr>
          <p:cNvSpPr txBox="1"/>
          <p:nvPr/>
        </p:nvSpPr>
        <p:spPr>
          <a:xfrm>
            <a:off x="10848528" y="225040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38" name="yt_shape_15538"/>
          <p:cNvSpPr txBox="1"/>
          <p:nvPr/>
        </p:nvSpPr>
        <p:spPr>
          <a:xfrm>
            <a:off x="540000" y="1090851"/>
            <a:ext cx="101566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给出一组数据：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，则这组数据的众数是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5542" name="yt_shape_15542"/>
          <p:cNvSpPr txBox="1"/>
          <p:nvPr/>
        </p:nvSpPr>
        <p:spPr>
          <a:xfrm>
            <a:off x="540000" y="388562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539" name="yt_shape_15539" title="H_166.3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659248" y="1722518"/>
            <a:ext cx="2873502" cy="2112786"/>
            <a:chOff x="0" y="0"/>
            <a:chExt cx="2873502" cy="2112786"/>
          </a:xfrm>
        </p:grpSpPr>
        <p:pic>
          <p:nvPicPr>
            <p:cNvPr id="2" name="yt_image_15539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873502" cy="17167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541" name="yt_shape_15541"/>
            <p:cNvSpPr txBox="1"/>
            <p:nvPr/>
          </p:nvSpPr>
          <p:spPr>
            <a:xfrm>
              <a:off x="903470" y="175278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5543" name="yt_shape_15543"/>
          <p:cNvSpPr txBox="1"/>
          <p:nvPr/>
        </p:nvSpPr>
        <p:spPr>
          <a:xfrm>
            <a:off x="540119" y="42590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名学生自发组织献爱心捐款活动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班长将捐款情况进行了统计，并绘制成了统计图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根据图中提供的信息，捐款金额的众数是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5544" name="yt_shape_15544"/>
          <p:cNvSpPr txBox="1"/>
          <p:nvPr/>
        </p:nvSpPr>
        <p:spPr>
          <a:xfrm>
            <a:off x="540119" y="521850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【解析】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在确定众数时，容易混淆的是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次数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出现次数最多的数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即众数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；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众数不一定是唯一的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5FDFE7F-A78F-C502-56CE-486AEBDCFA4C}"/>
              </a:ext>
            </a:extLst>
          </p:cNvPr>
          <p:cNvSpPr txBox="1"/>
          <p:nvPr/>
        </p:nvSpPr>
        <p:spPr>
          <a:xfrm>
            <a:off x="9517789" y="104404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00EA886-680F-74B1-5F0E-48BBE45F90D1}"/>
              </a:ext>
            </a:extLst>
          </p:cNvPr>
          <p:cNvSpPr txBox="1"/>
          <p:nvPr/>
        </p:nvSpPr>
        <p:spPr>
          <a:xfrm>
            <a:off x="9975107" y="468774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5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44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45" name="yt_shape_15545"/>
          <p:cNvSpPr txBox="1"/>
          <p:nvPr/>
        </p:nvSpPr>
        <p:spPr>
          <a:xfrm>
            <a:off x="540000" y="1646694"/>
            <a:ext cx="537006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数据不确定时考虑不全致错</a:t>
            </a:r>
          </a:p>
        </p:txBody>
      </p:sp>
      <p:sp>
        <p:nvSpPr>
          <p:cNvPr id="15546" name="yt_shape_15546"/>
          <p:cNvSpPr txBox="1"/>
          <p:nvPr/>
        </p:nvSpPr>
        <p:spPr>
          <a:xfrm>
            <a:off x="540000" y="2146259"/>
            <a:ext cx="98135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一组数据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的中位数和平均数相等，则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547" name="yt_shape_15547"/>
              <p:cNvSpPr txBox="1"/>
              <p:nvPr/>
            </p:nvSpPr>
            <p:spPr>
              <a:xfrm>
                <a:off x="540120" y="2625562"/>
                <a:ext cx="11111999" cy="294574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</a:rPr>
                  <a:t>【解析】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把这四个数从小到大排列后，分三种情况：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当正中间的两个数为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时，由题意得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1+4+6+</m:t>
                        </m:r>
                        <m: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1+4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，符合题意；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当正中间的两个数为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时，由题意得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1+4+6+</m:t>
                        </m:r>
                        <m: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，符合题意；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当正中间的两个数为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时，由题意得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1+4+6+</m:t>
                        </m:r>
                        <m: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4+6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，符合题意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综上所述，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的值为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547" name="yt_shape_15547" descr="{&quot;rangeId&quot;:11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625562"/>
                <a:ext cx="11111999" cy="2945743"/>
              </a:xfrm>
              <a:prstGeom prst="rect">
                <a:avLst/>
              </a:prstGeom>
              <a:blipFill>
                <a:blip r:embed="rId2"/>
                <a:stretch>
                  <a:fillRect l="-1701" t="-1863" r="-1207" b="-53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9004155247" title="H_28.801733">
            <a:extLst>
              <a:ext uri="{FF2B5EF4-FFF2-40B4-BE49-F238E27FC236}">
                <a16:creationId xmlns:a16="http://schemas.microsoft.com/office/drawing/2014/main" id="{25EE4A96-30D8-E99E-5B84-BAE633CBE8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8602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9569F79-1691-B4AE-3015-F1FFA1FC51EA}"/>
              </a:ext>
            </a:extLst>
          </p:cNvPr>
          <p:cNvSpPr txBox="1"/>
          <p:nvPr/>
        </p:nvSpPr>
        <p:spPr>
          <a:xfrm>
            <a:off x="8416064" y="2099453"/>
            <a:ext cx="185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47" grpId="0" build="allAtOnce"/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49" name="yt_shape_15549"/>
          <p:cNvSpPr txBox="1"/>
          <p:nvPr/>
        </p:nvSpPr>
        <p:spPr>
          <a:xfrm>
            <a:off x="540119" y="123622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个正整数从小到大排列，若这组数据的中位数是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，唯一的众数是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个正整数的和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5550" name="yt_shape_15550"/>
          <p:cNvSpPr txBox="1"/>
          <p:nvPr/>
        </p:nvSpPr>
        <p:spPr>
          <a:xfrm>
            <a:off x="540119" y="219565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解：因为这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个数的中位数是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，唯一的众数是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，所以可设其余两个正整数为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则这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个数按从小到大的顺序可排列为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</a:p>
        </p:txBody>
      </p:sp>
      <p:sp>
        <p:nvSpPr>
          <p:cNvPr id="15551" name="yt_shape_15551"/>
          <p:cNvSpPr txBox="1"/>
          <p:nvPr/>
        </p:nvSpPr>
        <p:spPr>
          <a:xfrm>
            <a:off x="540000" y="3635222"/>
            <a:ext cx="45813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那么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的取值有以下三种情况：</a:t>
            </a:r>
          </a:p>
        </p:txBody>
      </p:sp>
      <p:sp>
        <p:nvSpPr>
          <p:cNvPr id="15552" name="yt_shape_15552"/>
          <p:cNvSpPr txBox="1"/>
          <p:nvPr/>
        </p:nvSpPr>
        <p:spPr>
          <a:xfrm>
            <a:off x="540000" y="4114525"/>
            <a:ext cx="81208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时，这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个数之和为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；</a:t>
            </a:r>
          </a:p>
        </p:txBody>
      </p:sp>
      <p:sp>
        <p:nvSpPr>
          <p:cNvPr id="15553" name="yt_shape_15553"/>
          <p:cNvSpPr txBox="1"/>
          <p:nvPr/>
        </p:nvSpPr>
        <p:spPr>
          <a:xfrm>
            <a:off x="540000" y="4593828"/>
            <a:ext cx="81208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时，这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个数之和为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；</a:t>
            </a:r>
          </a:p>
        </p:txBody>
      </p:sp>
      <p:sp>
        <p:nvSpPr>
          <p:cNvPr id="15554" name="yt_shape_15554"/>
          <p:cNvSpPr txBox="1"/>
          <p:nvPr/>
        </p:nvSpPr>
        <p:spPr>
          <a:xfrm>
            <a:off x="540000" y="5073131"/>
            <a:ext cx="7889980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时，这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个数之和为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19.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故这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个正整数的和为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19.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5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5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5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5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50" grpId="0" build="allAtOnce"/>
      <p:bldP spid="15551" grpId="0" build="allAtOnce"/>
      <p:bldP spid="15552" grpId="0" build="allAtOnce"/>
      <p:bldP spid="15553" grpId="0" build="allAtOnce"/>
      <p:bldP spid="1555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917</Words>
  <Application>Microsoft Office PowerPoint</Application>
  <PresentationFormat>宽屏</PresentationFormat>
  <Paragraphs>59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苗 麦</cp:lastModifiedBy>
  <cp:revision>44</cp:revision>
  <dcterms:created xsi:type="dcterms:W3CDTF">2023-05-05T05:33:04Z</dcterms:created>
  <dcterms:modified xsi:type="dcterms:W3CDTF">2023-11-05T09:24:12Z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