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1" r:id="rId5"/>
    <p:sldId id="372" r:id="rId6"/>
    <p:sldId id="374" r:id="rId7"/>
    <p:sldId id="375" r:id="rId8"/>
    <p:sldId id="377" r:id="rId9"/>
    <p:sldId id="379" r:id="rId10"/>
    <p:sldId id="387" r:id="rId11"/>
    <p:sldId id="392" r:id="rId12"/>
    <p:sldId id="388" r:id="rId13"/>
    <p:sldId id="394" r:id="rId14"/>
    <p:sldId id="389" r:id="rId15"/>
    <p:sldId id="39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1" name="yt_shape_13991"/>
          <p:cNvSpPr txBox="1"/>
          <p:nvPr/>
        </p:nvSpPr>
        <p:spPr>
          <a:xfrm>
            <a:off x="540000" y="1365490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90" name="yt_image_13990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6549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93" name="yt_shape_13993"/>
          <p:cNvSpPr txBox="1"/>
          <p:nvPr/>
        </p:nvSpPr>
        <p:spPr>
          <a:xfrm>
            <a:off x="540119" y="2063073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正方形既是特殊矩形，又是特殊菱形，它的四个角都是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，四条边都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相等且互相垂直平分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，并且每一条对角线平分一组对角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正方形是轴对称图形，它有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条对称轴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正方形的判定方法：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有一组邻边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的矩形是正方形；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的菱形是正方形；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对角线互相垂直的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矩形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对角线相等的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菱形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57C662-733B-C171-FB8F-720903FEEE0D}"/>
              </a:ext>
            </a:extLst>
          </p:cNvPr>
          <p:cNvSpPr txBox="1"/>
          <p:nvPr/>
        </p:nvSpPr>
        <p:spPr>
          <a:xfrm>
            <a:off x="8298707" y="201626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2BCB77-AA42-652B-C0F8-AF2636E6F8A3}"/>
              </a:ext>
            </a:extLst>
          </p:cNvPr>
          <p:cNvSpPr txBox="1"/>
          <p:nvPr/>
        </p:nvSpPr>
        <p:spPr>
          <a:xfrm>
            <a:off x="11041907" y="201626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7E6421-873B-6B31-D56A-1682B2706732}"/>
              </a:ext>
            </a:extLst>
          </p:cNvPr>
          <p:cNvSpPr txBox="1"/>
          <p:nvPr/>
        </p:nvSpPr>
        <p:spPr>
          <a:xfrm>
            <a:off x="450108" y="249175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419CCA-DA1B-F2FA-B745-BF0C237DE56E}"/>
              </a:ext>
            </a:extLst>
          </p:cNvPr>
          <p:cNvSpPr txBox="1"/>
          <p:nvPr/>
        </p:nvSpPr>
        <p:spPr>
          <a:xfrm>
            <a:off x="2583708" y="2491755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相等且互相垂直平分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8E5625-34C9-7E06-23B7-1D77C15ADAD9}"/>
              </a:ext>
            </a:extLst>
          </p:cNvPr>
          <p:cNvSpPr txBox="1"/>
          <p:nvPr/>
        </p:nvSpPr>
        <p:spPr>
          <a:xfrm>
            <a:off x="4641108" y="296724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E617788-1CA0-15C8-E559-515258321C91}"/>
              </a:ext>
            </a:extLst>
          </p:cNvPr>
          <p:cNvSpPr txBox="1"/>
          <p:nvPr/>
        </p:nvSpPr>
        <p:spPr>
          <a:xfrm>
            <a:off x="3040908" y="391821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38AE04-F504-6FDB-A41F-EA62336526C1}"/>
              </a:ext>
            </a:extLst>
          </p:cNvPr>
          <p:cNvSpPr txBox="1"/>
          <p:nvPr/>
        </p:nvSpPr>
        <p:spPr>
          <a:xfrm>
            <a:off x="3040908" y="439370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7D32CB8-E54A-7838-54CB-49C29826A777}"/>
              </a:ext>
            </a:extLst>
          </p:cNvPr>
          <p:cNvSpPr txBox="1"/>
          <p:nvPr/>
        </p:nvSpPr>
        <p:spPr>
          <a:xfrm>
            <a:off x="3955308" y="486919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矩形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11F8F39-6676-3DFE-98B6-CF3AFE80712B}"/>
              </a:ext>
            </a:extLst>
          </p:cNvPr>
          <p:cNvSpPr txBox="1"/>
          <p:nvPr/>
        </p:nvSpPr>
        <p:spPr>
          <a:xfrm>
            <a:off x="3345708" y="534468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菱形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3" name="yt_shape_14053"/>
          <p:cNvSpPr txBox="1"/>
          <p:nvPr/>
        </p:nvSpPr>
        <p:spPr>
          <a:xfrm>
            <a:off x="540000" y="2411113"/>
            <a:ext cx="62308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周长的一半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4054"/>
          <p:cNvSpPr txBox="1"/>
          <p:nvPr/>
        </p:nvSpPr>
        <p:spPr>
          <a:xfrm>
            <a:off x="540000" y="3042780"/>
            <a:ext cx="9372759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可知四边形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为正方形，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的周长为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由折叠可得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的周长为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的周长是四边形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周长的一半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4055" name="yt_shape_1405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24417" y="3042780"/>
            <a:ext cx="1227582" cy="1764106"/>
            <a:chOff x="0" y="0"/>
            <a:chExt cx="1227582" cy="1764106"/>
          </a:xfrm>
        </p:grpSpPr>
        <p:pic>
          <p:nvPicPr>
            <p:cNvPr id="5" name="yt_image_14055" descr="{&quot;rangeId&quot;:0,&quot;⚘_2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27582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57" name="yt_shape_14057"/>
            <p:cNvSpPr txBox="1"/>
            <p:nvPr/>
          </p:nvSpPr>
          <p:spPr>
            <a:xfrm>
              <a:off x="93182" y="1335591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9" name="yt_shape_14059"/>
          <p:cNvSpPr txBox="1"/>
          <p:nvPr/>
        </p:nvSpPr>
        <p:spPr>
          <a:xfrm>
            <a:off x="479376" y="980728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是等腰直角三角形，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上的动点，且满足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是等腰直角三角形；</a:t>
            </a:r>
          </a:p>
        </p:txBody>
      </p:sp>
      <p:sp>
        <p:nvSpPr>
          <p:cNvPr id="2" name="yt_shape_14061">
            <a:extLst>
              <a:ext uri="{FF2B5EF4-FFF2-40B4-BE49-F238E27FC236}">
                <a16:creationId xmlns:a16="http://schemas.microsoft.com/office/drawing/2014/main" id="{9762B954-366F-F78E-E295-16BFD1BBA0CB}"/>
              </a:ext>
            </a:extLst>
          </p:cNvPr>
          <p:cNvSpPr txBox="1"/>
          <p:nvPr/>
        </p:nvSpPr>
        <p:spPr>
          <a:xfrm>
            <a:off x="479376" y="2276872"/>
            <a:ext cx="6120265" cy="369331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是等腰直角三角形，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BPD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AQD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QD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BDP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PDQ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PDQ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为等腰直角三角形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image_14062" title="H_144.77567">
            <a:extLst>
              <a:ext uri="{FF2B5EF4-FFF2-40B4-BE49-F238E27FC236}">
                <a16:creationId xmlns:a16="http://schemas.microsoft.com/office/drawing/2014/main" id="{0F9B93BD-949E-DEAA-B90E-12332EAA4163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77310" y="2348880"/>
            <a:ext cx="2314065" cy="183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963975F-8301-0A60-29D3-AC8A53D15A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4447687"/>
            <a:ext cx="2314237" cy="14407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4" name="yt_shape_14064"/>
          <p:cNvSpPr txBox="1"/>
          <p:nvPr/>
        </p:nvSpPr>
        <p:spPr>
          <a:xfrm>
            <a:off x="540000" y="1353244"/>
            <a:ext cx="89335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运动到什么位置时，四边形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APDQ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是正方形？并说明理由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065"/>
              <p:cNvSpPr txBox="1"/>
              <p:nvPr/>
            </p:nvSpPr>
            <p:spPr>
              <a:xfrm>
                <a:off x="540119" y="1984911"/>
                <a:ext cx="8761934" cy="35071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运动到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的中点时，四边形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APDQ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为正方形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理由：由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为等腰直角三角形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的中点时，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DP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APD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PDQ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APDQ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为矩形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APDQ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为正方形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4065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4911"/>
                <a:ext cx="8761934" cy="3507179"/>
              </a:xfrm>
              <a:prstGeom prst="rect">
                <a:avLst/>
              </a:prstGeom>
              <a:blipFill>
                <a:blip r:embed="rId2"/>
                <a:stretch>
                  <a:fillRect l="-2157" t="-1565" r="-418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67" name="yt_image_14067" title="H_144.7756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10700" y="1959488"/>
            <a:ext cx="2314065" cy="183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72" name="yt_shape_14072"/>
          <p:cNvSpPr txBox="1"/>
          <p:nvPr/>
        </p:nvSpPr>
        <p:spPr>
          <a:xfrm>
            <a:off x="540000" y="55421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4" name="yt_shape_14074"/>
          <p:cNvSpPr txBox="1"/>
          <p:nvPr/>
        </p:nvSpPr>
        <p:spPr>
          <a:xfrm>
            <a:off x="407368" y="1068307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73" name="yt_image_1407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068307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76" name="yt_shape_14076"/>
          <p:cNvSpPr txBox="1"/>
          <p:nvPr/>
        </p:nvSpPr>
        <p:spPr>
          <a:xfrm>
            <a:off x="407487" y="17658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边上任意一点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077" name="yt_shape_14077"/>
          <p:cNvSpPr txBox="1"/>
          <p:nvPr/>
        </p:nvSpPr>
        <p:spPr>
          <a:xfrm>
            <a:off x="407368" y="2725325"/>
            <a:ext cx="3741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2" name="yt_shape_14078"/>
          <p:cNvSpPr txBox="1"/>
          <p:nvPr/>
        </p:nvSpPr>
        <p:spPr>
          <a:xfrm>
            <a:off x="407368" y="3356992"/>
            <a:ext cx="6173165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是正方形，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4079" name="yt_shape_1407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85486" y="3356992"/>
            <a:ext cx="1333881" cy="1693240"/>
            <a:chOff x="0" y="0"/>
            <a:chExt cx="1333881" cy="1693240"/>
          </a:xfrm>
        </p:grpSpPr>
        <p:pic>
          <p:nvPicPr>
            <p:cNvPr id="3" name="yt_image_14079" descr="{&quot;rangeId&quot;:0,&quot;⚘_6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33881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81" name="yt_shape_14081"/>
            <p:cNvSpPr txBox="1"/>
            <p:nvPr/>
          </p:nvSpPr>
          <p:spPr>
            <a:xfrm>
              <a:off x="69387" y="1264725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3" name="yt_shape_14083"/>
          <p:cNvSpPr txBox="1"/>
          <p:nvPr/>
        </p:nvSpPr>
        <p:spPr>
          <a:xfrm>
            <a:off x="540119" y="14878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是否可能是平行四边形，如果可能，请指出此时点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的位置，如不可能，请说明理由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4084"/>
          <p:cNvSpPr txBox="1"/>
          <p:nvPr/>
        </p:nvSpPr>
        <p:spPr>
          <a:xfrm>
            <a:off x="540000" y="2599670"/>
            <a:ext cx="540212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解：不可能，理由：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如图，若要四边形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</p:txBody>
      </p:sp>
      <p:grpSp>
        <p:nvGrpSpPr>
          <p:cNvPr id="14085" name="yt_shape_1408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07741" y="2099239"/>
            <a:ext cx="1333881" cy="1693240"/>
            <a:chOff x="0" y="0"/>
            <a:chExt cx="1333881" cy="1693240"/>
          </a:xfrm>
        </p:grpSpPr>
        <p:pic>
          <p:nvPicPr>
            <p:cNvPr id="5" name="yt_image_14085" descr="{&quot;rangeId&quot;:0,&quot;⚘_6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33881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87" name="yt_shape_14087"/>
            <p:cNvSpPr txBox="1"/>
            <p:nvPr/>
          </p:nvSpPr>
          <p:spPr>
            <a:xfrm>
              <a:off x="69387" y="1264725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14089" name="yt_image_1408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312" y="4135689"/>
            <a:ext cx="1337310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091">
            <a:extLst>
              <a:ext uri="{FF2B5EF4-FFF2-40B4-BE49-F238E27FC236}">
                <a16:creationId xmlns:a16="http://schemas.microsoft.com/office/drawing/2014/main" id="{58AD9F0F-49DC-C5A2-04EF-423E68AA8C96}"/>
              </a:ext>
            </a:extLst>
          </p:cNvPr>
          <p:cNvSpPr txBox="1"/>
          <p:nvPr/>
        </p:nvSpPr>
        <p:spPr>
          <a:xfrm>
            <a:off x="498087" y="3508317"/>
            <a:ext cx="8204169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，则当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时，四边形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为平行四边形，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即此时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，而点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不与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重合，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，矛盾，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不可能是平行四边形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1" name="yt_shape_14001"/>
          <p:cNvSpPr txBox="1"/>
          <p:nvPr/>
        </p:nvSpPr>
        <p:spPr>
          <a:xfrm>
            <a:off x="540000" y="1817151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00" name="yt_image_14000" title="H_51.3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17151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03" name="yt_shape_14003"/>
          <p:cNvSpPr txBox="1"/>
          <p:nvPr/>
        </p:nvSpPr>
        <p:spPr>
          <a:xfrm>
            <a:off x="540000" y="2520448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正方形的性质</a:t>
            </a:r>
          </a:p>
        </p:txBody>
      </p:sp>
      <p:sp>
        <p:nvSpPr>
          <p:cNvPr id="14004" name="yt_shape_14004"/>
          <p:cNvSpPr txBox="1"/>
          <p:nvPr/>
        </p:nvSpPr>
        <p:spPr>
          <a:xfrm>
            <a:off x="540000" y="3020013"/>
            <a:ext cx="9361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安庆望江县期末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正方形具有而菱形不一定具有的性质是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05" name="yt_table_1400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059032"/>
              </p:ext>
            </p:extLst>
          </p:nvPr>
        </p:nvGraphicFramePr>
        <p:xfrm>
          <a:off x="540000" y="3499316"/>
          <a:ext cx="3606800" cy="1901952"/>
        </p:xfrm>
        <a:graphic>
          <a:graphicData uri="http://schemas.openxmlformats.org/drawingml/2006/table">
            <a:tbl>
              <a:tblPr/>
              <a:tblGrid>
                <a:gridCol w="3606800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对角线平分一组对角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</a:tbl>
          </a:graphicData>
        </a:graphic>
      </p:graphicFrame>
      <p:pic>
        <p:nvPicPr>
          <p:cNvPr id="3" name="yt_shape_1699003784684" title="H_28.801733">
            <a:extLst>
              <a:ext uri="{FF2B5EF4-FFF2-40B4-BE49-F238E27FC236}">
                <a16:creationId xmlns:a16="http://schemas.microsoft.com/office/drawing/2014/main" id="{CD8F216E-91BF-7DEE-B573-1DAA237B81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5977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A80325-110B-B3F4-240D-C4E373CEA1DE}"/>
              </a:ext>
            </a:extLst>
          </p:cNvPr>
          <p:cNvSpPr txBox="1"/>
          <p:nvPr/>
        </p:nvSpPr>
        <p:spPr>
          <a:xfrm>
            <a:off x="9060589" y="29732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7" name="yt_shape_14007"/>
          <p:cNvSpPr txBox="1"/>
          <p:nvPr/>
        </p:nvSpPr>
        <p:spPr>
          <a:xfrm>
            <a:off x="540119" y="20513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镇江市期末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内位于对角线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下方的一点，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135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</p:txBody>
      </p:sp>
      <p:sp>
        <p:nvSpPr>
          <p:cNvPr id="14011" name="yt_shape_14011"/>
          <p:cNvSpPr txBox="1"/>
          <p:nvPr/>
        </p:nvSpPr>
        <p:spPr>
          <a:xfrm>
            <a:off x="540000" y="484400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08" name="yt_shape_14008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2196" y="3163139"/>
            <a:ext cx="1427607" cy="1630440"/>
            <a:chOff x="0" y="0"/>
            <a:chExt cx="1427607" cy="1630440"/>
          </a:xfrm>
        </p:grpSpPr>
        <p:pic>
          <p:nvPicPr>
            <p:cNvPr id="2" name="yt_image_1400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27607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10" name="yt_shape_14010"/>
            <p:cNvSpPr txBox="1"/>
            <p:nvPr/>
          </p:nvSpPr>
          <p:spPr>
            <a:xfrm>
              <a:off x="180522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C20AEA1-B60D-2E6C-E1AA-B2B3C6C7227E}"/>
              </a:ext>
            </a:extLst>
          </p:cNvPr>
          <p:cNvSpPr txBox="1"/>
          <p:nvPr/>
        </p:nvSpPr>
        <p:spPr>
          <a:xfrm>
            <a:off x="3920383" y="248002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2" name="yt_shape_14012"/>
          <p:cNvSpPr txBox="1"/>
          <p:nvPr/>
        </p:nvSpPr>
        <p:spPr>
          <a:xfrm>
            <a:off x="540000" y="1564349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正方形的判定</a:t>
            </a:r>
          </a:p>
        </p:txBody>
      </p:sp>
      <p:sp>
        <p:nvSpPr>
          <p:cNvPr id="14013" name="yt_shape_14013"/>
          <p:cNvSpPr txBox="1"/>
          <p:nvPr/>
        </p:nvSpPr>
        <p:spPr>
          <a:xfrm>
            <a:off x="540119" y="206391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，要使四边形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EMFN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为正方形，则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需满足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017" name="yt_shape_14017"/>
          <p:cNvSpPr txBox="1"/>
          <p:nvPr/>
        </p:nvSpPr>
        <p:spPr>
          <a:xfrm>
            <a:off x="540000" y="53309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14" name="yt_shape_14014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15814" y="3655844"/>
            <a:ext cx="2960370" cy="1624725"/>
            <a:chOff x="0" y="0"/>
            <a:chExt cx="2960370" cy="1624725"/>
          </a:xfrm>
        </p:grpSpPr>
        <p:pic>
          <p:nvPicPr>
            <p:cNvPr id="2" name="yt_image_1401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60370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16" name="yt_shape_14016"/>
            <p:cNvSpPr txBox="1"/>
            <p:nvPr/>
          </p:nvSpPr>
          <p:spPr>
            <a:xfrm>
              <a:off x="946904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784906">
            <a:extLst>
              <a:ext uri="{FF2B5EF4-FFF2-40B4-BE49-F238E27FC236}">
                <a16:creationId xmlns:a16="http://schemas.microsoft.com/office/drawing/2014/main" id="{855850B5-6D58-C313-3434-5CEA462227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03676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4879EA5-DB95-238D-3B58-E6EE818336C6}"/>
              </a:ext>
            </a:extLst>
          </p:cNvPr>
          <p:cNvSpPr txBox="1"/>
          <p:nvPr/>
        </p:nvSpPr>
        <p:spPr>
          <a:xfrm>
            <a:off x="2769446" y="2968084"/>
            <a:ext cx="2989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8" name="yt_shape_14018"/>
          <p:cNvSpPr txBox="1"/>
          <p:nvPr/>
        </p:nvSpPr>
        <p:spPr>
          <a:xfrm>
            <a:off x="695400" y="908720"/>
            <a:ext cx="11496600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022" name="yt_shape_14022"/>
          <p:cNvSpPr txBox="1"/>
          <p:nvPr/>
        </p:nvSpPr>
        <p:spPr>
          <a:xfrm>
            <a:off x="695281" y="37116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19" name="yt_shape_14019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03609" y="1945314"/>
            <a:ext cx="1867662" cy="1640727"/>
            <a:chOff x="0" y="0"/>
            <a:chExt cx="1867662" cy="1640727"/>
          </a:xfrm>
        </p:grpSpPr>
        <p:pic>
          <p:nvPicPr>
            <p:cNvPr id="2" name="yt_image_1401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7662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21" name="yt_shape_14021"/>
            <p:cNvSpPr txBox="1"/>
            <p:nvPr/>
          </p:nvSpPr>
          <p:spPr>
            <a:xfrm>
              <a:off x="400550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yt_shape_14023">
            <a:extLst>
              <a:ext uri="{FF2B5EF4-FFF2-40B4-BE49-F238E27FC236}">
                <a16:creationId xmlns:a16="http://schemas.microsoft.com/office/drawing/2014/main" id="{3F26DE52-F0A0-094E-409F-C69FEC307451}"/>
              </a:ext>
            </a:extLst>
          </p:cNvPr>
          <p:cNvSpPr txBox="1"/>
          <p:nvPr/>
        </p:nvSpPr>
        <p:spPr>
          <a:xfrm>
            <a:off x="679594" y="1899540"/>
            <a:ext cx="5245410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是矩形，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是矩形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是正方形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4" name="yt_shape_14024"/>
          <p:cNvSpPr txBox="1"/>
          <p:nvPr/>
        </p:nvSpPr>
        <p:spPr>
          <a:xfrm>
            <a:off x="540000" y="3144960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由于未分情况讨论而漏解</a:t>
            </a:r>
          </a:p>
        </p:txBody>
      </p:sp>
      <p:sp>
        <p:nvSpPr>
          <p:cNvPr id="14025" name="yt_shape_14025"/>
          <p:cNvSpPr txBox="1"/>
          <p:nvPr/>
        </p:nvSpPr>
        <p:spPr>
          <a:xfrm>
            <a:off x="540000" y="3644525"/>
            <a:ext cx="104868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为边作等边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150°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785106" title="H_28.801733">
            <a:extLst>
              <a:ext uri="{FF2B5EF4-FFF2-40B4-BE49-F238E27FC236}">
                <a16:creationId xmlns:a16="http://schemas.microsoft.com/office/drawing/2014/main" id="{11126FA7-93F6-AE54-A282-75478F5CBA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18428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504072-EBFD-9893-29AF-7E79AFC41406}"/>
              </a:ext>
            </a:extLst>
          </p:cNvPr>
          <p:cNvSpPr txBox="1"/>
          <p:nvPr/>
        </p:nvSpPr>
        <p:spPr>
          <a:xfrm>
            <a:off x="9143139" y="3597719"/>
            <a:ext cx="179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7" name="yt_shape_14027"/>
          <p:cNvSpPr txBox="1"/>
          <p:nvPr/>
        </p:nvSpPr>
        <p:spPr>
          <a:xfrm>
            <a:off x="540000" y="1894600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26" name="yt_image_14026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94600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9" name="yt_shape_14029"/>
          <p:cNvSpPr txBox="1"/>
          <p:nvPr/>
        </p:nvSpPr>
        <p:spPr>
          <a:xfrm>
            <a:off x="540119" y="25864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33" name="yt_table_1403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28717"/>
              </p:ext>
            </p:extLst>
          </p:nvPr>
        </p:nvGraphicFramePr>
        <p:xfrm>
          <a:off x="540000" y="3545904"/>
          <a:ext cx="4596130" cy="950976"/>
        </p:xfrm>
        <a:graphic>
          <a:graphicData uri="http://schemas.openxmlformats.org/drawingml/2006/table">
            <a:tbl>
              <a:tblPr/>
              <a:tblGrid>
                <a:gridCol w="2687955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1908175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B.90°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D.90°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</a:tbl>
          </a:graphicData>
        </a:graphic>
      </p:graphicFrame>
      <p:grpSp>
        <p:nvGrpSpPr>
          <p:cNvPr id="14030" name="yt_shape_14030_skip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94764" y="3545904"/>
            <a:ext cx="1455039" cy="1777887"/>
            <a:chOff x="0" y="0"/>
            <a:chExt cx="1455039" cy="1777887"/>
          </a:xfrm>
        </p:grpSpPr>
        <p:pic>
          <p:nvPicPr>
            <p:cNvPr id="2" name="yt_image_14030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55039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32" name="yt_shape_14032"/>
            <p:cNvSpPr txBox="1"/>
            <p:nvPr/>
          </p:nvSpPr>
          <p:spPr>
            <a:xfrm>
              <a:off x="194238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980435F-4222-3C31-25D9-36FD67DE2C77}"/>
              </a:ext>
            </a:extLst>
          </p:cNvPr>
          <p:cNvSpPr txBox="1"/>
          <p:nvPr/>
        </p:nvSpPr>
        <p:spPr>
          <a:xfrm>
            <a:off x="8651132" y="30151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5" name="yt_shape_14035"/>
          <p:cNvSpPr txBox="1"/>
          <p:nvPr/>
        </p:nvSpPr>
        <p:spPr>
          <a:xfrm>
            <a:off x="479376" y="1196752"/>
            <a:ext cx="113771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鄂尔多斯市中考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延长线上的动点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平移得到，若过点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为垂足，则有以下结论：</a:t>
            </a:r>
          </a:p>
        </p:txBody>
      </p:sp>
      <p:sp>
        <p:nvSpPr>
          <p:cNvPr id="14039" name="yt_shape_14039"/>
          <p:cNvSpPr txBox="1"/>
          <p:nvPr/>
        </p:nvSpPr>
        <p:spPr>
          <a:xfrm>
            <a:off x="479257" y="437203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36" name="yt_shape_14036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3649" y="2477690"/>
            <a:ext cx="1559052" cy="1685304"/>
            <a:chOff x="0" y="0"/>
            <a:chExt cx="1559052" cy="1685304"/>
          </a:xfrm>
        </p:grpSpPr>
        <p:pic>
          <p:nvPicPr>
            <p:cNvPr id="2" name="yt_image_14036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9052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38" name="yt_shape_14038"/>
            <p:cNvSpPr txBox="1"/>
            <p:nvPr/>
          </p:nvSpPr>
          <p:spPr>
            <a:xfrm>
              <a:off x="246245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040">
                <a:extLst>
                  <a:ext uri="{FF2B5EF4-FFF2-40B4-BE49-F238E27FC236}">
                    <a16:creationId xmlns:a16="http://schemas.microsoft.com/office/drawing/2014/main" id="{78BBFA89-B08E-2E7E-13CB-8266E93CA89A}"/>
                  </a:ext>
                </a:extLst>
              </p:cNvPr>
              <p:cNvSpPr txBox="1"/>
              <p:nvPr/>
            </p:nvSpPr>
            <p:spPr>
              <a:xfrm>
                <a:off x="480947" y="2780928"/>
                <a:ext cx="8694688" cy="2395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位置变化，使得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DHC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无论点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运动到何处，都有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的运动过程中，四边形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CEMD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可能成为菱形；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无论点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运动到何处，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CHM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一定大于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以上结论正确的有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①②④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把所有正确结论的序号都填上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4040">
                <a:extLst>
                  <a:ext uri="{FF2B5EF4-FFF2-40B4-BE49-F238E27FC236}">
                    <a16:creationId xmlns:a16="http://schemas.microsoft.com/office/drawing/2014/main" id="{78BBFA89-B08E-2E7E-13CB-8266E93CA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947" y="2780928"/>
                <a:ext cx="8694688" cy="2395784"/>
              </a:xfrm>
              <a:prstGeom prst="rect">
                <a:avLst/>
              </a:prstGeom>
              <a:blipFill>
                <a:blip r:embed="rId3"/>
                <a:stretch>
                  <a:fillRect l="-2174" t="-2036" r="-1192" b="-7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04F687C-0E65-A38C-72D1-B0A2DDC6F6A5}"/>
              </a:ext>
            </a:extLst>
          </p:cNvPr>
          <p:cNvSpPr txBox="1"/>
          <p:nvPr/>
        </p:nvSpPr>
        <p:spPr>
          <a:xfrm>
            <a:off x="3134136" y="4682366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6" name="yt_shape_14046"/>
          <p:cNvSpPr txBox="1"/>
          <p:nvPr/>
        </p:nvSpPr>
        <p:spPr>
          <a:xfrm>
            <a:off x="551503" y="12618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如图，在四边形纸片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恰好都和点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</a:p>
        </p:txBody>
      </p:sp>
      <p:sp>
        <p:nvSpPr>
          <p:cNvPr id="14047" name="yt_shape_14047"/>
          <p:cNvSpPr txBox="1"/>
          <p:nvPr/>
        </p:nvSpPr>
        <p:spPr>
          <a:xfrm>
            <a:off x="551384" y="2221269"/>
            <a:ext cx="40347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是正方形；</a:t>
            </a:r>
          </a:p>
        </p:txBody>
      </p:sp>
      <p:sp>
        <p:nvSpPr>
          <p:cNvPr id="2" name="yt_shape_14048"/>
          <p:cNvSpPr txBox="1"/>
          <p:nvPr/>
        </p:nvSpPr>
        <p:spPr>
          <a:xfrm>
            <a:off x="551384" y="2852936"/>
            <a:ext cx="8010591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由折叠可得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EAG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FAG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是矩形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由折叠可得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是正方形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4049" name="yt_shape_1404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35801" y="2852936"/>
            <a:ext cx="1227582" cy="1764106"/>
            <a:chOff x="0" y="0"/>
            <a:chExt cx="1227582" cy="1764106"/>
          </a:xfrm>
        </p:grpSpPr>
        <p:pic>
          <p:nvPicPr>
            <p:cNvPr id="3" name="yt_image_14049" descr="{&quot;rangeId&quot;:0,&quot;⚘_2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27582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51" name="yt_shape_14051"/>
            <p:cNvSpPr txBox="1"/>
            <p:nvPr/>
          </p:nvSpPr>
          <p:spPr>
            <a:xfrm>
              <a:off x="93182" y="1335591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1550</Words>
  <Application>Microsoft Office PowerPoint</Application>
  <PresentationFormat>宽屏</PresentationFormat>
  <Paragraphs>123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44</cp:revision>
  <dcterms:created xsi:type="dcterms:W3CDTF">2023-05-05T05:33:04Z</dcterms:created>
  <dcterms:modified xsi:type="dcterms:W3CDTF">2023-11-07T03:44:13Z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