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3" r:id="rId5"/>
    <p:sldId id="378" r:id="rId6"/>
    <p:sldId id="379" r:id="rId7"/>
    <p:sldId id="384" r:id="rId8"/>
    <p:sldId id="388" r:id="rId9"/>
    <p:sldId id="390" r:id="rId10"/>
    <p:sldId id="392" r:id="rId11"/>
    <p:sldId id="393" r:id="rId12"/>
    <p:sldId id="39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2" name="yt_shape_10952"/>
          <p:cNvSpPr txBox="1"/>
          <p:nvPr/>
        </p:nvSpPr>
        <p:spPr>
          <a:xfrm>
            <a:off x="540000" y="1059795"/>
            <a:ext cx="2440861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1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0951" name="yt_image_10951" title="H_47.8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9795"/>
            <a:ext cx="241515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4" name="yt_shape_10954"/>
          <p:cNvSpPr txBox="1"/>
          <p:nvPr/>
        </p:nvSpPr>
        <p:spPr>
          <a:xfrm>
            <a:off x="540000" y="1718525"/>
            <a:ext cx="51841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二次根式的有关概念及性质</a:t>
            </a:r>
          </a:p>
        </p:txBody>
      </p:sp>
      <p:sp>
        <p:nvSpPr>
          <p:cNvPr id="10955" name="yt_shape_10955"/>
          <p:cNvSpPr txBox="1"/>
          <p:nvPr/>
        </p:nvSpPr>
        <p:spPr>
          <a:xfrm>
            <a:off x="540000" y="2218090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芜湖市镜湖区期末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下列各式中，一定是二次根式的是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56" name="yt_table_10956" title="H_73.4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8490621"/>
                  </p:ext>
                </p:extLst>
              </p:nvPr>
            </p:nvGraphicFramePr>
            <p:xfrm>
              <a:off x="540000" y="2697393"/>
              <a:ext cx="6436488" cy="93319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1913065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956" name="yt_table_10956" descr="{&quot;rangeId&quot;:2,&quot;type&quot;:&quot;Option&quot;}" title="H_73.4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8490621"/>
                  </p:ext>
                </p:extLst>
              </p:nvPr>
            </p:nvGraphicFramePr>
            <p:xfrm>
              <a:off x="540000" y="2537598"/>
              <a:ext cx="6436488" cy="93319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1913065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</a:tblGrid>
                  <a:tr h="4710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82" r="-42261" b="-135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6624" t="-1282" b="-135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4226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6624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57" name="yt_shape_10957"/>
              <p:cNvSpPr txBox="1"/>
              <p:nvPr/>
            </p:nvSpPr>
            <p:spPr>
              <a:xfrm>
                <a:off x="540000" y="3681171"/>
                <a:ext cx="1085970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下列几个二次根式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中最简二次根式有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957" name="yt_shape_1095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1171"/>
                <a:ext cx="10859704" cy="920637"/>
              </a:xfrm>
              <a:prstGeom prst="rect">
                <a:avLst/>
              </a:prstGeom>
              <a:blipFill>
                <a:blip r:embed="rId4"/>
                <a:stretch>
                  <a:fillRect l="-1741" r="-786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59" name="yt_table_109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675492"/>
              </p:ext>
            </p:extLst>
          </p:nvPr>
        </p:nvGraphicFramePr>
        <p:xfrm>
          <a:off x="540000" y="465259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61" name="yt_shape_10961"/>
              <p:cNvSpPr txBox="1"/>
              <p:nvPr/>
            </p:nvSpPr>
            <p:spPr>
              <a:xfrm>
                <a:off x="540000" y="5178767"/>
                <a:ext cx="8756756" cy="453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合肥蜀山区期末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961" name="yt_shape_1096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78767"/>
                <a:ext cx="8756756" cy="453266"/>
              </a:xfrm>
              <a:prstGeom prst="rect">
                <a:avLst/>
              </a:prstGeom>
              <a:blipFill>
                <a:blip r:embed="rId5"/>
                <a:stretch>
                  <a:fillRect l="-2159" t="-10811" r="-1184" b="-37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63" name="yt_table_109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22598"/>
              </p:ext>
            </p:extLst>
          </p:nvPr>
        </p:nvGraphicFramePr>
        <p:xfrm>
          <a:off x="540000" y="568282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pic>
        <p:nvPicPr>
          <p:cNvPr id="3" name="yt_shape_1699002998433" title="H_28.599686">
            <a:extLst>
              <a:ext uri="{FF2B5EF4-FFF2-40B4-BE49-F238E27FC236}">
                <a16:creationId xmlns:a16="http://schemas.microsoft.com/office/drawing/2014/main" id="{302F2DC2-B05A-A9BC-4CDD-9948D6252C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59135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0D8485-7822-5BB2-5622-99D75E85FDB5}"/>
              </a:ext>
            </a:extLst>
          </p:cNvPr>
          <p:cNvSpPr txBox="1"/>
          <p:nvPr/>
        </p:nvSpPr>
        <p:spPr>
          <a:xfrm>
            <a:off x="8755789" y="21712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3332CC-7881-3B67-4716-05AEF32DC078}"/>
              </a:ext>
            </a:extLst>
          </p:cNvPr>
          <p:cNvSpPr txBox="1"/>
          <p:nvPr/>
        </p:nvSpPr>
        <p:spPr>
          <a:xfrm>
            <a:off x="10526803" y="3634365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AED9C7-909E-2E8A-2BD7-CB9695AED28B}"/>
              </a:ext>
            </a:extLst>
          </p:cNvPr>
          <p:cNvSpPr txBox="1"/>
          <p:nvPr/>
        </p:nvSpPr>
        <p:spPr>
          <a:xfrm>
            <a:off x="8461656" y="5131961"/>
            <a:ext cx="383286" cy="5424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40119" y="1569852"/>
                <a:ext cx="11111999" cy="4078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阅读下面的文字后，回答问题：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甲、乙两人同时解答题目：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化简并求值：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甲、乙两人的解答不同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甲的解答是：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乙的解答是：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的解答是错误的；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错误的解答在于未能正确运用二次根式的性质：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，当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46" name="yt_shape_11046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69852"/>
                <a:ext cx="11111999" cy="4078296"/>
              </a:xfrm>
              <a:prstGeom prst="rect">
                <a:avLst/>
              </a:prstGeom>
              <a:blipFill>
                <a:blip r:embed="rId2"/>
                <a:stretch>
                  <a:fillRect l="-1701" t="-1345" r="-659" b="-3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800DEF5-EC8B-B9D2-CC87-C9050A524FFB}"/>
              </a:ext>
            </a:extLst>
          </p:cNvPr>
          <p:cNvSpPr txBox="1"/>
          <p:nvPr/>
        </p:nvSpPr>
        <p:spPr>
          <a:xfrm>
            <a:off x="1516908" y="40747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F2CA6A-3F30-A501-3D6E-F4DCE24FDE57}"/>
                  </a:ext>
                </a:extLst>
              </p:cNvPr>
              <p:cNvSpPr txBox="1"/>
              <p:nvPr/>
            </p:nvSpPr>
            <p:spPr>
              <a:xfrm>
                <a:off x="7917707" y="4469332"/>
                <a:ext cx="3594354" cy="631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51F2CA6A-3F30-A501-3D6E-F4DCE24FD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7707" y="4469332"/>
                <a:ext cx="3594354" cy="631203"/>
              </a:xfrm>
              <a:prstGeom prst="rect">
                <a:avLst/>
              </a:prstGeom>
              <a:blipFill>
                <a:blip r:embed="rId3"/>
                <a:stretch>
                  <a:fillRect r="-271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418790-18A4-EC5F-CD5F-5100D3A91B8D}"/>
                  </a:ext>
                </a:extLst>
              </p:cNvPr>
              <p:cNvSpPr txBox="1"/>
              <p:nvPr/>
            </p:nvSpPr>
            <p:spPr>
              <a:xfrm>
                <a:off x="450108" y="5006923"/>
                <a:ext cx="1765554" cy="5676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49418790-18A4-EC5F-CD5F-5100D3A91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06923"/>
                <a:ext cx="1765554" cy="567639"/>
              </a:xfrm>
              <a:prstGeom prst="rect">
                <a:avLst/>
              </a:prstGeom>
              <a:blipFill>
                <a:blip r:embed="rId4"/>
                <a:stretch>
                  <a:fillRect b="-25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6" name="yt_shape_11056"/>
              <p:cNvSpPr txBox="1"/>
              <p:nvPr/>
            </p:nvSpPr>
            <p:spPr>
              <a:xfrm>
                <a:off x="540000" y="1902152"/>
                <a:ext cx="10039800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模仿上题解答，化简并求值：｜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1056" name="yt_shape_11056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39800" cy="475643"/>
              </a:xfrm>
              <a:prstGeom prst="rect">
                <a:avLst/>
              </a:prstGeom>
              <a:blipFill>
                <a:blip r:embed="rId2"/>
                <a:stretch>
                  <a:fillRect l="-1882" t="-2564" r="-911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58" name="yt_shape_11058"/>
              <p:cNvSpPr txBox="1"/>
              <p:nvPr/>
            </p:nvSpPr>
            <p:spPr>
              <a:xfrm>
                <a:off x="540000" y="2428583"/>
                <a:ext cx="4999895" cy="2887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="">
          <p:sp>
            <p:nvSpPr>
              <p:cNvPr id="11058" name="yt_shape_11058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8583"/>
                <a:ext cx="4999895" cy="2887265"/>
              </a:xfrm>
              <a:prstGeom prst="rect">
                <a:avLst/>
              </a:prstGeom>
              <a:blipFill>
                <a:blip r:embed="rId3"/>
                <a:stretch>
                  <a:fillRect l="-3780" t="-211" r="-2805" b="-5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8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5" name="yt_shape_10965"/>
              <p:cNvSpPr txBox="1"/>
              <p:nvPr/>
            </p:nvSpPr>
            <p:spPr>
              <a:xfrm>
                <a:off x="540000" y="956977"/>
                <a:ext cx="5126916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化简后为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965" name="yt_shape_1096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56977"/>
                <a:ext cx="5126916" cy="605422"/>
              </a:xfrm>
              <a:prstGeom prst="rect">
                <a:avLst/>
              </a:prstGeom>
              <a:blipFill>
                <a:blip r:embed="rId2"/>
                <a:stretch>
                  <a:fillRect l="-3686" r="-2616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67" name="yt_table_10967" title="H_73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8522170"/>
                  </p:ext>
                </p:extLst>
              </p:nvPr>
            </p:nvGraphicFramePr>
            <p:xfrm>
              <a:off x="540000" y="1613187"/>
              <a:ext cx="4562095" cy="929132"/>
            </p:xfrm>
            <a:graphic>
              <a:graphicData uri="http://schemas.openxmlformats.org/drawingml/2006/table">
                <a:tbl>
                  <a:tblPr/>
                  <a:tblGrid>
                    <a:gridCol w="262490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1937195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967" name="yt_table_10967" descr="{&quot;rangeId&quot;:5,&quot;type&quot;:&quot;Option&quot;}" title="H_73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8522170"/>
                  </p:ext>
                </p:extLst>
              </p:nvPr>
            </p:nvGraphicFramePr>
            <p:xfrm>
              <a:off x="540000" y="1556210"/>
              <a:ext cx="4562095" cy="929132"/>
            </p:xfrm>
            <a:graphic>
              <a:graphicData uri="http://schemas.openxmlformats.org/drawingml/2006/table">
                <a:tbl>
                  <a:tblPr/>
                  <a:tblGrid>
                    <a:gridCol w="262490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1937195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46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3782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5535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  <a:tr h="46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316" r="-73782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5535" t="-10131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68" name="yt_shape_10968"/>
              <p:cNvSpPr txBox="1"/>
              <p:nvPr/>
            </p:nvSpPr>
            <p:spPr>
              <a:xfrm>
                <a:off x="540119" y="2592902"/>
                <a:ext cx="12036601" cy="29876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3558721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3558721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6.5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合肥四十六中月考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b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可以合并，则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在数轴上对应点的位置如图所示，则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68" name="yt_shape_109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2902"/>
                <a:ext cx="12036601" cy="2987613"/>
              </a:xfrm>
              <a:prstGeom prst="rect">
                <a:avLst/>
              </a:prstGeom>
              <a:blipFill>
                <a:blip r:embed="rId4"/>
                <a:stretch>
                  <a:fillRect l="-1570" t="-1633" b="-5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7AD54E-E751-CD36-CDBC-2FFDE0543790}"/>
              </a:ext>
            </a:extLst>
          </p:cNvPr>
          <p:cNvSpPr txBox="1"/>
          <p:nvPr/>
        </p:nvSpPr>
        <p:spPr>
          <a:xfrm>
            <a:off x="4866922" y="910171"/>
            <a:ext cx="383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91BF17-9C4F-B937-D8D3-58F979D0BBA3}"/>
              </a:ext>
            </a:extLst>
          </p:cNvPr>
          <p:cNvSpPr txBox="1"/>
          <p:nvPr/>
        </p:nvSpPr>
        <p:spPr>
          <a:xfrm>
            <a:off x="2331359" y="3021584"/>
            <a:ext cx="6372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86C966-1E6A-9185-EC1B-505CFEA179FF}"/>
                  </a:ext>
                </a:extLst>
              </p:cNvPr>
              <p:cNvSpPr txBox="1"/>
              <p:nvPr/>
            </p:nvSpPr>
            <p:spPr>
              <a:xfrm>
                <a:off x="6455430" y="2996952"/>
                <a:ext cx="61347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86C966-1E6A-9185-EC1B-505CFEA17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5430" y="2996952"/>
                <a:ext cx="613474" cy="1061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AEA53F9-C7CB-E287-F828-518CADEE759C}"/>
              </a:ext>
            </a:extLst>
          </p:cNvPr>
          <p:cNvCxnSpPr/>
          <p:nvPr/>
        </p:nvCxnSpPr>
        <p:spPr>
          <a:xfrm>
            <a:off x="6240641" y="386104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832E729-0BDF-94C9-DF54-927FC0B03D06}"/>
              </a:ext>
            </a:extLst>
          </p:cNvPr>
          <p:cNvSpPr txBox="1"/>
          <p:nvPr/>
        </p:nvSpPr>
        <p:spPr>
          <a:xfrm>
            <a:off x="2901335" y="3989134"/>
            <a:ext cx="637286" cy="6175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1E0901-E1C5-E219-AA42-C93254977A5B}"/>
              </a:ext>
            </a:extLst>
          </p:cNvPr>
          <p:cNvSpPr txBox="1"/>
          <p:nvPr/>
        </p:nvSpPr>
        <p:spPr>
          <a:xfrm>
            <a:off x="6704350" y="3989134"/>
            <a:ext cx="865886" cy="6175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C15795-3FFB-AC5C-6F29-4C6674CD0FF1}"/>
                  </a:ext>
                </a:extLst>
              </p:cNvPr>
              <p:cNvSpPr txBox="1"/>
              <p:nvPr/>
            </p:nvSpPr>
            <p:spPr>
              <a:xfrm>
                <a:off x="11459190" y="4245639"/>
                <a:ext cx="613474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C15795-3FFB-AC5C-6F29-4C6674CD0F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9190" y="4245639"/>
                <a:ext cx="613474" cy="7675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0DAF23B-24BD-DAE0-6383-811C7EC84DC7}"/>
              </a:ext>
            </a:extLst>
          </p:cNvPr>
          <p:cNvSpPr txBox="1"/>
          <p:nvPr/>
        </p:nvSpPr>
        <p:spPr>
          <a:xfrm>
            <a:off x="10416480" y="5013176"/>
            <a:ext cx="9420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yt_shape_10977" title="H_62.681103">
            <a:extLst>
              <a:ext uri="{FF2B5EF4-FFF2-40B4-BE49-F238E27FC236}">
                <a16:creationId xmlns:a16="http://schemas.microsoft.com/office/drawing/2014/main" id="{82D25DBB-9D43-13EA-E2C1-90FF6233BB3A}"/>
              </a:ext>
            </a:extLst>
          </p:cNvPr>
          <p:cNvGrpSpPr/>
          <p:nvPr/>
        </p:nvGrpSpPr>
        <p:grpSpPr>
          <a:xfrm>
            <a:off x="4295800" y="5752015"/>
            <a:ext cx="3448431" cy="796050"/>
            <a:chOff x="0" y="0"/>
            <a:chExt cx="3448431" cy="796050"/>
          </a:xfrm>
        </p:grpSpPr>
        <p:pic>
          <p:nvPicPr>
            <p:cNvPr id="11" name="yt_image_10977">
              <a:extLst>
                <a:ext uri="{FF2B5EF4-FFF2-40B4-BE49-F238E27FC236}">
                  <a16:creationId xmlns:a16="http://schemas.microsoft.com/office/drawing/2014/main" id="{F7F60D82-1367-AC7B-8A00-0AC45737A179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3448431" cy="40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0979">
              <a:extLst>
                <a:ext uri="{FF2B5EF4-FFF2-40B4-BE49-F238E27FC236}">
                  <a16:creationId xmlns:a16="http://schemas.microsoft.com/office/drawing/2014/main" id="{1F5DFEB2-25A0-45A8-A212-41950A2378FE}"/>
                </a:ext>
              </a:extLst>
            </p:cNvPr>
            <p:cNvSpPr txBox="1"/>
            <p:nvPr/>
          </p:nvSpPr>
          <p:spPr>
            <a:xfrm>
              <a:off x="1190934" y="4360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1" name="yt_shape_10981"/>
          <p:cNvSpPr txBox="1"/>
          <p:nvPr/>
        </p:nvSpPr>
        <p:spPr>
          <a:xfrm>
            <a:off x="540000" y="900000"/>
            <a:ext cx="36452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2" name="yt_shape_10982"/>
              <p:cNvSpPr txBox="1"/>
              <p:nvPr/>
            </p:nvSpPr>
            <p:spPr>
              <a:xfrm>
                <a:off x="540000" y="1399565"/>
                <a:ext cx="5296450" cy="19261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82" name="yt_shape_1098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296450" cy="1926168"/>
              </a:xfrm>
              <a:prstGeom prst="rect">
                <a:avLst/>
              </a:prstGeom>
              <a:blipFill>
                <a:blip r:embed="rId2"/>
                <a:stretch>
                  <a:fillRect l="-3571" t="-1266" r="-2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87" name="yt_shape_10987"/>
              <p:cNvSpPr txBox="1"/>
              <p:nvPr/>
            </p:nvSpPr>
            <p:spPr>
              <a:xfrm>
                <a:off x="540000" y="3366658"/>
                <a:ext cx="3360151" cy="955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87" name="yt_shape_10987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6658"/>
                <a:ext cx="3360151" cy="955390"/>
              </a:xfrm>
              <a:prstGeom prst="rect">
                <a:avLst/>
              </a:prstGeom>
              <a:blipFill>
                <a:blip r:embed="rId3"/>
                <a:stretch>
                  <a:fillRect l="-5626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89" name="yt_shape_10989"/>
              <p:cNvSpPr txBox="1"/>
              <p:nvPr/>
            </p:nvSpPr>
            <p:spPr>
              <a:xfrm>
                <a:off x="540000" y="4372836"/>
                <a:ext cx="691586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89" name="yt_shape_10989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72836"/>
                <a:ext cx="6915868" cy="466666"/>
              </a:xfrm>
              <a:prstGeom prst="rect">
                <a:avLst/>
              </a:prstGeom>
              <a:blipFill>
                <a:blip r:embed="rId4"/>
                <a:stretch>
                  <a:fillRect l="-2734" t="-3896" r="-167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1" name="yt_shape_10991"/>
              <p:cNvSpPr txBox="1"/>
              <p:nvPr/>
            </p:nvSpPr>
            <p:spPr>
              <a:xfrm>
                <a:off x="540000" y="4890290"/>
                <a:ext cx="6450869" cy="1482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91" name="yt_shape_10991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0290"/>
                <a:ext cx="6450869" cy="1482265"/>
              </a:xfrm>
              <a:prstGeom prst="rect">
                <a:avLst/>
              </a:prstGeom>
              <a:blipFill>
                <a:blip r:embed="rId5"/>
                <a:stretch>
                  <a:fillRect l="-2930" t="-1235" b="-1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98683" title="H_28.599686">
            <a:extLst>
              <a:ext uri="{FF2B5EF4-FFF2-40B4-BE49-F238E27FC236}">
                <a16:creationId xmlns:a16="http://schemas.microsoft.com/office/drawing/2014/main" id="{4DA7EED9-D591-5634-AE13-506EA1F989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0610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A9508-D996-8ECD-1BFE-29ACF1D8BF5D}"/>
              </a:ext>
            </a:extLst>
          </p:cNvPr>
          <p:cNvSpPr txBox="1"/>
          <p:nvPr/>
        </p:nvSpPr>
        <p:spPr>
          <a:xfrm>
            <a:off x="5161816" y="1352759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87" grpId="0" uiExpand="1" build="allAtOnce"/>
      <p:bldP spid="10991" grpId="0" uiExpand="1" build="allAtOnce"/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93" name="yt_shape_10993"/>
              <p:cNvSpPr txBox="1"/>
              <p:nvPr/>
            </p:nvSpPr>
            <p:spPr>
              <a:xfrm>
                <a:off x="540120" y="2083836"/>
                <a:ext cx="11111999" cy="1164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百色市中考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先化简，再求值：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93" name="yt_shape_10993" descr="{&quot;rangeId&quot;:1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64293"/>
              </a:xfrm>
              <a:prstGeom prst="rect">
                <a:avLst/>
              </a:prstGeom>
              <a:blipFill>
                <a:blip r:embed="rId2"/>
                <a:stretch>
                  <a:fillRect l="-1701" t="-2094" b="-7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5" name="yt_shape_10995"/>
              <p:cNvSpPr txBox="1"/>
              <p:nvPr/>
            </p:nvSpPr>
            <p:spPr>
              <a:xfrm>
                <a:off x="540000" y="3298917"/>
                <a:ext cx="4591000" cy="18352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95" name="yt_shape_10995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8917"/>
                <a:ext cx="4591000" cy="1835246"/>
              </a:xfrm>
              <a:prstGeom prst="rect">
                <a:avLst/>
              </a:prstGeom>
              <a:blipFill>
                <a:blip r:embed="rId3"/>
                <a:stretch>
                  <a:fillRect l="-4117" t="-2658" r="-3187" b="-4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95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" name="yt_shape_10997"/>
          <p:cNvSpPr txBox="1"/>
          <p:nvPr/>
        </p:nvSpPr>
        <p:spPr>
          <a:xfrm>
            <a:off x="540000" y="1365651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二次根式的大小比较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98" name="yt_shape_10998"/>
              <p:cNvSpPr txBox="1"/>
              <p:nvPr/>
            </p:nvSpPr>
            <p:spPr>
              <a:xfrm>
                <a:off x="540119" y="1865216"/>
                <a:ext cx="11111999" cy="1957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埃及胡夫金字塔是古代世界建筑奇迹之一，其底面是正方形，侧面是全等的等腰三角形，且底面正方形的边长与侧面等腰三角形底边上的高的比值是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，它介于整数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98" name="yt_shape_1099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5216"/>
                <a:ext cx="11111999" cy="1957139"/>
              </a:xfrm>
              <a:prstGeom prst="rect">
                <a:avLst/>
              </a:prstGeom>
              <a:blipFill>
                <a:blip r:embed="rId2"/>
                <a:stretch>
                  <a:fillRect l="-1701" t="-2804" r="-1043" b="-8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02" name="yt_shape_11002"/>
              <p:cNvSpPr txBox="1"/>
              <p:nvPr/>
            </p:nvSpPr>
            <p:spPr>
              <a:xfrm>
                <a:off x="540000" y="3862888"/>
                <a:ext cx="3706271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02" name="yt_shape_11002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2888"/>
                <a:ext cx="3706271" cy="464999"/>
              </a:xfrm>
              <a:prstGeom prst="rect">
                <a:avLst/>
              </a:prstGeom>
              <a:blipFill>
                <a:blip r:embed="rId3"/>
                <a:stretch>
                  <a:fillRect l="-5099" t="-5263" r="-394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04" name="yt_shape_11004"/>
              <p:cNvSpPr txBox="1"/>
              <p:nvPr/>
            </p:nvSpPr>
            <p:spPr>
              <a:xfrm>
                <a:off x="540000" y="4378675"/>
                <a:ext cx="3013774" cy="14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04" name="yt_shape_11004" descr="{&quot;rangeId&quot;:1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78675"/>
                <a:ext cx="3013774" cy="1473673"/>
              </a:xfrm>
              <a:prstGeom prst="rect">
                <a:avLst/>
              </a:prstGeom>
              <a:blipFill>
                <a:blip r:embed="rId4"/>
                <a:stretch>
                  <a:fillRect l="-6275" t="-1240" r="-5263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98880" title="H_28.599686">
            <a:extLst>
              <a:ext uri="{FF2B5EF4-FFF2-40B4-BE49-F238E27FC236}">
                <a16:creationId xmlns:a16="http://schemas.microsoft.com/office/drawing/2014/main" id="{73D3CB4E-26AF-B84C-6762-C330B0248B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06261"/>
            <a:ext cx="1171767" cy="3632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150DC8-536D-AA4F-ADFE-58C04E4C1D2A}"/>
              </a:ext>
            </a:extLst>
          </p:cNvPr>
          <p:cNvSpPr txBox="1"/>
          <p:nvPr/>
        </p:nvSpPr>
        <p:spPr>
          <a:xfrm>
            <a:off x="7066935" y="2769386"/>
            <a:ext cx="6372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02" grpId="0" build="allAtOnce"/>
      <p:bldP spid="11004" grpId="0" uiExpand="1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7" name="yt_shape_11007"/>
          <p:cNvSpPr txBox="1"/>
          <p:nvPr/>
        </p:nvSpPr>
        <p:spPr>
          <a:xfrm>
            <a:off x="540000" y="2207616"/>
            <a:ext cx="2441566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06" name="yt_image_11006" title="H_50.49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07616"/>
            <a:ext cx="2417445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09" name="yt_shape_11009"/>
              <p:cNvSpPr txBox="1"/>
              <p:nvPr/>
            </p:nvSpPr>
            <p:spPr>
              <a:xfrm>
                <a:off x="540000" y="2899485"/>
                <a:ext cx="7336432" cy="1626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所得的结果是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09" name="yt_shape_11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9485"/>
                <a:ext cx="7336432" cy="1626023"/>
              </a:xfrm>
              <a:prstGeom prst="rect">
                <a:avLst/>
              </a:prstGeom>
              <a:blipFill>
                <a:blip r:embed="rId3"/>
                <a:stretch>
                  <a:fillRect l="-2577" r="-1663" b="-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55C29D-62ED-CE41-256B-4FF053374034}"/>
              </a:ext>
            </a:extLst>
          </p:cNvPr>
          <p:cNvSpPr txBox="1"/>
          <p:nvPr/>
        </p:nvSpPr>
        <p:spPr>
          <a:xfrm>
            <a:off x="4979317" y="2852679"/>
            <a:ext cx="637286" cy="7921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722A22-E932-2A2E-A0D9-EF3F4E997188}"/>
              </a:ext>
            </a:extLst>
          </p:cNvPr>
          <p:cNvSpPr txBox="1"/>
          <p:nvPr/>
        </p:nvSpPr>
        <p:spPr>
          <a:xfrm>
            <a:off x="6589930" y="3551243"/>
            <a:ext cx="1229424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4" name="yt_shape_11014"/>
              <p:cNvSpPr txBox="1"/>
              <p:nvPr/>
            </p:nvSpPr>
            <p:spPr>
              <a:xfrm>
                <a:off x="479376" y="1700808"/>
                <a:ext cx="9079409" cy="29967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  <a:tabLst>
                    <a:tab pos="5645894" algn="l"/>
                  </a:tabLst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	                                           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5645894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5645894" algn="l"/>
                  </a:tabLst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	                                           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5645894" algn="l"/>
                  </a:tabLst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	                                           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上面的推导过程中，从第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写出该步的正确结果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14" name="yt_shape_11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00808"/>
                <a:ext cx="9079409" cy="2996782"/>
              </a:xfrm>
              <a:prstGeom prst="rect">
                <a:avLst/>
              </a:prstGeom>
              <a:blipFill>
                <a:blip r:embed="rId2"/>
                <a:stretch>
                  <a:fillRect l="-2082" t="-203" r="-1075" b="-5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23" name="yt_shape_11023"/>
              <p:cNvSpPr txBox="1"/>
              <p:nvPr/>
            </p:nvSpPr>
            <p:spPr>
              <a:xfrm>
                <a:off x="479376" y="4711664"/>
                <a:ext cx="3259226" cy="15539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e>
                    </m:ra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23" name="yt_shape_11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711664"/>
                <a:ext cx="3259226" cy="1553952"/>
              </a:xfrm>
              <a:prstGeom prst="rect">
                <a:avLst/>
              </a:prstGeom>
              <a:blipFill>
                <a:blip r:embed="rId3"/>
                <a:stretch>
                  <a:fillRect l="-5805" t="-784" b="-10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812BF6C-0803-A5D3-09B5-3F62862B5E71}"/>
              </a:ext>
            </a:extLst>
          </p:cNvPr>
          <p:cNvSpPr txBox="1"/>
          <p:nvPr/>
        </p:nvSpPr>
        <p:spPr>
          <a:xfrm>
            <a:off x="4808965" y="372194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DF8876-3390-C595-848C-B5DABB6157A4}"/>
              </a:ext>
            </a:extLst>
          </p:cNvPr>
          <p:cNvSpPr txBox="1"/>
          <p:nvPr/>
        </p:nvSpPr>
        <p:spPr>
          <a:xfrm>
            <a:off x="407368" y="1124744"/>
            <a:ext cx="679602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小明在学习中发现了一个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的现象：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23" grpId="0" uiExpand="1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6" name="yt_shape_11026"/>
          <p:cNvSpPr txBox="1"/>
          <p:nvPr/>
        </p:nvSpPr>
        <p:spPr>
          <a:xfrm>
            <a:off x="540000" y="900000"/>
            <a:ext cx="2421945" cy="49244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8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25" name="yt_image_1102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8014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8" name="yt_shape_11028"/>
          <p:cNvSpPr txBox="1"/>
          <p:nvPr/>
        </p:nvSpPr>
        <p:spPr>
          <a:xfrm>
            <a:off x="540000" y="1541081"/>
            <a:ext cx="530914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宣城市中考模拟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29" name="yt_shape_11029"/>
              <p:cNvSpPr txBox="1"/>
              <p:nvPr/>
            </p:nvSpPr>
            <p:spPr>
              <a:xfrm>
                <a:off x="540000" y="2020384"/>
                <a:ext cx="4277005" cy="5440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029" name="yt_shape_110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0384"/>
                <a:ext cx="4277005" cy="544060"/>
              </a:xfrm>
              <a:prstGeom prst="rect">
                <a:avLst/>
              </a:prstGeom>
              <a:blipFill>
                <a:blip r:embed="rId3"/>
                <a:stretch>
                  <a:fillRect l="-4422" t="-7778" r="-3424" b="-14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31" name="yt_shape_11031"/>
              <p:cNvSpPr txBox="1"/>
              <p:nvPr/>
            </p:nvSpPr>
            <p:spPr>
              <a:xfrm>
                <a:off x="540000" y="2636912"/>
                <a:ext cx="4786951" cy="5583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031" name="yt_shape_11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6912"/>
                <a:ext cx="4786951" cy="558358"/>
              </a:xfrm>
              <a:prstGeom prst="rect">
                <a:avLst/>
              </a:prstGeom>
              <a:blipFill>
                <a:blip r:embed="rId4"/>
                <a:stretch>
                  <a:fillRect l="-3949" t="-8791" r="-2803" b="-1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33" name="yt_shape_11033"/>
              <p:cNvSpPr txBox="1"/>
              <p:nvPr/>
            </p:nvSpPr>
            <p:spPr>
              <a:xfrm>
                <a:off x="540000" y="3356992"/>
                <a:ext cx="4277005" cy="5450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033" name="yt_shape_11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6992"/>
                <a:ext cx="4277005" cy="545021"/>
              </a:xfrm>
              <a:prstGeom prst="rect">
                <a:avLst/>
              </a:prstGeom>
              <a:blipFill>
                <a:blip r:embed="rId5"/>
                <a:stretch>
                  <a:fillRect l="-4422" t="-8989" r="-3424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35" name="yt_shape_11035"/>
              <p:cNvSpPr txBox="1"/>
              <p:nvPr/>
            </p:nvSpPr>
            <p:spPr>
              <a:xfrm>
                <a:off x="540000" y="4005064"/>
                <a:ext cx="4277005" cy="542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035" name="yt_shape_11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5064"/>
                <a:ext cx="4277005" cy="542584"/>
              </a:xfrm>
              <a:prstGeom prst="rect">
                <a:avLst/>
              </a:prstGeom>
              <a:blipFill>
                <a:blip r:embed="rId6"/>
                <a:stretch>
                  <a:fillRect l="-4422" t="-8989" r="-3424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37" name="yt_shape_11037"/>
          <p:cNvSpPr txBox="1"/>
          <p:nvPr/>
        </p:nvSpPr>
        <p:spPr>
          <a:xfrm>
            <a:off x="540000" y="4653136"/>
            <a:ext cx="400109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按上述规律，回答以下问题：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38" name="yt_shape_11038"/>
              <p:cNvSpPr txBox="1"/>
              <p:nvPr/>
            </p:nvSpPr>
            <p:spPr>
              <a:xfrm>
                <a:off x="540000" y="5159829"/>
                <a:ext cx="7987699" cy="5734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请写出第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038" name="yt_shape_110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59829"/>
                <a:ext cx="7987699" cy="573427"/>
              </a:xfrm>
              <a:prstGeom prst="rect">
                <a:avLst/>
              </a:prstGeom>
              <a:blipFill>
                <a:blip r:embed="rId7"/>
                <a:stretch>
                  <a:fillRect l="-2366" t="-7447" r="-1298" b="-9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40" name="yt_shape_11040"/>
              <p:cNvSpPr txBox="1"/>
              <p:nvPr/>
            </p:nvSpPr>
            <p:spPr>
              <a:xfrm>
                <a:off x="540000" y="5809424"/>
                <a:ext cx="5715860" cy="4010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40" name="yt_shape_11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09424"/>
                <a:ext cx="5715860" cy="401007"/>
              </a:xfrm>
              <a:prstGeom prst="rect">
                <a:avLst/>
              </a:prstGeom>
              <a:blipFill>
                <a:blip r:embed="rId8"/>
                <a:stretch>
                  <a:fillRect l="-3308" t="-21212" r="-2348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776D48-B0E3-5AE5-5674-287B1A9806F7}"/>
                  </a:ext>
                </a:extLst>
              </p:cNvPr>
              <p:cNvSpPr txBox="1"/>
              <p:nvPr/>
            </p:nvSpPr>
            <p:spPr>
              <a:xfrm>
                <a:off x="4583832" y="4829385"/>
                <a:ext cx="3569335" cy="8318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776D48-B0E3-5AE5-5674-287B1A980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832" y="4829385"/>
                <a:ext cx="3569335" cy="83186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3CD141-C7BA-6648-5DDD-B4AE52009EF7}"/>
                  </a:ext>
                </a:extLst>
              </p:cNvPr>
              <p:cNvSpPr txBox="1"/>
              <p:nvPr/>
            </p:nvSpPr>
            <p:spPr>
              <a:xfrm>
                <a:off x="4361859" y="5685738"/>
                <a:ext cx="1852867" cy="55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3CD141-C7BA-6648-5DDD-B4AE52009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859" y="5685738"/>
                <a:ext cx="1852867" cy="551574"/>
              </a:xfrm>
              <a:prstGeom prst="rect">
                <a:avLst/>
              </a:prstGeom>
              <a:blipFill>
                <a:blip r:embed="rId10"/>
                <a:stretch>
                  <a:fillRect t="-1111" b="-2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2" name="yt_shape_11042"/>
              <p:cNvSpPr txBox="1"/>
              <p:nvPr/>
            </p:nvSpPr>
            <p:spPr>
              <a:xfrm>
                <a:off x="540000" y="2104964"/>
                <a:ext cx="723326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42" name="yt_shape_11042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33262" cy="469167"/>
              </a:xfrm>
              <a:prstGeom prst="rect">
                <a:avLst/>
              </a:prstGeom>
              <a:blipFill>
                <a:blip r:embed="rId2"/>
                <a:stretch>
                  <a:fillRect l="-2614" t="-3896" r="-160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44" name="yt_shape_11044"/>
              <p:cNvSpPr txBox="1"/>
              <p:nvPr/>
            </p:nvSpPr>
            <p:spPr>
              <a:xfrm>
                <a:off x="540000" y="2624919"/>
                <a:ext cx="4565865" cy="24881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="">
          <p:sp>
            <p:nvSpPr>
              <p:cNvPr id="11044" name="yt_shape_11044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24919"/>
                <a:ext cx="4565865" cy="2488117"/>
              </a:xfrm>
              <a:prstGeom prst="rect">
                <a:avLst/>
              </a:prstGeom>
              <a:blipFill>
                <a:blip r:embed="rId3"/>
                <a:stretch>
                  <a:fillRect l="-4139" t="-735" r="-2804" b="-6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4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1247</Words>
  <Application>Microsoft Office PowerPoint</Application>
  <PresentationFormat>宽屏</PresentationFormat>
  <Paragraphs>115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