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80" r:id="rId5"/>
    <p:sldId id="371" r:id="rId6"/>
    <p:sldId id="378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0" name="yt_shape_11310"/>
          <p:cNvSpPr txBox="1"/>
          <p:nvPr/>
        </p:nvSpPr>
        <p:spPr>
          <a:xfrm>
            <a:off x="540000" y="1320634"/>
            <a:ext cx="48763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用配方法解一元二次方程</a:t>
            </a:r>
          </a:p>
        </p:txBody>
      </p:sp>
      <p:sp>
        <p:nvSpPr>
          <p:cNvPr id="11311" name="yt_shape_11311"/>
          <p:cNvSpPr txBox="1"/>
          <p:nvPr/>
        </p:nvSpPr>
        <p:spPr>
          <a:xfrm>
            <a:off x="540000" y="1820199"/>
            <a:ext cx="80438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时，配方得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12" name="yt_table_113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058149"/>
              </p:ext>
            </p:extLst>
          </p:nvPr>
        </p:nvGraphicFramePr>
        <p:xfrm>
          <a:off x="540000" y="2299502"/>
          <a:ext cx="6215380" cy="950976"/>
        </p:xfrm>
        <a:graphic>
          <a:graphicData uri="http://schemas.openxmlformats.org/drawingml/2006/table">
            <a:tbl>
              <a:tblPr/>
              <a:tblGrid>
                <a:gridCol w="3573780">
                  <a:extLst>
                    <a:ext uri="{9D8B030D-6E8A-4147-A177-3AD203B41FA5}">
                      <a16:colId xmlns:a16="http://schemas.microsoft.com/office/drawing/2014/main" val="10269"/>
                    </a:ext>
                  </a:extLst>
                </a:gridCol>
                <a:gridCol w="2641600">
                  <a:extLst>
                    <a:ext uri="{9D8B030D-6E8A-4147-A177-3AD203B41FA5}">
                      <a16:colId xmlns:a16="http://schemas.microsoft.com/office/drawing/2014/main" val="102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"/>
                  </a:ext>
                </a:extLst>
              </a:tr>
            </a:tbl>
          </a:graphicData>
        </a:graphic>
      </p:graphicFrame>
      <p:sp>
        <p:nvSpPr>
          <p:cNvPr id="11314" name="yt_shape_11314"/>
          <p:cNvSpPr txBox="1"/>
          <p:nvPr/>
        </p:nvSpPr>
        <p:spPr>
          <a:xfrm>
            <a:off x="540000" y="3301056"/>
            <a:ext cx="68993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用配方法解下列方程时，配方有错误的是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15" name="yt_table_11315" title="H_166.7300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497047"/>
                  </p:ext>
                </p:extLst>
              </p:nvPr>
            </p:nvGraphicFramePr>
            <p:xfrm>
              <a:off x="540000" y="3780359"/>
              <a:ext cx="5451475" cy="2117472"/>
            </p:xfrm>
            <a:graphic>
              <a:graphicData uri="http://schemas.openxmlformats.org/drawingml/2006/table">
                <a:tbl>
                  <a:tblPr/>
                  <a:tblGrid>
                    <a:gridCol w="5451475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化为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化为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t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化为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化为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315" name="yt_table_11315" descr="{&quot;rangeId&quot;:3,&quot;type&quot;:&quot;Option&quot;}" title="H_166.7300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497047"/>
                  </p:ext>
                </p:extLst>
              </p:nvPr>
            </p:nvGraphicFramePr>
            <p:xfrm>
              <a:off x="540000" y="3359725"/>
              <a:ext cx="5451475" cy="2117472"/>
            </p:xfrm>
            <a:graphic>
              <a:graphicData uri="http://schemas.openxmlformats.org/drawingml/2006/table">
                <a:tbl>
                  <a:tblPr/>
                  <a:tblGrid>
                    <a:gridCol w="5451475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化为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化为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4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1346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5"/>
                      </a:ext>
                    </a:extLst>
                  </a:tr>
                  <a:tr h="63601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3904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9003088340" title="H_28.770866">
            <a:extLst>
              <a:ext uri="{FF2B5EF4-FFF2-40B4-BE49-F238E27FC236}">
                <a16:creationId xmlns:a16="http://schemas.microsoft.com/office/drawing/2014/main" id="{7388A7F8-E8FA-DF05-2F62-43A843B94C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60158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07B1D5-243C-1C18-DC59-42776EDD3046}"/>
              </a:ext>
            </a:extLst>
          </p:cNvPr>
          <p:cNvSpPr txBox="1"/>
          <p:nvPr/>
        </p:nvSpPr>
        <p:spPr>
          <a:xfrm>
            <a:off x="7755664" y="17733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DE5730-D8BC-F66A-E57F-59B649C3CEE5}"/>
              </a:ext>
            </a:extLst>
          </p:cNvPr>
          <p:cNvSpPr txBox="1"/>
          <p:nvPr/>
        </p:nvSpPr>
        <p:spPr>
          <a:xfrm>
            <a:off x="6622189" y="325425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16" name="yt_shape_11316"/>
              <p:cNvSpPr txBox="1"/>
              <p:nvPr/>
            </p:nvSpPr>
            <p:spPr>
              <a:xfrm>
                <a:off x="540000" y="997436"/>
                <a:ext cx="9560309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用配方法解一元二次方程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时，应该在等式两边都加上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16" name="yt_shape_11316" descr="{&quot;rangeId&quot;: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97436"/>
                <a:ext cx="9560309" cy="646267"/>
              </a:xfrm>
              <a:prstGeom prst="rect">
                <a:avLst/>
              </a:prstGeom>
              <a:blipFill>
                <a:blip r:embed="rId2"/>
                <a:stretch>
                  <a:fillRect l="-1977" r="-95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18" name="yt_shape_11318"/>
          <p:cNvSpPr txBox="1"/>
          <p:nvPr/>
        </p:nvSpPr>
        <p:spPr>
          <a:xfrm>
            <a:off x="540000" y="1694491"/>
            <a:ext cx="76992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19" name="yt_shape_11319"/>
          <p:cNvSpPr txBox="1"/>
          <p:nvPr/>
        </p:nvSpPr>
        <p:spPr>
          <a:xfrm>
            <a:off x="540000" y="2173794"/>
            <a:ext cx="3308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用配方法解下列方程：</a:t>
            </a:r>
          </a:p>
        </p:txBody>
      </p:sp>
      <p:sp>
        <p:nvSpPr>
          <p:cNvPr id="11320" name="yt_shape_11320"/>
          <p:cNvSpPr txBox="1"/>
          <p:nvPr/>
        </p:nvSpPr>
        <p:spPr>
          <a:xfrm>
            <a:off x="540000" y="2653097"/>
            <a:ext cx="28373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21" name="yt_shape_11321"/>
              <p:cNvSpPr txBox="1"/>
              <p:nvPr/>
            </p:nvSpPr>
            <p:spPr>
              <a:xfrm>
                <a:off x="540000" y="3132400"/>
                <a:ext cx="3145348" cy="9467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21" name="yt_shape_11321" descr="{&quot;rangeId&quot;: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32400"/>
                <a:ext cx="3145348" cy="946798"/>
              </a:xfrm>
              <a:prstGeom prst="rect">
                <a:avLst/>
              </a:prstGeom>
              <a:blipFill>
                <a:blip r:embed="rId3"/>
                <a:stretch>
                  <a:fillRect l="-6008" t="-5806" r="-4845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23" name="yt_shape_11323"/>
              <p:cNvSpPr txBox="1"/>
              <p:nvPr/>
            </p:nvSpPr>
            <p:spPr>
              <a:xfrm>
                <a:off x="540000" y="4129986"/>
                <a:ext cx="2351606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23" name="yt_shape_11323" descr="{&quot;rangeId&quot;: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32550"/>
                <a:ext cx="2351606" cy="639855"/>
              </a:xfrm>
              <a:prstGeom prst="rect">
                <a:avLst/>
              </a:prstGeom>
              <a:blipFill>
                <a:blip r:embed="rId4"/>
                <a:stretch>
                  <a:fillRect l="-8052" r="-7013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25" name="yt_shape_11325"/>
              <p:cNvSpPr txBox="1"/>
              <p:nvPr/>
            </p:nvSpPr>
            <p:spPr>
              <a:xfrm>
                <a:off x="540000" y="4820629"/>
                <a:ext cx="2879122" cy="13999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25" name="yt_shape_11325" descr="{&quot;rangeId&quot;: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20629"/>
                <a:ext cx="2879122" cy="1399935"/>
              </a:xfrm>
              <a:prstGeom prst="rect">
                <a:avLst/>
              </a:prstGeom>
              <a:blipFill>
                <a:blip r:embed="rId5"/>
                <a:stretch>
                  <a:fillRect l="-6568" r="-5720" b="-65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5268BA5-3343-B2C0-6181-F267948306B1}"/>
                  </a:ext>
                </a:extLst>
              </p:cNvPr>
              <p:cNvSpPr txBox="1"/>
              <p:nvPr/>
            </p:nvSpPr>
            <p:spPr>
              <a:xfrm>
                <a:off x="9279664" y="823163"/>
                <a:ext cx="74206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5268BA5-3343-B2C0-6181-F267948306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79664" y="823163"/>
                <a:ext cx="742061" cy="73362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49D7CAB-553F-229D-B757-FA1AE5C98FBB}"/>
              </a:ext>
            </a:extLst>
          </p:cNvPr>
          <p:cNvSpPr txBox="1"/>
          <p:nvPr/>
        </p:nvSpPr>
        <p:spPr>
          <a:xfrm>
            <a:off x="5409339" y="1647685"/>
            <a:ext cx="1381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21" grpId="0" build="allAtOnce"/>
      <p:bldP spid="11325" grpId="0" build="allAtOnce"/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27" name="yt_shape_11327"/>
              <p:cNvSpPr txBox="1"/>
              <p:nvPr/>
            </p:nvSpPr>
            <p:spPr>
              <a:xfrm>
                <a:off x="540000" y="2286102"/>
                <a:ext cx="2250616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27" name="yt_shape_11327" descr="{&quot;rangeId&quot;:9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250616" cy="641201"/>
              </a:xfrm>
              <a:prstGeom prst="rect">
                <a:avLst/>
              </a:prstGeom>
              <a:blipFill>
                <a:blip r:embed="rId2"/>
                <a:stretch>
                  <a:fillRect l="-8401" r="-731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329" name="yt_shape_11329"/>
              <p:cNvSpPr txBox="1"/>
              <p:nvPr/>
            </p:nvSpPr>
            <p:spPr>
              <a:xfrm>
                <a:off x="540000" y="2978091"/>
                <a:ext cx="3453125" cy="19538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 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329" name="yt_shape_113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8091"/>
                <a:ext cx="3453125" cy="1953805"/>
              </a:xfrm>
              <a:prstGeom prst="rect">
                <a:avLst/>
              </a:prstGeom>
              <a:blipFill>
                <a:blip r:embed="rId3"/>
                <a:stretch>
                  <a:fillRect l="-5477" t="-2813" r="-4417" b="-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3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3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2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1" name="yt_shape_11331"/>
          <p:cNvSpPr txBox="1"/>
          <p:nvPr/>
        </p:nvSpPr>
        <p:spPr>
          <a:xfrm>
            <a:off x="539881" y="2137347"/>
            <a:ext cx="36452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用配方法求最值</a:t>
            </a:r>
          </a:p>
        </p:txBody>
      </p:sp>
      <p:sp>
        <p:nvSpPr>
          <p:cNvPr id="11332" name="yt_shape_11332"/>
          <p:cNvSpPr txBox="1"/>
          <p:nvPr/>
        </p:nvSpPr>
        <p:spPr>
          <a:xfrm>
            <a:off x="540000" y="26369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时，代数式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小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值，最值是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时，代数式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的最大值是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9003088596" title="H_28.770866">
            <a:extLst>
              <a:ext uri="{FF2B5EF4-FFF2-40B4-BE49-F238E27FC236}">
                <a16:creationId xmlns:a16="http://schemas.microsoft.com/office/drawing/2014/main" id="{DA8FBA42-B39D-CF71-AFDD-2D4737FDDE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2176871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4AD6A4-0435-74DB-138B-173B908C6396}"/>
              </a:ext>
            </a:extLst>
          </p:cNvPr>
          <p:cNvSpPr txBox="1"/>
          <p:nvPr/>
        </p:nvSpPr>
        <p:spPr>
          <a:xfrm>
            <a:off x="1727927" y="2590106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405827-12C0-1540-F64E-BF93315DFB28}"/>
              </a:ext>
            </a:extLst>
          </p:cNvPr>
          <p:cNvSpPr txBox="1"/>
          <p:nvPr/>
        </p:nvSpPr>
        <p:spPr>
          <a:xfrm>
            <a:off x="5909402" y="259010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0CB914-2095-5ED7-0496-4971F565BDB2}"/>
              </a:ext>
            </a:extLst>
          </p:cNvPr>
          <p:cNvSpPr txBox="1"/>
          <p:nvPr/>
        </p:nvSpPr>
        <p:spPr>
          <a:xfrm>
            <a:off x="8347802" y="2590106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32B782-19AB-FEEA-D029-D13E90E01865}"/>
              </a:ext>
            </a:extLst>
          </p:cNvPr>
          <p:cNvSpPr txBox="1"/>
          <p:nvPr/>
        </p:nvSpPr>
        <p:spPr>
          <a:xfrm>
            <a:off x="1727927" y="30655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AE78251-BAD4-98D5-5A19-D5C0CA720963}"/>
              </a:ext>
            </a:extLst>
          </p:cNvPr>
          <p:cNvSpPr txBox="1"/>
          <p:nvPr/>
        </p:nvSpPr>
        <p:spPr>
          <a:xfrm>
            <a:off x="7585802" y="306559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8" name="yt_shape_11338"/>
          <p:cNvSpPr txBox="1"/>
          <p:nvPr/>
        </p:nvSpPr>
        <p:spPr>
          <a:xfrm>
            <a:off x="263471" y="37657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探究：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取不同的实数时，在得到的代数式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的值中是否存在最小值？请说明理由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39" name="yt_shape_11339"/>
          <p:cNvSpPr txBox="1"/>
          <p:nvPr/>
        </p:nvSpPr>
        <p:spPr>
          <a:xfrm>
            <a:off x="263352" y="4725144"/>
            <a:ext cx="623247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解：存在，理由：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时，代数式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存在最小值为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2CBCB3-45E3-81A9-A678-1EDDF1FE5E17}"/>
              </a:ext>
            </a:extLst>
          </p:cNvPr>
          <p:cNvSpPr txBox="1"/>
          <p:nvPr/>
        </p:nvSpPr>
        <p:spPr>
          <a:xfrm>
            <a:off x="362504" y="1191415"/>
            <a:ext cx="11350120" cy="2441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我们知道：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这一种方法称为配方法，请利用配方法解以下各题：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按上面材料提示的方法填空：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A8123D-6AAC-75AA-7C15-119C3C820A63}"/>
              </a:ext>
            </a:extLst>
          </p:cNvPr>
          <p:cNvSpPr txBox="1"/>
          <p:nvPr/>
        </p:nvSpPr>
        <p:spPr>
          <a:xfrm>
            <a:off x="2145928" y="2633414"/>
            <a:ext cx="226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2AE0BE-73E0-888F-90E3-9D264A62CC3F}"/>
              </a:ext>
            </a:extLst>
          </p:cNvPr>
          <p:cNvSpPr txBox="1"/>
          <p:nvPr/>
        </p:nvSpPr>
        <p:spPr>
          <a:xfrm>
            <a:off x="5447928" y="263341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B6FDE95-26E9-4C16-F177-363D21770625}"/>
              </a:ext>
            </a:extLst>
          </p:cNvPr>
          <p:cNvSpPr txBox="1"/>
          <p:nvPr/>
        </p:nvSpPr>
        <p:spPr>
          <a:xfrm>
            <a:off x="2603128" y="3108902"/>
            <a:ext cx="363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C52E642-4FB8-10D7-D684-65202B0B594B}"/>
              </a:ext>
            </a:extLst>
          </p:cNvPr>
          <p:cNvSpPr txBox="1"/>
          <p:nvPr/>
        </p:nvSpPr>
        <p:spPr>
          <a:xfrm>
            <a:off x="6667127" y="3108902"/>
            <a:ext cx="272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39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738</Words>
  <Application>Microsoft Office PowerPoint</Application>
  <PresentationFormat>宽屏</PresentationFormat>
  <Paragraphs>54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43</cp:revision>
  <dcterms:created xsi:type="dcterms:W3CDTF">2023-05-05T05:33:04Z</dcterms:created>
  <dcterms:modified xsi:type="dcterms:W3CDTF">2023-11-05T04:14:21Z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