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7" r:id="rId7"/>
    <p:sldId id="381" r:id="rId8"/>
    <p:sldId id="378" r:id="rId9"/>
    <p:sldId id="379" r:id="rId10"/>
    <p:sldId id="382" r:id="rId11"/>
    <p:sldId id="380" r:id="rId12"/>
    <p:sldId id="383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24" name="yt_shape_11824"/>
              <p:cNvSpPr txBox="1"/>
              <p:nvPr/>
            </p:nvSpPr>
            <p:spPr>
              <a:xfrm>
                <a:off x="540000" y="1142450"/>
                <a:ext cx="9994146" cy="9611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一、选择题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是一元二次方程，则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824" name="yt_shape_1182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42450"/>
                <a:ext cx="9994146" cy="961161"/>
              </a:xfrm>
              <a:prstGeom prst="rect">
                <a:avLst/>
              </a:prstGeom>
              <a:blipFill>
                <a:blip r:embed="rId2"/>
                <a:stretch>
                  <a:fillRect l="-1891" t="-5063" r="-854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26" name="yt_table_118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548683"/>
              </p:ext>
            </p:extLst>
          </p:nvPr>
        </p:nvGraphicFramePr>
        <p:xfrm>
          <a:off x="540000" y="2153570"/>
          <a:ext cx="5916040" cy="950976"/>
        </p:xfrm>
        <a:graphic>
          <a:graphicData uri="http://schemas.openxmlformats.org/drawingml/2006/table">
            <a:tbl>
              <a:tblPr/>
              <a:tblGrid>
                <a:gridCol w="4491282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1424758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sp>
        <p:nvSpPr>
          <p:cNvPr id="11828" name="yt_shape_11828"/>
          <p:cNvSpPr txBox="1"/>
          <p:nvPr/>
        </p:nvSpPr>
        <p:spPr>
          <a:xfrm>
            <a:off x="540119" y="31551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合肥包河区期末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化为一般形式后，常数项为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9" name="yt_table_118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927792"/>
              </p:ext>
            </p:extLst>
          </p:nvPr>
        </p:nvGraphicFramePr>
        <p:xfrm>
          <a:off x="540000" y="4114559"/>
          <a:ext cx="7809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sp>
        <p:nvSpPr>
          <p:cNvPr id="11831" name="yt_shape_11831"/>
          <p:cNvSpPr txBox="1"/>
          <p:nvPr/>
        </p:nvSpPr>
        <p:spPr>
          <a:xfrm>
            <a:off x="540119" y="46407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配方后得到方程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2" name="yt_table_118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850615"/>
              </p:ext>
            </p:extLst>
          </p:nvPr>
        </p:nvGraphicFramePr>
        <p:xfrm>
          <a:off x="540000" y="5600165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9D79680-78F3-D495-6420-DF2A974BB066}"/>
              </a:ext>
            </a:extLst>
          </p:cNvPr>
          <p:cNvSpPr txBox="1"/>
          <p:nvPr/>
        </p:nvSpPr>
        <p:spPr>
          <a:xfrm>
            <a:off x="9669618" y="1571132"/>
            <a:ext cx="400748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DD080B-48C4-EBB1-1144-63636CA55909}"/>
              </a:ext>
            </a:extLst>
          </p:cNvPr>
          <p:cNvSpPr txBox="1"/>
          <p:nvPr/>
        </p:nvSpPr>
        <p:spPr>
          <a:xfrm>
            <a:off x="1212108" y="35838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A0E97B-C871-3AA6-9737-7AC58B095FD8}"/>
              </a:ext>
            </a:extLst>
          </p:cNvPr>
          <p:cNvSpPr txBox="1"/>
          <p:nvPr/>
        </p:nvSpPr>
        <p:spPr>
          <a:xfrm>
            <a:off x="2853583" y="50694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3" name="yt_shape_11883"/>
          <p:cNvSpPr txBox="1"/>
          <p:nvPr/>
        </p:nvSpPr>
        <p:spPr>
          <a:xfrm>
            <a:off x="540119" y="195517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滁州定远县期末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有两个实数根，且其中一个根比另一个根大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，那么称这样的方程为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邻根方程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例如，一元二次方程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的两个根是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邻根方程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通过计算，判断方程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邻根方程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885" name="yt_shape_11885"/>
          <p:cNvSpPr txBox="1"/>
          <p:nvPr/>
        </p:nvSpPr>
        <p:spPr>
          <a:xfrm>
            <a:off x="540000" y="3874045"/>
            <a:ext cx="539250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解：解方程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比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大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邻根方程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6" name="yt_shape_11886"/>
          <p:cNvSpPr txBox="1"/>
          <p:nvPr/>
        </p:nvSpPr>
        <p:spPr>
          <a:xfrm>
            <a:off x="540120" y="14746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邻根方程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87" name="yt_shape_11887"/>
          <p:cNvSpPr txBox="1"/>
          <p:nvPr/>
        </p:nvSpPr>
        <p:spPr>
          <a:xfrm>
            <a:off x="540000" y="2434065"/>
            <a:ext cx="8122416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是常数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邻根方程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8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4" name="yt_shape_11834"/>
          <p:cNvSpPr txBox="1"/>
          <p:nvPr/>
        </p:nvSpPr>
        <p:spPr>
          <a:xfrm>
            <a:off x="540000" y="1305701"/>
            <a:ext cx="62308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5" name="yt_table_118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364227"/>
              </p:ext>
            </p:extLst>
          </p:nvPr>
        </p:nvGraphicFramePr>
        <p:xfrm>
          <a:off x="540000" y="1785004"/>
          <a:ext cx="7384098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2860675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sp>
        <p:nvSpPr>
          <p:cNvPr id="11837" name="yt_shape_11837"/>
          <p:cNvSpPr txBox="1"/>
          <p:nvPr/>
        </p:nvSpPr>
        <p:spPr>
          <a:xfrm>
            <a:off x="540119" y="2786558"/>
            <a:ext cx="11964593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的值不可能是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38" name="yt_table_11838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4564863"/>
                  </p:ext>
                </p:extLst>
              </p:nvPr>
            </p:nvGraphicFramePr>
            <p:xfrm>
              <a:off x="540000" y="3288256"/>
              <a:ext cx="7505066" cy="635572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838" name="yt_table_11838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4564863"/>
                  </p:ext>
                </p:extLst>
              </p:nvPr>
            </p:nvGraphicFramePr>
            <p:xfrm>
              <a:off x="540000" y="3288256"/>
              <a:ext cx="7505066" cy="635572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2915" r="-5329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39" name="yt_shape_11839"/>
              <p:cNvSpPr txBox="1"/>
              <p:nvPr/>
            </p:nvSpPr>
            <p:spPr>
              <a:xfrm>
                <a:off x="540000" y="3970419"/>
                <a:ext cx="12252625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的小数部分是方程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的一个根，则该方程另一根的整数部分是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839" name="yt_shape_118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0419"/>
                <a:ext cx="12252625" cy="465577"/>
              </a:xfrm>
              <a:prstGeom prst="rect">
                <a:avLst/>
              </a:prstGeom>
              <a:blipFill>
                <a:blip r:embed="rId3"/>
                <a:stretch>
                  <a:fillRect l="-1542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41" name="yt_table_118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809174"/>
              </p:ext>
            </p:extLst>
          </p:nvPr>
        </p:nvGraphicFramePr>
        <p:xfrm>
          <a:off x="539881" y="4608348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26F767A-87D4-976D-FCDD-BB37A42F1583}"/>
              </a:ext>
            </a:extLst>
          </p:cNvPr>
          <p:cNvSpPr txBox="1"/>
          <p:nvPr/>
        </p:nvSpPr>
        <p:spPr>
          <a:xfrm>
            <a:off x="5960202" y="12588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0C6906-0802-21EB-DAD1-C32517671046}"/>
              </a:ext>
            </a:extLst>
          </p:cNvPr>
          <p:cNvSpPr txBox="1"/>
          <p:nvPr/>
        </p:nvSpPr>
        <p:spPr>
          <a:xfrm>
            <a:off x="11568608" y="27359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53C11F-8746-72E4-4C82-88A635EF4A25}"/>
              </a:ext>
            </a:extLst>
          </p:cNvPr>
          <p:cNvSpPr txBox="1"/>
          <p:nvPr/>
        </p:nvSpPr>
        <p:spPr>
          <a:xfrm>
            <a:off x="11651762" y="39442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3" name="yt_shape_11843"/>
          <p:cNvSpPr txBox="1"/>
          <p:nvPr/>
        </p:nvSpPr>
        <p:spPr>
          <a:xfrm>
            <a:off x="540000" y="1196062"/>
            <a:ext cx="10352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的根的情况为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4" name="yt_table_118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988435"/>
              </p:ext>
            </p:extLst>
          </p:nvPr>
        </p:nvGraphicFramePr>
        <p:xfrm>
          <a:off x="540000" y="1675365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p:sp>
        <p:nvSpPr>
          <p:cNvPr id="11846" name="yt_shape_11846"/>
          <p:cNvSpPr txBox="1"/>
          <p:nvPr/>
        </p:nvSpPr>
        <p:spPr>
          <a:xfrm>
            <a:off x="540000" y="3627685"/>
            <a:ext cx="9122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7" name="yt_table_118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886974"/>
              </p:ext>
            </p:extLst>
          </p:nvPr>
        </p:nvGraphicFramePr>
        <p:xfrm>
          <a:off x="540000" y="410698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</a:tbl>
          </a:graphicData>
        </a:graphic>
      </p:graphicFrame>
      <p:sp>
        <p:nvSpPr>
          <p:cNvPr id="11849" name="yt_shape_11849"/>
          <p:cNvSpPr txBox="1"/>
          <p:nvPr/>
        </p:nvSpPr>
        <p:spPr>
          <a:xfrm>
            <a:off x="540120" y="4633159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是方程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的根，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EB8360-3374-D601-8E43-C09820D7846B}"/>
              </a:ext>
            </a:extLst>
          </p:cNvPr>
          <p:cNvSpPr txBox="1"/>
          <p:nvPr/>
        </p:nvSpPr>
        <p:spPr>
          <a:xfrm>
            <a:off x="10024201" y="1149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300AF4-88E6-4CD0-CA3C-77A80D565DA2}"/>
              </a:ext>
            </a:extLst>
          </p:cNvPr>
          <p:cNvSpPr txBox="1"/>
          <p:nvPr/>
        </p:nvSpPr>
        <p:spPr>
          <a:xfrm>
            <a:off x="8824051" y="358087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849">
            <a:extLst>
              <a:ext uri="{FF2B5EF4-FFF2-40B4-BE49-F238E27FC236}">
                <a16:creationId xmlns:a16="http://schemas.microsoft.com/office/drawing/2014/main" id="{F433D2D8-6D7F-586A-BE5D-CC008DA644A2}"/>
              </a:ext>
            </a:extLst>
          </p:cNvPr>
          <p:cNvSpPr txBox="1"/>
          <p:nvPr/>
        </p:nvSpPr>
        <p:spPr>
          <a:xfrm>
            <a:off x="540120" y="5061674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是方程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的两根，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5" name="yt_shape_11849">
            <a:extLst>
              <a:ext uri="{FF2B5EF4-FFF2-40B4-BE49-F238E27FC236}">
                <a16:creationId xmlns:a16="http://schemas.microsoft.com/office/drawing/2014/main" id="{C80108D6-BB76-49FE-DA15-16C6B10855D3}"/>
              </a:ext>
            </a:extLst>
          </p:cNvPr>
          <p:cNvSpPr txBox="1"/>
          <p:nvPr/>
        </p:nvSpPr>
        <p:spPr>
          <a:xfrm>
            <a:off x="540000" y="5490189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故选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49" grpId="0" build="allAtOnce"/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0" name="yt_shape_11850"/>
          <p:cNvSpPr txBox="1"/>
          <p:nvPr/>
        </p:nvSpPr>
        <p:spPr>
          <a:xfrm>
            <a:off x="540000" y="1367894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二、填空题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51" name="yt_shape_11851"/>
              <p:cNvSpPr txBox="1"/>
              <p:nvPr/>
            </p:nvSpPr>
            <p:spPr>
              <a:xfrm>
                <a:off x="540000" y="1847197"/>
                <a:ext cx="775372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51" name="yt_shape_11851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7197"/>
                <a:ext cx="7753726" cy="638893"/>
              </a:xfrm>
              <a:prstGeom prst="rect">
                <a:avLst/>
              </a:prstGeom>
              <a:blipFill>
                <a:blip r:embed="rId2"/>
                <a:stretch>
                  <a:fillRect l="-2437" r="-141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53" name="yt_shape_11853"/>
          <p:cNvSpPr txBox="1"/>
          <p:nvPr/>
        </p:nvSpPr>
        <p:spPr>
          <a:xfrm>
            <a:off x="540119" y="2536878"/>
            <a:ext cx="1146053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安徽省中考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若一元二次方程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854" name="yt_shape_11854"/>
          <p:cNvSpPr txBox="1"/>
          <p:nvPr/>
        </p:nvSpPr>
        <p:spPr>
          <a:xfrm>
            <a:off x="540119" y="2996952"/>
            <a:ext cx="1143040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的两实数根，则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55" name="yt_shape_11855"/>
              <p:cNvSpPr txBox="1"/>
              <p:nvPr/>
            </p:nvSpPr>
            <p:spPr>
              <a:xfrm>
                <a:off x="540119" y="3956387"/>
                <a:ext cx="11430405" cy="13943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是此方程的两个实数根，现给出四个结论：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时，方程有一根为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则正确结论的序号是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①②④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855" name="yt_shape_118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56387"/>
                <a:ext cx="11430405" cy="1394356"/>
              </a:xfrm>
              <a:prstGeom prst="rect">
                <a:avLst/>
              </a:prstGeom>
              <a:blipFill>
                <a:blip r:embed="rId3"/>
                <a:stretch>
                  <a:fillRect l="-1653" t="-3493" r="-1547" b="-12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27D32B-8CAD-460B-BBC5-DDD1C1EC9565}"/>
                  </a:ext>
                </a:extLst>
              </p:cNvPr>
              <p:cNvSpPr txBox="1"/>
              <p:nvPr/>
            </p:nvSpPr>
            <p:spPr>
              <a:xfrm>
                <a:off x="6079264" y="1628800"/>
                <a:ext cx="21533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27D32B-8CAD-460B-BBC5-DDD1C1EC95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264" y="1628800"/>
                <a:ext cx="2153349" cy="726326"/>
              </a:xfrm>
              <a:prstGeom prst="rect">
                <a:avLst/>
              </a:prstGeom>
              <a:blipFill>
                <a:blip r:embed="rId4"/>
                <a:stretch>
                  <a:fillRect l="-424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2452484-2292-CDCD-66E0-BBA38BB3F337}"/>
              </a:ext>
            </a:extLst>
          </p:cNvPr>
          <p:cNvSpPr txBox="1"/>
          <p:nvPr/>
        </p:nvSpPr>
        <p:spPr>
          <a:xfrm>
            <a:off x="11333238" y="248609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5DAE3F-4B12-2EE9-E776-3CADB13FB9B1}"/>
              </a:ext>
            </a:extLst>
          </p:cNvPr>
          <p:cNvSpPr txBox="1"/>
          <p:nvPr/>
        </p:nvSpPr>
        <p:spPr>
          <a:xfrm>
            <a:off x="1059708" y="34256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D27DF5-D367-94EC-6FC2-02BF610D8BBC}"/>
              </a:ext>
            </a:extLst>
          </p:cNvPr>
          <p:cNvSpPr txBox="1"/>
          <p:nvPr/>
        </p:nvSpPr>
        <p:spPr>
          <a:xfrm>
            <a:off x="4007768" y="4832761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7" name="yt_shape_11857"/>
          <p:cNvSpPr txBox="1"/>
          <p:nvPr/>
        </p:nvSpPr>
        <p:spPr>
          <a:xfrm>
            <a:off x="540000" y="1195056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</a:p>
        </p:txBody>
      </p:sp>
      <p:sp>
        <p:nvSpPr>
          <p:cNvPr id="11858" name="yt_shape_11858"/>
          <p:cNvSpPr txBox="1"/>
          <p:nvPr/>
        </p:nvSpPr>
        <p:spPr>
          <a:xfrm>
            <a:off x="540000" y="1674359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解下列方程：</a:t>
            </a:r>
          </a:p>
        </p:txBody>
      </p:sp>
      <p:sp>
        <p:nvSpPr>
          <p:cNvPr id="11859" name="yt_shape_11859"/>
          <p:cNvSpPr txBox="1"/>
          <p:nvPr/>
        </p:nvSpPr>
        <p:spPr>
          <a:xfrm>
            <a:off x="540000" y="2153662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60" name="yt_shape_11860"/>
              <p:cNvSpPr txBox="1"/>
              <p:nvPr/>
            </p:nvSpPr>
            <p:spPr>
              <a:xfrm>
                <a:off x="540000" y="2632965"/>
                <a:ext cx="3778278" cy="1471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解：配方得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开平方得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60" name="yt_shape_11860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32965"/>
                <a:ext cx="3778278" cy="1471108"/>
              </a:xfrm>
              <a:prstGeom prst="rect">
                <a:avLst/>
              </a:prstGeom>
              <a:blipFill>
                <a:blip r:embed="rId2"/>
                <a:stretch>
                  <a:fillRect l="-5008" t="-3734" r="-4039" b="-1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62" name="yt_shape_11862"/>
          <p:cNvSpPr txBox="1"/>
          <p:nvPr/>
        </p:nvSpPr>
        <p:spPr>
          <a:xfrm>
            <a:off x="540000" y="4154861"/>
            <a:ext cx="3606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863" name="yt_shape_11863"/>
          <p:cNvSpPr txBox="1"/>
          <p:nvPr/>
        </p:nvSpPr>
        <p:spPr>
          <a:xfrm>
            <a:off x="540000" y="4634164"/>
            <a:ext cx="794929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解：移项、分解因式得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60" grpId="0" build="allAtOnce"/>
      <p:bldP spid="1186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4" name="yt_shape_11864"/>
          <p:cNvSpPr txBox="1"/>
          <p:nvPr/>
        </p:nvSpPr>
        <p:spPr>
          <a:xfrm>
            <a:off x="540000" y="1945753"/>
            <a:ext cx="41790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65" name="yt_shape_11865"/>
              <p:cNvSpPr txBox="1"/>
              <p:nvPr/>
            </p:nvSpPr>
            <p:spPr>
              <a:xfrm>
                <a:off x="540000" y="2425056"/>
                <a:ext cx="5438989" cy="28471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解：方程化为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1865" name="yt_shape_11865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5056"/>
                <a:ext cx="5438989" cy="2847190"/>
              </a:xfrm>
              <a:prstGeom prst="rect">
                <a:avLst/>
              </a:prstGeom>
              <a:blipFill>
                <a:blip r:embed="rId2"/>
                <a:stretch>
                  <a:fillRect l="-3475" t="-1927" r="-2466" b="-2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6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7" name="yt_shape_11867"/>
          <p:cNvSpPr txBox="1"/>
          <p:nvPr/>
        </p:nvSpPr>
        <p:spPr>
          <a:xfrm>
            <a:off x="540000" y="954536"/>
            <a:ext cx="8608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时出现了错误，其解答过程如下：</a:t>
            </a:r>
          </a:p>
        </p:txBody>
      </p:sp>
      <p:sp>
        <p:nvSpPr>
          <p:cNvPr id="11868" name="yt_shape_11868"/>
          <p:cNvSpPr txBox="1"/>
          <p:nvPr/>
        </p:nvSpPr>
        <p:spPr>
          <a:xfrm>
            <a:off x="540000" y="1433839"/>
            <a:ext cx="5234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355020" algn="l"/>
              </a:tabLst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869" name="yt_shape_11869"/>
          <p:cNvSpPr txBox="1"/>
          <p:nvPr/>
        </p:nvSpPr>
        <p:spPr>
          <a:xfrm>
            <a:off x="540000" y="1913142"/>
            <a:ext cx="5234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355020" algn="l"/>
              </a:tabLst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870" name="yt_shape_11870"/>
          <p:cNvSpPr txBox="1"/>
          <p:nvPr/>
        </p:nvSpPr>
        <p:spPr>
          <a:xfrm>
            <a:off x="540000" y="2392445"/>
            <a:ext cx="5234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355020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第三步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871" name="yt_shape_11871"/>
          <p:cNvSpPr txBox="1"/>
          <p:nvPr/>
        </p:nvSpPr>
        <p:spPr>
          <a:xfrm>
            <a:off x="540000" y="2871748"/>
            <a:ext cx="5234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355020" algn="l"/>
              </a:tabLst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第四步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872" name="yt_shape_11872"/>
          <p:cNvSpPr txBox="1"/>
          <p:nvPr/>
        </p:nvSpPr>
        <p:spPr>
          <a:xfrm>
            <a:off x="540119" y="3351051"/>
            <a:ext cx="116518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小明解答过程是从第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步开始出错的，其错误原因是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不符合等式性质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873" name="yt_shape_11873"/>
          <p:cNvSpPr txBox="1"/>
          <p:nvPr/>
        </p:nvSpPr>
        <p:spPr>
          <a:xfrm>
            <a:off x="540000" y="3861048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请写出此题正确的解答过程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74" name="yt_shape_11874"/>
              <p:cNvSpPr txBox="1"/>
              <p:nvPr/>
            </p:nvSpPr>
            <p:spPr>
              <a:xfrm>
                <a:off x="540000" y="4340351"/>
                <a:ext cx="4289636" cy="1473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874" name="yt_shape_118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40351"/>
                <a:ext cx="4289636" cy="1473673"/>
              </a:xfrm>
              <a:prstGeom prst="rect">
                <a:avLst/>
              </a:prstGeom>
              <a:blipFill>
                <a:blip r:embed="rId2"/>
                <a:stretch>
                  <a:fillRect l="-4410" t="-3306" r="-3414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51CD46-4031-5003-5067-AD36CE6FDAE2}"/>
              </a:ext>
            </a:extLst>
          </p:cNvPr>
          <p:cNvSpPr txBox="1"/>
          <p:nvPr/>
        </p:nvSpPr>
        <p:spPr>
          <a:xfrm>
            <a:off x="4260108" y="330424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6C5A85-4FAD-F62D-3005-DD2D0E5D9BC6}"/>
              </a:ext>
            </a:extLst>
          </p:cNvPr>
          <p:cNvSpPr txBox="1"/>
          <p:nvPr/>
        </p:nvSpPr>
        <p:spPr>
          <a:xfrm>
            <a:off x="9136907" y="330424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不符合等式性质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C94508-CD7B-F3EE-28AD-1798B918F126}"/>
              </a:ext>
            </a:extLst>
          </p:cNvPr>
          <p:cNvSpPr txBox="1"/>
          <p:nvPr/>
        </p:nvSpPr>
        <p:spPr>
          <a:xfrm>
            <a:off x="11333238" y="33063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4" grpId="0" build="allAtOnce"/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6" name="yt_shape_11876"/>
          <p:cNvSpPr txBox="1"/>
          <p:nvPr/>
        </p:nvSpPr>
        <p:spPr>
          <a:xfrm>
            <a:off x="540000" y="2435308"/>
            <a:ext cx="834363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p:sp>
        <p:nvSpPr>
          <p:cNvPr id="11878" name="yt_shape_11878"/>
          <p:cNvSpPr txBox="1"/>
          <p:nvPr/>
        </p:nvSpPr>
        <p:spPr>
          <a:xfrm>
            <a:off x="540000" y="3393914"/>
            <a:ext cx="1059584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解：方程化为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79" name="yt_shape_11879"/>
              <p:cNvSpPr txBox="1"/>
              <p:nvPr/>
            </p:nvSpPr>
            <p:spPr>
              <a:xfrm>
                <a:off x="540000" y="989209"/>
                <a:ext cx="9410397" cy="4335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设方程的两实根分别为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79" name="yt_shape_11879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9209"/>
                <a:ext cx="9410397" cy="433517"/>
              </a:xfrm>
              <a:prstGeom prst="rect">
                <a:avLst/>
              </a:prstGeom>
              <a:blipFill>
                <a:blip r:embed="rId2"/>
                <a:stretch>
                  <a:fillRect l="-2009" t="-11268" r="-1037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81" name="yt_shape_11881"/>
              <p:cNvSpPr txBox="1"/>
              <p:nvPr/>
            </p:nvSpPr>
            <p:spPr>
              <a:xfrm>
                <a:off x="540000" y="1473514"/>
                <a:ext cx="5624938" cy="47552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解：由根与系数的关系得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11881" name="yt_shape_118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3514"/>
                <a:ext cx="5624938" cy="4755276"/>
              </a:xfrm>
              <a:prstGeom prst="rect">
                <a:avLst/>
              </a:prstGeom>
              <a:blipFill>
                <a:blip r:embed="rId3"/>
                <a:stretch>
                  <a:fillRect l="-3362" t="-1154" r="-2386" b="-2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8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8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8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8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1640</Words>
  <Application>Microsoft Office PowerPoint</Application>
  <PresentationFormat>宽屏</PresentationFormat>
  <Paragraphs>124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2023-11-07T03:24:13Z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