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70" r:id="rId5"/>
    <p:sldId id="374" r:id="rId6"/>
    <p:sldId id="376" r:id="rId7"/>
    <p:sldId id="386" r:id="rId8"/>
    <p:sldId id="377" r:id="rId9"/>
    <p:sldId id="379" r:id="rId10"/>
    <p:sldId id="381" r:id="rId11"/>
    <p:sldId id="383" r:id="rId12"/>
    <p:sldId id="387" r:id="rId13"/>
    <p:sldId id="384" r:id="rId14"/>
    <p:sldId id="388" r:id="rId15"/>
    <p:sldId id="389" r:id="rId16"/>
    <p:sldId id="390" r:id="rId17"/>
    <p:sldId id="256" r:id="rId18"/>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7" d="100"/>
          <a:sy n="77" d="100"/>
        </p:scale>
        <p:origin x="54" y="18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bin"/><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bin"/><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bin"/><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5164" name="yt_shape_15164"/>
          <p:cNvSpPr txBox="1"/>
          <p:nvPr/>
        </p:nvSpPr>
        <p:spPr>
          <a:xfrm>
            <a:off x="540000" y="2325753"/>
            <a:ext cx="41286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382">
                <a:solidFill>
                  <a:srgbClr val="1EE3CF"/>
                </a:solidFill>
                <a:effectLst/>
                <a:latin typeface="Times New Roman" pitchFamily="32"/>
                <a:ea typeface="宋体" pitchFamily="32"/>
              </a:rPr>
              <a:t> </a:t>
            </a:r>
          </a:p>
        </p:txBody>
      </p:sp>
      <p:pic>
        <p:nvPicPr>
          <p:cNvPr id="15163" name="yt_image_15163" title="H_50.9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2325753"/>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5166" name="yt_shape_15166"/>
          <p:cNvSpPr txBox="1"/>
          <p:nvPr/>
        </p:nvSpPr>
        <p:spPr>
          <a:xfrm>
            <a:off x="540119" y="3023336"/>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一般地，当将一组数据按大小顺序排列后，位于</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正中间</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的一个数据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当数据的个数是奇数时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或正中间两个数据的</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平均数</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当数据的个数是偶数时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叫做这组数据的中位数</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一组数据中出现次数最多的数据叫做这组数据的</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众数</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A46F8D37-FBFD-9DCE-9EBE-585DC14D3E6B}"/>
              </a:ext>
            </a:extLst>
          </p:cNvPr>
          <p:cNvSpPr txBox="1"/>
          <p:nvPr/>
        </p:nvSpPr>
        <p:spPr>
          <a:xfrm>
            <a:off x="7384307" y="2976530"/>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正中间</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F55D3FCB-FB14-04CD-B1BB-E4B8CDA16ECF}"/>
              </a:ext>
            </a:extLst>
          </p:cNvPr>
          <p:cNvSpPr txBox="1"/>
          <p:nvPr/>
        </p:nvSpPr>
        <p:spPr>
          <a:xfrm>
            <a:off x="5936508" y="3452018"/>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平均数</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FA38DC61-CEAB-98BA-1FEC-43CB5E27A8E9}"/>
              </a:ext>
            </a:extLst>
          </p:cNvPr>
          <p:cNvSpPr txBox="1"/>
          <p:nvPr/>
        </p:nvSpPr>
        <p:spPr>
          <a:xfrm>
            <a:off x="7384307" y="4402994"/>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众数</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215" name="yt_shape_15215"/>
          <p:cNvSpPr txBox="1"/>
          <p:nvPr/>
        </p:nvSpPr>
        <p:spPr>
          <a:xfrm>
            <a:off x="540119" y="1968579"/>
            <a:ext cx="11111999" cy="42851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Times New Roman" pitchFamily="24"/>
                <a:ea typeface="宋体" pitchFamily="24"/>
              </a:rPr>
              <a:t>如图是某中学男子田径队队员年龄的条形统计图，根据图中信息解答下列问题：</a:t>
            </a:r>
          </a:p>
        </p:txBody>
      </p:sp>
      <p:sp>
        <p:nvSpPr>
          <p:cNvPr id="15216" name="yt_shape_15216"/>
          <p:cNvSpPr txBox="1"/>
          <p:nvPr/>
        </p:nvSpPr>
        <p:spPr>
          <a:xfrm>
            <a:off x="540000" y="2447882"/>
            <a:ext cx="353943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田径队共有多少人？</a:t>
            </a:r>
          </a:p>
        </p:txBody>
      </p:sp>
      <p:sp>
        <p:nvSpPr>
          <p:cNvPr id="2" name="yt_shape_15217"/>
          <p:cNvSpPr txBox="1"/>
          <p:nvPr/>
        </p:nvSpPr>
        <p:spPr>
          <a:xfrm>
            <a:off x="540000" y="3079549"/>
            <a:ext cx="700191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田径队的人数是：</a:t>
            </a:r>
            <a:r>
              <a:rPr lang="en-US" altLang="zh-CN" sz="2400" b="0" i="0" u="none">
                <a:solidFill>
                  <a:srgbClr val="FF0000"/>
                </a:solidFill>
                <a:effectLst/>
                <a:latin typeface="Times New Roman" pitchFamily="24"/>
                <a:ea typeface="Times New Roman" pitchFamily="24"/>
              </a:rPr>
              <a:t>1</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3</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4</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10</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人</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a:t>
            </a:r>
          </a:p>
        </p:txBody>
      </p:sp>
      <p:grpSp>
        <p:nvGrpSpPr>
          <p:cNvPr id="15218" name="yt_shape_15218">
            <a:extLst>
              <a:ext uri="{FF2B5EF4-FFF2-40B4-BE49-F238E27FC236}">
                <a16:creationId xmlns:a16="http://schemas.microsoft.com/office/drawing/2014/main" id="{249740F1-2B05-4C5A-B423-6F681AEFABC2}"/>
              </a:ext>
            </a:extLst>
          </p:cNvPr>
          <p:cNvGrpSpPr/>
          <p:nvPr/>
        </p:nvGrpSpPr>
        <p:grpSpPr>
          <a:xfrm>
            <a:off x="9169403" y="3079549"/>
            <a:ext cx="2482596" cy="2169871"/>
            <a:chOff x="0" y="0"/>
            <a:chExt cx="2482596" cy="2169871"/>
          </a:xfrm>
        </p:grpSpPr>
        <p:pic>
          <p:nvPicPr>
            <p:cNvPr id="3" name="yt_image_15218" descr="{&quot;rangeId&quot;:0,&quot;⚘_3&quot;:1}">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0" y="0"/>
              <a:ext cx="2482596" cy="1705356"/>
            </a:xfrm>
            <a:prstGeom prst="rect">
              <a:avLst/>
            </a:prstGeom>
            <a:noFill/>
            <a:extLst>
              <a:ext uri="{909E8E84-426E-40DD-AFC4-6F175D3DCCD1}">
                <a14:hiddenFill xmlns:a14="http://schemas.microsoft.com/office/drawing/2010/main">
                  <a:solidFill>
                    <a:srgbClr val="FFFFFF"/>
                  </a:solidFill>
                </a14:hiddenFill>
              </a:ext>
            </a:extLst>
          </p:spPr>
        </p:pic>
        <p:sp>
          <p:nvSpPr>
            <p:cNvPr id="15220" name="yt_shape_15220"/>
            <p:cNvSpPr txBox="1"/>
            <p:nvPr/>
          </p:nvSpPr>
          <p:spPr>
            <a:xfrm>
              <a:off x="649451" y="1741356"/>
              <a:ext cx="1219693"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Times New Roman" pitchFamily="24"/>
                  <a:ea typeface="宋体" pitchFamily="24"/>
                </a:rPr>
                <a:t>题图</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222" name="yt_shape_15222"/>
          <p:cNvSpPr txBox="1"/>
          <p:nvPr/>
        </p:nvSpPr>
        <p:spPr>
          <a:xfrm>
            <a:off x="540000" y="1652985"/>
            <a:ext cx="661719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该队队员年龄的众数和中位数分别是多少？</a:t>
            </a:r>
          </a:p>
        </p:txBody>
      </p:sp>
      <p:sp>
        <p:nvSpPr>
          <p:cNvPr id="4" name="yt_shape_15223"/>
          <p:cNvSpPr txBox="1"/>
          <p:nvPr/>
        </p:nvSpPr>
        <p:spPr>
          <a:xfrm>
            <a:off x="540119" y="2284652"/>
            <a:ext cx="8593403"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田径队队员年龄由低到高排列：</a:t>
            </a:r>
            <a:r>
              <a:rPr lang="en-US" altLang="zh-CN" sz="2400" b="0" i="0" u="none">
                <a:solidFill>
                  <a:srgbClr val="FF0000"/>
                </a:solidFill>
                <a:effectLst/>
                <a:latin typeface="Times New Roman" pitchFamily="24"/>
                <a:ea typeface="Times New Roman" pitchFamily="24"/>
              </a:rPr>
              <a:t>15</a:t>
            </a:r>
            <a:r>
              <a:rPr lang="zh-CN" altLang="zh-CN" sz="2400" b="0" i="0" u="none">
                <a:solidFill>
                  <a:srgbClr val="FF0000"/>
                </a:solidFill>
                <a:effectLst/>
                <a:latin typeface="Times New Roman" pitchFamily="24"/>
                <a:ea typeface="楷体" pitchFamily="24"/>
              </a:rPr>
              <a:t>，</a:t>
            </a:r>
            <a:r>
              <a:rPr lang="en-US" altLang="zh-CN" sz="2400" b="0" i="0" u="none">
                <a:solidFill>
                  <a:srgbClr val="FF0000"/>
                </a:solidFill>
                <a:effectLst/>
                <a:latin typeface="Times New Roman" pitchFamily="24"/>
                <a:ea typeface="Times New Roman" pitchFamily="24"/>
              </a:rPr>
              <a:t>16</a:t>
            </a:r>
            <a:r>
              <a:rPr lang="zh-CN" altLang="zh-CN" sz="2400" b="0" i="0" u="none">
                <a:solidFill>
                  <a:srgbClr val="FF0000"/>
                </a:solidFill>
                <a:effectLst/>
                <a:latin typeface="Times New Roman" pitchFamily="24"/>
                <a:ea typeface="楷体" pitchFamily="24"/>
              </a:rPr>
              <a:t>，</a:t>
            </a:r>
            <a:r>
              <a:rPr lang="en-US" altLang="zh-CN" sz="2400" b="0" i="0" u="none">
                <a:solidFill>
                  <a:srgbClr val="FF0000"/>
                </a:solidFill>
                <a:effectLst/>
                <a:latin typeface="Times New Roman" pitchFamily="24"/>
                <a:ea typeface="Times New Roman" pitchFamily="24"/>
              </a:rPr>
              <a:t>16</a:t>
            </a:r>
            <a:r>
              <a:rPr lang="zh-CN" altLang="zh-CN" sz="2400" b="0" i="0" u="none">
                <a:solidFill>
                  <a:srgbClr val="FF0000"/>
                </a:solidFill>
                <a:effectLst/>
                <a:latin typeface="Times New Roman" pitchFamily="24"/>
                <a:ea typeface="楷体" pitchFamily="24"/>
              </a:rPr>
              <a:t>，</a:t>
            </a:r>
            <a:r>
              <a:rPr lang="en-US" altLang="zh-CN" sz="2400" b="0" i="0" u="none">
                <a:solidFill>
                  <a:srgbClr val="FF0000"/>
                </a:solidFill>
                <a:effectLst/>
                <a:latin typeface="Times New Roman" pitchFamily="24"/>
                <a:ea typeface="Times New Roman" pitchFamily="24"/>
              </a:rPr>
              <a:t>17</a:t>
            </a:r>
            <a:r>
              <a:rPr lang="zh-CN" altLang="zh-CN" sz="2400" b="0" i="0" u="none">
                <a:solidFill>
                  <a:srgbClr val="FF0000"/>
                </a:solidFill>
                <a:effectLst/>
                <a:latin typeface="Times New Roman" pitchFamily="24"/>
                <a:ea typeface="楷体" pitchFamily="24"/>
              </a:rPr>
              <a:t>，</a:t>
            </a:r>
            <a:r>
              <a:rPr lang="en-US" altLang="zh-CN" sz="2400" b="0" i="0" u="none">
                <a:solidFill>
                  <a:srgbClr val="FF0000"/>
                </a:solidFill>
                <a:effectLst/>
                <a:latin typeface="Times New Roman" pitchFamily="24"/>
                <a:ea typeface="Times New Roman" pitchFamily="24"/>
              </a:rPr>
              <a:t>17</a:t>
            </a:r>
            <a:r>
              <a:rPr lang="zh-CN" altLang="zh-CN" sz="2400" b="0" i="0" u="none">
                <a:solidFill>
                  <a:srgbClr val="FF0000"/>
                </a:solidFill>
                <a:effectLst/>
                <a:latin typeface="Times New Roman" pitchFamily="24"/>
                <a:ea typeface="楷体" pitchFamily="24"/>
              </a:rPr>
              <a:t>，</a:t>
            </a:r>
            <a:r>
              <a:rPr lang="en-US" altLang="zh-CN" sz="2400" b="0" i="0" u="none">
                <a:solidFill>
                  <a:srgbClr val="FF0000"/>
                </a:solidFill>
                <a:effectLst/>
                <a:latin typeface="Times New Roman" pitchFamily="24"/>
                <a:ea typeface="Times New Roman" pitchFamily="24"/>
              </a:rPr>
              <a:t>17</a:t>
            </a:r>
            <a:r>
              <a:rPr lang="zh-CN" altLang="zh-CN" sz="2400" b="0" i="0" u="none">
                <a:solidFill>
                  <a:srgbClr val="FF0000"/>
                </a:solidFill>
                <a:effectLst/>
                <a:latin typeface="Times New Roman" pitchFamily="24"/>
                <a:ea typeface="楷体" pitchFamily="24"/>
              </a:rPr>
              <a:t>，</a:t>
            </a:r>
            <a:r>
              <a:rPr lang="en-US" altLang="zh-CN" sz="2400" b="0" i="0" u="none">
                <a:solidFill>
                  <a:srgbClr val="FF0000"/>
                </a:solidFill>
                <a:effectLst/>
                <a:latin typeface="Times New Roman" pitchFamily="24"/>
                <a:ea typeface="Times New Roman" pitchFamily="24"/>
              </a:rPr>
              <a:t>17</a:t>
            </a:r>
            <a:r>
              <a:rPr lang="zh-CN" altLang="zh-CN" sz="2400" b="0" i="0" u="none">
                <a:solidFill>
                  <a:srgbClr val="FF0000"/>
                </a:solidFill>
                <a:effectLst/>
                <a:latin typeface="Times New Roman" pitchFamily="24"/>
                <a:ea typeface="楷体" pitchFamily="24"/>
              </a:rPr>
              <a:t>，</a:t>
            </a:r>
            <a:r>
              <a:rPr lang="en-US" altLang="zh-CN" sz="2400" b="0" i="0" u="none">
                <a:solidFill>
                  <a:srgbClr val="FF0000"/>
                </a:solidFill>
                <a:effectLst/>
                <a:latin typeface="Times New Roman" pitchFamily="24"/>
                <a:ea typeface="Times New Roman" pitchFamily="24"/>
              </a:rPr>
              <a:t>18</a:t>
            </a:r>
            <a:r>
              <a:rPr lang="zh-CN" altLang="zh-CN" sz="2400" b="0" i="0" u="none">
                <a:solidFill>
                  <a:srgbClr val="FF0000"/>
                </a:solidFill>
                <a:effectLst/>
                <a:latin typeface="Times New Roman" pitchFamily="24"/>
                <a:ea typeface="楷体" pitchFamily="24"/>
              </a:rPr>
              <a:t>，</a:t>
            </a:r>
            <a:r>
              <a:rPr lang="en-US" altLang="zh-CN" sz="2400" b="0" i="0" u="none">
                <a:solidFill>
                  <a:srgbClr val="FF0000"/>
                </a:solidFill>
                <a:effectLst/>
                <a:latin typeface="Times New Roman" pitchFamily="24"/>
                <a:ea typeface="Times New Roman" pitchFamily="24"/>
              </a:rPr>
              <a:t>18</a:t>
            </a:r>
            <a:r>
              <a:rPr lang="zh-CN" altLang="zh-CN" sz="2400" b="0" i="0" u="none">
                <a:solidFill>
                  <a:srgbClr val="FF0000"/>
                </a:solidFill>
                <a:effectLst/>
                <a:latin typeface="Times New Roman" pitchFamily="24"/>
                <a:ea typeface="楷体" pitchFamily="24"/>
              </a:rPr>
              <a:t>，</a:t>
            </a:r>
            <a:r>
              <a:rPr lang="en-US" altLang="zh-CN" sz="2400" b="0" i="0" u="none">
                <a:solidFill>
                  <a:srgbClr val="FF0000"/>
                </a:solidFill>
                <a:effectLst/>
                <a:latin typeface="Times New Roman" pitchFamily="24"/>
                <a:ea typeface="Times New Roman" pitchFamily="24"/>
              </a:rPr>
              <a:t>18</a:t>
            </a:r>
            <a:r>
              <a:rPr lang="zh-CN" altLang="zh-CN" sz="2400" b="0" i="0" u="none">
                <a:solidFill>
                  <a:srgbClr val="FF0000"/>
                </a:solidFill>
                <a:effectLst/>
                <a:latin typeface="Times New Roman" pitchFamily="24"/>
                <a:ea typeface="楷体" pitchFamily="24"/>
              </a:rPr>
              <a:t>，数据</a:t>
            </a:r>
            <a:r>
              <a:rPr lang="en-US" altLang="zh-CN" sz="2400" b="0" i="0" u="none">
                <a:solidFill>
                  <a:srgbClr val="FF0000"/>
                </a:solidFill>
                <a:effectLst/>
                <a:latin typeface="Times New Roman" pitchFamily="24"/>
                <a:ea typeface="Times New Roman" pitchFamily="24"/>
              </a:rPr>
              <a:t>17</a:t>
            </a:r>
            <a:r>
              <a:rPr lang="zh-CN" altLang="zh-CN" sz="2400" b="0" i="0" u="none">
                <a:solidFill>
                  <a:srgbClr val="FF0000"/>
                </a:solidFill>
                <a:effectLst/>
                <a:latin typeface="Times New Roman" pitchFamily="24"/>
                <a:ea typeface="楷体" pitchFamily="24"/>
              </a:rPr>
              <a:t>出现次数最多，故该队队员年龄的众数和中位数分别是</a:t>
            </a:r>
            <a:r>
              <a:rPr lang="en-US" altLang="zh-CN" sz="2400" b="0" i="0" u="none">
                <a:solidFill>
                  <a:srgbClr val="FF0000"/>
                </a:solidFill>
                <a:effectLst/>
                <a:latin typeface="Times New Roman" pitchFamily="24"/>
                <a:ea typeface="Times New Roman" pitchFamily="24"/>
              </a:rPr>
              <a:t>17</a:t>
            </a:r>
            <a:r>
              <a:rPr lang="zh-CN" altLang="zh-CN" sz="2400" b="0" i="0" u="none">
                <a:solidFill>
                  <a:srgbClr val="FF0000"/>
                </a:solidFill>
                <a:effectLst/>
                <a:latin typeface="Times New Roman" pitchFamily="24"/>
                <a:ea typeface="楷体" pitchFamily="24"/>
              </a:rPr>
              <a:t>岁，</a:t>
            </a:r>
            <a:r>
              <a:rPr lang="en-US" altLang="zh-CN" sz="2400" b="0" i="0" u="none">
                <a:solidFill>
                  <a:srgbClr val="FF0000"/>
                </a:solidFill>
                <a:effectLst/>
                <a:latin typeface="Times New Roman" pitchFamily="24"/>
                <a:ea typeface="Times New Roman" pitchFamily="24"/>
              </a:rPr>
              <a:t>17</a:t>
            </a:r>
            <a:r>
              <a:rPr lang="zh-CN" altLang="zh-CN" sz="2400" b="0" i="0" u="none">
                <a:solidFill>
                  <a:srgbClr val="FF0000"/>
                </a:solidFill>
                <a:effectLst/>
                <a:latin typeface="Times New Roman" pitchFamily="24"/>
                <a:ea typeface="楷体" pitchFamily="24"/>
              </a:rPr>
              <a:t>岁</a:t>
            </a:r>
            <a:r>
              <a:rPr lang="en-US" altLang="zh-CN" sz="2400" b="0" i="0" u="none">
                <a:solidFill>
                  <a:srgbClr val="FF0000"/>
                </a:solidFill>
                <a:effectLst/>
                <a:latin typeface="Times New Roman" pitchFamily="24"/>
                <a:ea typeface="Times New Roman" pitchFamily="24"/>
              </a:rPr>
              <a:t>.</a:t>
            </a:r>
          </a:p>
        </p:txBody>
      </p:sp>
      <p:grpSp>
        <p:nvGrpSpPr>
          <p:cNvPr id="15224" name="yt_shape_15224">
            <a:extLst>
              <a:ext uri="{FF2B5EF4-FFF2-40B4-BE49-F238E27FC236}">
                <a16:creationId xmlns:a16="http://schemas.microsoft.com/office/drawing/2014/main" id="{249740F1-2B05-4C5A-B423-6F681AEFABC2}"/>
              </a:ext>
            </a:extLst>
          </p:cNvPr>
          <p:cNvGrpSpPr/>
          <p:nvPr/>
        </p:nvGrpSpPr>
        <p:grpSpPr>
          <a:xfrm>
            <a:off x="9169403" y="2284652"/>
            <a:ext cx="2482596" cy="2169871"/>
            <a:chOff x="0" y="0"/>
            <a:chExt cx="2482596" cy="2169871"/>
          </a:xfrm>
        </p:grpSpPr>
        <p:pic>
          <p:nvPicPr>
            <p:cNvPr id="5" name="yt_image_15224" descr="{&quot;rangeId&quot;:0,&quot;⚘_3&quot;:1}">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0" y="0"/>
              <a:ext cx="2482596" cy="1705356"/>
            </a:xfrm>
            <a:prstGeom prst="rect">
              <a:avLst/>
            </a:prstGeom>
            <a:noFill/>
            <a:extLst>
              <a:ext uri="{909E8E84-426E-40DD-AFC4-6F175D3DCCD1}">
                <a14:hiddenFill xmlns:a14="http://schemas.microsoft.com/office/drawing/2010/main">
                  <a:solidFill>
                    <a:srgbClr val="FFFFFF"/>
                  </a:solidFill>
                </a14:hiddenFill>
              </a:ext>
            </a:extLst>
          </p:spPr>
        </p:pic>
        <p:sp>
          <p:nvSpPr>
            <p:cNvPr id="15226" name="yt_shape_15226"/>
            <p:cNvSpPr txBox="1"/>
            <p:nvPr/>
          </p:nvSpPr>
          <p:spPr>
            <a:xfrm>
              <a:off x="649451" y="1741356"/>
              <a:ext cx="1219693"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Times New Roman" pitchFamily="24"/>
                  <a:ea typeface="宋体" pitchFamily="24"/>
                </a:rPr>
                <a:t>题图</a:t>
              </a:r>
            </a:p>
          </p:txBody>
        </p:sp>
      </p:grpSp>
      <p:sp>
        <p:nvSpPr>
          <p:cNvPr id="15228" name="yt_shape_15228"/>
          <p:cNvSpPr txBox="1"/>
          <p:nvPr/>
        </p:nvSpPr>
        <p:spPr>
          <a:xfrm>
            <a:off x="540000" y="4504832"/>
            <a:ext cx="477053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该队队员的平均年龄是多少？</a:t>
            </a:r>
          </a:p>
        </p:txBody>
      </p:sp>
      <p:sp>
        <p:nvSpPr>
          <p:cNvPr id="6" name="yt_shape_15229"/>
          <p:cNvSpPr txBox="1"/>
          <p:nvPr/>
        </p:nvSpPr>
        <p:spPr>
          <a:xfrm>
            <a:off x="540119" y="5136499"/>
            <a:ext cx="1107995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3</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该队队员的平均年龄：</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15</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16</a:t>
            </a:r>
            <a:r>
              <a:rPr lang="en-US"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17</a:t>
            </a:r>
            <a:r>
              <a:rPr lang="en-US"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4</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18</a:t>
            </a:r>
            <a:r>
              <a:rPr lang="en-US"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3</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10</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16.9</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岁</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235" name="yt_shape_15235"/>
          <p:cNvSpPr txBox="1"/>
          <p:nvPr/>
        </p:nvSpPr>
        <p:spPr>
          <a:xfrm>
            <a:off x="540000" y="1136798"/>
            <a:ext cx="4134402"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427">
                <a:solidFill>
                  <a:srgbClr val="1EE3CF"/>
                </a:solidFill>
                <a:effectLst/>
                <a:latin typeface="Times New Roman" pitchFamily="32"/>
                <a:ea typeface="宋体" pitchFamily="32"/>
              </a:rPr>
              <a:t> </a:t>
            </a:r>
          </a:p>
        </p:txBody>
      </p:sp>
      <p:pic>
        <p:nvPicPr>
          <p:cNvPr id="15234" name="yt_image_15234">
            <a:extLst>
              <a:ext uri="">
                <a16:creationId xmlns:mc="http://schemas.openxmlformats.org/markup-compatibility/2006" xmlns:p14="http://schemas.microsoft.com/office/powerpoint/2010/main"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1136798"/>
            <a:ext cx="4091940" cy="646938"/>
          </a:xfrm>
          <a:prstGeom prst="rect">
            <a:avLst/>
          </a:prstGeom>
          <a:noFill/>
          <a:extLst>
            <a:ext uri="{909E8E84-426E-40DD-AFC4-6F175D3DCCD1}">
              <a14:hiddenFill xmlns:a14="http://schemas.microsoft.com/office/drawing/2010/main">
                <a:solidFill>
                  <a:srgbClr val="FFFFFF"/>
                </a:solidFill>
              </a14:hiddenFill>
            </a:ext>
          </a:extLst>
        </p:spPr>
      </p:pic>
      <p:sp>
        <p:nvSpPr>
          <p:cNvPr id="15237" name="yt_shape_15237"/>
          <p:cNvSpPr txBox="1"/>
          <p:nvPr/>
        </p:nvSpPr>
        <p:spPr>
          <a:xfrm>
            <a:off x="540119" y="1834381"/>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安徽省中考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为了解全市居民用户用电情况，某部门从居民用户中随机抽取</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户进行月用电量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单位：</a:t>
            </a:r>
            <a:r>
              <a:rPr lang="en-US" altLang="zh-CN" sz="2400" b="0" i="0" u="none">
                <a:solidFill>
                  <a:srgbClr val="000000"/>
                </a:solidFill>
                <a:effectLst/>
                <a:latin typeface="Times New Roman" pitchFamily="24"/>
                <a:ea typeface="Times New Roman" pitchFamily="24"/>
              </a:rPr>
              <a:t>kW·h</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调查，按月用电量</a:t>
            </a: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150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150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200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200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250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250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300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300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350</a:t>
            </a:r>
            <a:r>
              <a:rPr lang="zh-CN" altLang="zh-CN" sz="2400" b="0" i="0" u="none">
                <a:solidFill>
                  <a:srgbClr val="000000"/>
                </a:solidFill>
                <a:effectLst/>
                <a:latin typeface="Times New Roman" pitchFamily="24"/>
                <a:ea typeface="宋体" pitchFamily="24"/>
              </a:rPr>
              <a:t>进行分组，绘制频数直方图如下：</a:t>
            </a:r>
          </a:p>
        </p:txBody>
      </p:sp>
      <p:sp>
        <p:nvSpPr>
          <p:cNvPr id="15238" name="yt_shape_15238"/>
          <p:cNvSpPr txBox="1"/>
          <p:nvPr/>
        </p:nvSpPr>
        <p:spPr>
          <a:xfrm>
            <a:off x="540000" y="3273947"/>
            <a:ext cx="398346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求频数直方图中</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的值；</a:t>
            </a:r>
          </a:p>
        </p:txBody>
      </p:sp>
      <p:sp>
        <p:nvSpPr>
          <p:cNvPr id="2" name="yt_shape_15239"/>
          <p:cNvSpPr txBox="1"/>
          <p:nvPr/>
        </p:nvSpPr>
        <p:spPr>
          <a:xfrm>
            <a:off x="540000" y="3905614"/>
            <a:ext cx="5291513"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18</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30</a:t>
            </a:r>
            <a:r>
              <a:rPr lang="zh-CN"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x</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6</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100.</a:t>
            </a:r>
          </a:p>
          <a:p>
            <a:pPr algn="l" eaLnBrk="1" latinLnBrk="0" hangingPunct="0">
              <a:lnSpc>
                <a:spcPct val="129999"/>
              </a:lnSpc>
            </a:pP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x</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22.</a:t>
            </a:r>
          </a:p>
        </p:txBody>
      </p:sp>
      <p:grpSp>
        <p:nvGrpSpPr>
          <p:cNvPr id="15240" name="yt_shape_15240">
            <a:extLst>
              <a:ext uri="{FF2B5EF4-FFF2-40B4-BE49-F238E27FC236}">
                <a16:creationId xmlns:a16="http://schemas.microsoft.com/office/drawing/2014/main" id="{249740F1-2B05-4C5A-B423-6F681AEFABC2}"/>
              </a:ext>
            </a:extLst>
          </p:cNvPr>
          <p:cNvGrpSpPr/>
          <p:nvPr/>
        </p:nvGrpSpPr>
        <p:grpSpPr>
          <a:xfrm>
            <a:off x="7066283" y="3905614"/>
            <a:ext cx="4585716" cy="2175586"/>
            <a:chOff x="0" y="0"/>
            <a:chExt cx="4585716" cy="2175586"/>
          </a:xfrm>
        </p:grpSpPr>
        <p:pic>
          <p:nvPicPr>
            <p:cNvPr id="3" name="yt_image_15240" descr="{&quot;rangeId&quot;:0,&quot;⚘_6&quot;:1}">
              <a:extLst>
                <a:ext uri="">
                  <a16:creationId xmlns:a16="http://schemas.microsoft.com/office/drawing/2014/main" xmlns:mc="http://schemas.openxmlformats.org/markup-compatibility/2006" xmlns:p14="http://schemas.microsoft.com/office/powerpoint/2010/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0" y="0"/>
              <a:ext cx="4585716" cy="1711071"/>
            </a:xfrm>
            <a:prstGeom prst="rect">
              <a:avLst/>
            </a:prstGeom>
            <a:noFill/>
            <a:extLst>
              <a:ext uri="{909E8E84-426E-40DD-AFC4-6F175D3DCCD1}">
                <a14:hiddenFill xmlns:a14="http://schemas.microsoft.com/office/drawing/2010/main">
                  <a:solidFill>
                    <a:srgbClr val="FFFFFF"/>
                  </a:solidFill>
                </a14:hiddenFill>
              </a:ext>
            </a:extLst>
          </p:spPr>
        </p:pic>
        <p:sp>
          <p:nvSpPr>
            <p:cNvPr id="15242" name="yt_shape_15242"/>
            <p:cNvSpPr txBox="1"/>
            <p:nvPr/>
          </p:nvSpPr>
          <p:spPr>
            <a:xfrm>
              <a:off x="1695305" y="1747071"/>
              <a:ext cx="123110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Times New Roman" pitchFamily="24"/>
                  <a:ea typeface="宋体" pitchFamily="24"/>
                </a:rPr>
                <a:t>题图</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244" name="yt_shape_15244"/>
          <p:cNvSpPr txBox="1"/>
          <p:nvPr/>
        </p:nvSpPr>
        <p:spPr>
          <a:xfrm>
            <a:off x="540000" y="2205373"/>
            <a:ext cx="1077218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判断这</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户居民用户月用电量数据的中位数在哪一组</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直接写出结果</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p>
        </p:txBody>
      </p:sp>
      <p:sp>
        <p:nvSpPr>
          <p:cNvPr id="4" name="yt_shape_15245"/>
          <p:cNvSpPr txBox="1"/>
          <p:nvPr/>
        </p:nvSpPr>
        <p:spPr>
          <a:xfrm>
            <a:off x="540000" y="2837040"/>
            <a:ext cx="269304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150</a:t>
            </a:r>
            <a:r>
              <a:rPr lang="zh-CN" altLang="zh-CN" sz="2400" b="0" i="0" u="none">
                <a:solidFill>
                  <a:srgbClr val="FF0000"/>
                </a:solidFill>
                <a:effectLst/>
                <a:latin typeface="Times New Roman" pitchFamily="24"/>
                <a:ea typeface="宋体" pitchFamily="24"/>
              </a:rPr>
              <a:t>～</a:t>
            </a:r>
            <a:r>
              <a:rPr lang="en-US" altLang="zh-CN" sz="2400" b="0" i="0" u="none">
                <a:solidFill>
                  <a:srgbClr val="FF0000"/>
                </a:solidFill>
                <a:effectLst/>
                <a:latin typeface="Times New Roman" pitchFamily="24"/>
                <a:ea typeface="Times New Roman" pitchFamily="24"/>
              </a:rPr>
              <a:t>200.</a:t>
            </a:r>
          </a:p>
        </p:txBody>
      </p:sp>
      <p:grpSp>
        <p:nvGrpSpPr>
          <p:cNvPr id="15246" name="yt_shape_15246">
            <a:extLst>
              <a:ext uri="{FF2B5EF4-FFF2-40B4-BE49-F238E27FC236}">
                <a16:creationId xmlns:a16="http://schemas.microsoft.com/office/drawing/2014/main" id="{249740F1-2B05-4C5A-B423-6F681AEFABC2}"/>
              </a:ext>
            </a:extLst>
          </p:cNvPr>
          <p:cNvGrpSpPr/>
          <p:nvPr/>
        </p:nvGrpSpPr>
        <p:grpSpPr>
          <a:xfrm>
            <a:off x="7066283" y="2837040"/>
            <a:ext cx="4585716" cy="2175586"/>
            <a:chOff x="0" y="0"/>
            <a:chExt cx="4585716" cy="2175586"/>
          </a:xfrm>
        </p:grpSpPr>
        <p:pic>
          <p:nvPicPr>
            <p:cNvPr id="5" name="yt_image_15246" descr="{&quot;rangeId&quot;:0,&quot;⚘_6&quot;:1}">
              <a:extLst>
                <a:ext uri="">
                  <a16:creationId xmlns:a16="http://schemas.microsoft.com/office/drawing/2014/main" xmlns:mc="http://schemas.openxmlformats.org/markup-compatibility/2006" xmlns:p14="http://schemas.microsoft.com/office/powerpoint/2010/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0" y="0"/>
              <a:ext cx="4585716" cy="1711071"/>
            </a:xfrm>
            <a:prstGeom prst="rect">
              <a:avLst/>
            </a:prstGeom>
            <a:noFill/>
            <a:extLst>
              <a:ext uri="{909E8E84-426E-40DD-AFC4-6F175D3DCCD1}">
                <a14:hiddenFill xmlns:a14="http://schemas.microsoft.com/office/drawing/2010/main">
                  <a:solidFill>
                    <a:srgbClr val="FFFFFF"/>
                  </a:solidFill>
                </a14:hiddenFill>
              </a:ext>
            </a:extLst>
          </p:spPr>
        </p:pic>
        <p:sp>
          <p:nvSpPr>
            <p:cNvPr id="15248" name="yt_shape_15248"/>
            <p:cNvSpPr txBox="1"/>
            <p:nvPr/>
          </p:nvSpPr>
          <p:spPr>
            <a:xfrm>
              <a:off x="1695305" y="1747071"/>
              <a:ext cx="123110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Times New Roman" pitchFamily="24"/>
                  <a:ea typeface="宋体" pitchFamily="24"/>
                </a:rPr>
                <a:t>题图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250" name="yt_shape_15250"/>
          <p:cNvSpPr txBox="1"/>
          <p:nvPr/>
        </p:nvSpPr>
        <p:spPr>
          <a:xfrm>
            <a:off x="540000" y="1426340"/>
            <a:ext cx="569386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设各组居民用户月平均用电量如表：</a:t>
            </a:r>
          </a:p>
        </p:txBody>
      </p:sp>
      <p:graphicFrame>
        <p:nvGraphicFramePr>
          <p:cNvPr id="15251" name="yt_table_15251" title="H_239.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68749010"/>
              </p:ext>
            </p:extLst>
          </p:nvPr>
        </p:nvGraphicFramePr>
        <p:xfrm>
          <a:off x="540000" y="2058007"/>
          <a:ext cx="11111997" cy="3035808"/>
        </p:xfrm>
        <a:graphic>
          <a:graphicData uri="http://schemas.openxmlformats.org/drawingml/2006/table">
            <a:tbl>
              <a:tblPr>
                <a:tableStyleId>{5940675A-B579-460E-94D1-54222C63F5DA}</a:tableStyleId>
              </a:tblPr>
              <a:tblGrid>
                <a:gridCol w="2222537">
                  <a:extLst>
                    <a:ext uri="{9D8B030D-6E8A-4147-A177-3AD203B41FA5}">
                      <a16:colId xmlns:a16="http://schemas.microsoft.com/office/drawing/2014/main" val="20000"/>
                    </a:ext>
                  </a:extLst>
                </a:gridCol>
                <a:gridCol w="1482380">
                  <a:extLst>
                    <a:ext uri="{9D8B030D-6E8A-4147-A177-3AD203B41FA5}">
                      <a16:colId xmlns:a16="http://schemas.microsoft.com/office/drawing/2014/main" val="20001"/>
                    </a:ext>
                  </a:extLst>
                </a:gridCol>
                <a:gridCol w="1482380">
                  <a:extLst>
                    <a:ext uri="{9D8B030D-6E8A-4147-A177-3AD203B41FA5}">
                      <a16:colId xmlns:a16="http://schemas.microsoft.com/office/drawing/2014/main" val="20002"/>
                    </a:ext>
                  </a:extLst>
                </a:gridCol>
                <a:gridCol w="1482380">
                  <a:extLst>
                    <a:ext uri="{9D8B030D-6E8A-4147-A177-3AD203B41FA5}">
                      <a16:colId xmlns:a16="http://schemas.microsoft.com/office/drawing/2014/main" val="20003"/>
                    </a:ext>
                  </a:extLst>
                </a:gridCol>
                <a:gridCol w="1482380">
                  <a:extLst>
                    <a:ext uri="{9D8B030D-6E8A-4147-A177-3AD203B41FA5}">
                      <a16:colId xmlns:a16="http://schemas.microsoft.com/office/drawing/2014/main" val="20004"/>
                    </a:ext>
                  </a:extLst>
                </a:gridCol>
                <a:gridCol w="1482380">
                  <a:extLst>
                    <a:ext uri="{9D8B030D-6E8A-4147-A177-3AD203B41FA5}">
                      <a16:colId xmlns:a16="http://schemas.microsoft.com/office/drawing/2014/main" val="20005"/>
                    </a:ext>
                  </a:extLst>
                </a:gridCol>
                <a:gridCol w="1477560">
                  <a:extLst>
                    <a:ext uri="{9D8B030D-6E8A-4147-A177-3AD203B41FA5}">
                      <a16:colId xmlns:a16="http://schemas.microsoft.com/office/drawing/2014/main" val="20006"/>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组别</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50</a:t>
                      </a:r>
                      <a:r>
                        <a:rPr lang="zh-CN" altLang="zh-CN" sz="2400" b="0" i="0" u="none">
                          <a:solidFill>
                            <a:srgbClr val="000000"/>
                          </a:solidFill>
                          <a:effectLst/>
                          <a:latin typeface="Times New Roman" pitchFamily="24"/>
                          <a:ea typeface="宋体" pitchFamily="24"/>
                        </a:rPr>
                        <a:t>～</a:t>
                      </a:r>
                    </a:p>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a:t>
                      </a:r>
                    </a:p>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150</a:t>
                      </a:r>
                      <a:r>
                        <a:rPr lang="zh-CN" altLang="zh-CN" sz="2400" b="0" i="0" u="none">
                          <a:solidFill>
                            <a:srgbClr val="000000"/>
                          </a:solidFill>
                          <a:effectLst/>
                          <a:latin typeface="Times New Roman" pitchFamily="24"/>
                          <a:ea typeface="宋体" pitchFamily="24"/>
                        </a:rPr>
                        <a:t>～</a:t>
                      </a:r>
                    </a:p>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200</a:t>
                      </a:r>
                      <a:r>
                        <a:rPr lang="zh-CN" altLang="zh-CN" sz="2400" b="0" i="0" u="none">
                          <a:solidFill>
                            <a:srgbClr val="000000"/>
                          </a:solidFill>
                          <a:effectLst/>
                          <a:latin typeface="Times New Roman" pitchFamily="24"/>
                          <a:ea typeface="宋体" pitchFamily="24"/>
                        </a:rPr>
                        <a:t>～</a:t>
                      </a:r>
                    </a:p>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250</a:t>
                      </a:r>
                      <a:r>
                        <a:rPr lang="zh-CN" altLang="zh-CN" sz="2400" b="0" i="0" u="none">
                          <a:solidFill>
                            <a:srgbClr val="000000"/>
                          </a:solidFill>
                          <a:effectLst/>
                          <a:latin typeface="Times New Roman" pitchFamily="24"/>
                          <a:ea typeface="宋体" pitchFamily="24"/>
                        </a:rPr>
                        <a:t>～</a:t>
                      </a:r>
                    </a:p>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300</a:t>
                      </a:r>
                      <a:r>
                        <a:rPr lang="zh-CN" altLang="zh-CN" sz="2400" b="0" i="0" u="none">
                          <a:solidFill>
                            <a:srgbClr val="000000"/>
                          </a:solidFill>
                          <a:effectLst/>
                          <a:latin typeface="Times New Roman" pitchFamily="24"/>
                          <a:ea typeface="宋体" pitchFamily="24"/>
                        </a:rPr>
                        <a:t>～</a:t>
                      </a:r>
                    </a:p>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月平均</a:t>
                      </a:r>
                    </a:p>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用电量</a:t>
                      </a:r>
                    </a:p>
                    <a:p>
                      <a:pPr algn="ctr" eaLnBrk="1" fontAlgn="ctr" latinLnBrk="0" hangingPunct="0">
                        <a:lnSpc>
                          <a:spcPct val="129999"/>
                        </a:lnSpc>
                      </a:pP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单位：</a:t>
                      </a:r>
                    </a:p>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kW·h</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225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325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6" name="yt_shape_15254"/>
              <p:cNvSpPr txBox="1"/>
              <p:nvPr/>
            </p:nvSpPr>
            <p:spPr>
              <a:xfrm>
                <a:off x="540119" y="1754230"/>
                <a:ext cx="6708009" cy="275081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设月用电量为</a:t>
                </a:r>
                <a:r>
                  <a:rPr lang="en-US" altLang="zh-CN" sz="2400" b="0" i="1" u="none" dirty="0">
                    <a:solidFill>
                      <a:srgbClr val="FF0000"/>
                    </a:solidFill>
                    <a:effectLst/>
                    <a:latin typeface="Times New Roman" pitchFamily="24"/>
                    <a:ea typeface="Times New Roman" pitchFamily="24"/>
                  </a:rPr>
                  <a:t>y</a:t>
                </a:r>
                <a:r>
                  <a:rPr lang="en-US" altLang="zh-CN" sz="2400" b="0" i="0" u="none" dirty="0">
                    <a:solidFill>
                      <a:srgbClr val="FF0000"/>
                    </a:solidFill>
                    <a:effectLst/>
                    <a:latin typeface="Times New Roman" pitchFamily="24"/>
                    <a:ea typeface="Times New Roman" pitchFamily="24"/>
                  </a:rPr>
                  <a:t>.</a:t>
                </a:r>
              </a:p>
              <a:p>
                <a:pPr algn="l" eaLnBrk="1" latinLnBrk="0" hangingPunct="0">
                  <a:lnSpc>
                    <a:spcPct val="129999"/>
                  </a:lnSpc>
                </a:pPr>
                <a14:m>
                  <m:oMath xmlns:m="http://schemas.openxmlformats.org/officeDocument/2006/math">
                    <m:bar>
                      <m:barPr>
                        <m:pos m:val="top"/>
                        <m:ctrlPr>
                          <a:rPr lang="en-US" altLang="zh-CN" sz="2400" b="0" i="1">
                            <a:solidFill>
                              <a:srgbClr val="FF0000"/>
                            </a:solidFill>
                            <a:effectLst/>
                            <a:latin typeface="Cambria Math" panose="02040503050406030204" pitchFamily="18" charset="0"/>
                            <a:ea typeface="Cambria Math" panose="02040503050406030204" pitchFamily="48" charset="0"/>
                          </a:rPr>
                        </m:ctrlPr>
                      </m:barPr>
                      <m:e>
                        <m:r>
                          <a:rPr lang="en-US" altLang="zh-CN" sz="2400" b="0" i="1">
                            <a:solidFill>
                              <a:srgbClr val="FF0000"/>
                            </a:solidFill>
                            <a:effectLst/>
                            <a:latin typeface="Cambria Math" panose="02040503050406030204" pitchFamily="48" charset="0"/>
                            <a:ea typeface="Cambria Math" panose="02040503050406030204" pitchFamily="48" charset="0"/>
                          </a:rPr>
                          <m:t>𝑦</m:t>
                        </m:r>
                      </m:e>
                    </m:bar>
                  </m:oMath>
                </a14:m>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125</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18</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175</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225</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275</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325</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6</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1</m:t>
                        </m:r>
                      </m:num>
                      <m:den>
                        <m:r>
                          <a:rPr lang="en-US" altLang="zh-CN" sz="2400" b="0" i="0">
                            <a:solidFill>
                              <a:srgbClr val="FF0000"/>
                            </a:solidFill>
                            <a:effectLst/>
                            <a:latin typeface="Cambria Math" panose="02040503050406030204" pitchFamily="48" charset="0"/>
                            <a:ea typeface="Cambria Math" panose="02040503050406030204" pitchFamily="48" charset="0"/>
                          </a:rPr>
                          <m:t>100</m:t>
                        </m:r>
                      </m:den>
                    </m:f>
                  </m:oMath>
                </a14:m>
                <a:endParaRPr lang="en-US" altLang="zh-CN" sz="2400" b="0" i="0" u="none" dirty="0">
                  <a:solidFill>
                    <a:srgbClr val="FF0000"/>
                  </a:solidFill>
                  <a:effectLst/>
                  <a:latin typeface="宋体" pitchFamily="24"/>
                  <a:ea typeface="宋体" pitchFamily="24"/>
                </a:endParaRPr>
              </a:p>
              <a:p>
                <a:pPr algn="l" eaLnBrk="1" latinLnBrk="0" hangingPunct="0">
                  <a:lnSpc>
                    <a:spcPct val="129999"/>
                  </a:lnSpc>
                </a:pP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900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2250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5250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4950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3300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1950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1</m:t>
                        </m:r>
                      </m:num>
                      <m:den>
                        <m:r>
                          <a:rPr lang="en-US" altLang="zh-CN" sz="2400" b="0" i="0">
                            <a:solidFill>
                              <a:srgbClr val="FF0000"/>
                            </a:solidFill>
                            <a:effectLst/>
                            <a:latin typeface="Cambria Math" panose="02040503050406030204" pitchFamily="48" charset="0"/>
                            <a:ea typeface="Cambria Math" panose="02040503050406030204" pitchFamily="48" charset="0"/>
                          </a:rPr>
                          <m:t>100</m:t>
                        </m:r>
                      </m:den>
                    </m:f>
                  </m:oMath>
                </a14:m>
                <a:endParaRPr lang="en-US" altLang="zh-CN" sz="2400" b="0" i="0" u="none" dirty="0">
                  <a:solidFill>
                    <a:srgbClr val="FF0000"/>
                  </a:solidFill>
                  <a:effectLst/>
                  <a:latin typeface="宋体" pitchFamily="24"/>
                  <a:ea typeface="宋体" pitchFamily="24"/>
                </a:endParaRPr>
              </a:p>
              <a:p>
                <a:pPr algn="l" eaLnBrk="1" latinLnBrk="0" hangingPunct="0">
                  <a:lnSpc>
                    <a:spcPct val="129999"/>
                  </a:lnSpc>
                </a:pP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186</a:t>
                </a:r>
                <a:r>
                  <a:rPr lang="zh-CN" altLang="zh-CN" sz="2400" b="0" i="0" u="none" dirty="0">
                    <a:solidFill>
                      <a:srgbClr val="FF0000"/>
                    </a:solidFill>
                    <a:effectLst/>
                    <a:latin typeface="宋体" pitchFamily="24"/>
                    <a:ea typeface="宋体" pitchFamily="24"/>
                  </a:rPr>
                  <a:t>（</a:t>
                </a:r>
                <a:r>
                  <a:rPr lang="en-US" altLang="zh-CN" sz="2400" b="0" i="0" u="none" dirty="0" err="1">
                    <a:solidFill>
                      <a:srgbClr val="FF0000"/>
                    </a:solidFill>
                    <a:effectLst/>
                    <a:latin typeface="Times New Roman" pitchFamily="24"/>
                    <a:ea typeface="Times New Roman" pitchFamily="24"/>
                  </a:rPr>
                  <a:t>kW·h</a:t>
                </a:r>
                <a:r>
                  <a:rPr lang="zh-CN" altLang="zh-CN" sz="2400" b="0" i="0" u="none" dirty="0">
                    <a:solidFill>
                      <a:srgbClr val="FF0000"/>
                    </a:solidFill>
                    <a:effectLst/>
                    <a:latin typeface="宋体" pitchFamily="24"/>
                    <a:ea typeface="宋体" pitchFamily="24"/>
                  </a:rPr>
                  <a:t>）</a:t>
                </a:r>
              </a:p>
            </p:txBody>
          </p:sp>
        </mc:Choice>
        <mc:Fallback>
          <p:sp>
            <p:nvSpPr>
              <p:cNvPr id="6" name="yt_shape_15254"/>
              <p:cNvSpPr txBox="1">
                <a:spLocks noRot="1" noChangeAspect="1" noMove="1" noResize="1" noEditPoints="1" noAdjustHandles="1" noChangeArrowheads="1" noChangeShapeType="1" noTextEdit="1"/>
              </p:cNvSpPr>
              <p:nvPr/>
            </p:nvSpPr>
            <p:spPr>
              <a:xfrm>
                <a:off x="540119" y="1754230"/>
                <a:ext cx="6708009" cy="2750818"/>
              </a:xfrm>
              <a:prstGeom prst="rect">
                <a:avLst/>
              </a:prstGeom>
              <a:blipFill>
                <a:blip r:embed="rId2"/>
                <a:stretch>
                  <a:fillRect l="-2818" t="-1996" b="-5987"/>
                </a:stretch>
              </a:blipFill>
            </p:spPr>
            <p:txBody>
              <a:bodyPr/>
              <a:lstStyle/>
              <a:p>
                <a:r>
                  <a:rPr lang="zh-CN" altLang="en-US">
                    <a:noFill/>
                  </a:rPr>
                  <a:t> </a:t>
                </a:r>
              </a:p>
            </p:txBody>
          </p:sp>
        </mc:Fallback>
      </mc:AlternateContent>
      <p:grpSp>
        <p:nvGrpSpPr>
          <p:cNvPr id="15256" name="yt_shape_15256">
            <a:extLst>
              <a:ext uri="{FF2B5EF4-FFF2-40B4-BE49-F238E27FC236}">
                <a16:creationId xmlns:a16="http://schemas.microsoft.com/office/drawing/2014/main" id="{249740F1-2B05-4C5A-B423-6F681AEFABC2}"/>
              </a:ext>
            </a:extLst>
          </p:cNvPr>
          <p:cNvGrpSpPr/>
          <p:nvPr/>
        </p:nvGrpSpPr>
        <p:grpSpPr>
          <a:xfrm>
            <a:off x="7066283" y="1754230"/>
            <a:ext cx="4585716" cy="2175586"/>
            <a:chOff x="0" y="0"/>
            <a:chExt cx="4585716" cy="2175586"/>
          </a:xfrm>
        </p:grpSpPr>
        <p:pic>
          <p:nvPicPr>
            <p:cNvPr id="7" name="yt_image_15256" descr="{&quot;rangeId&quot;:0,&quot;⚘_6&quot;:1}">
              <a:extLst>
                <a:ext uri="">
                  <a16:creationId xmlns:a16="http://schemas.microsoft.com/office/drawing/2014/main" xmlns:mc="http://schemas.openxmlformats.org/markup-compatibility/2006" xmlns:p14="http://schemas.microsoft.com/office/powerpoint/2010/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0" y="0"/>
              <a:ext cx="4585716" cy="1711071"/>
            </a:xfrm>
            <a:prstGeom prst="rect">
              <a:avLst/>
            </a:prstGeom>
            <a:noFill/>
            <a:extLst>
              <a:ext uri="{909E8E84-426E-40DD-AFC4-6F175D3DCCD1}">
                <a14:hiddenFill xmlns:a14="http://schemas.microsoft.com/office/drawing/2010/main">
                  <a:solidFill>
                    <a:srgbClr val="FFFFFF"/>
                  </a:solidFill>
                </a14:hiddenFill>
              </a:ext>
            </a:extLst>
          </p:spPr>
        </p:pic>
        <p:sp>
          <p:nvSpPr>
            <p:cNvPr id="15258" name="yt_shape_15258"/>
            <p:cNvSpPr txBox="1"/>
            <p:nvPr/>
          </p:nvSpPr>
          <p:spPr>
            <a:xfrm>
              <a:off x="1695305" y="1747071"/>
              <a:ext cx="123110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Times New Roman" pitchFamily="24"/>
                  <a:ea typeface="宋体" pitchFamily="24"/>
                </a:rPr>
                <a:t>题图</a:t>
              </a:r>
            </a:p>
          </p:txBody>
        </p:sp>
      </p:grpSp>
      <p:sp>
        <p:nvSpPr>
          <p:cNvPr id="15260" name="yt_shape_15260"/>
          <p:cNvSpPr txBox="1"/>
          <p:nvPr/>
        </p:nvSpPr>
        <p:spPr>
          <a:xfrm>
            <a:off x="540000" y="4725144"/>
            <a:ext cx="647132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答：该市居民用户月用电量的平均数为</a:t>
            </a:r>
            <a:r>
              <a:rPr lang="en-US" altLang="zh-CN" sz="2400" b="0" i="0" u="none" dirty="0">
                <a:solidFill>
                  <a:srgbClr val="FF0000"/>
                </a:solidFill>
                <a:effectLst/>
                <a:latin typeface="Times New Roman" pitchFamily="24"/>
                <a:ea typeface="Times New Roman" pitchFamily="24"/>
              </a:rPr>
              <a:t>186kW·h.</a:t>
            </a:r>
          </a:p>
        </p:txBody>
      </p:sp>
      <p:sp>
        <p:nvSpPr>
          <p:cNvPr id="2" name="yt_shape_15253">
            <a:extLst>
              <a:ext uri="{FF2B5EF4-FFF2-40B4-BE49-F238E27FC236}">
                <a16:creationId xmlns:a16="http://schemas.microsoft.com/office/drawing/2014/main" id="{720B76E1-4C49-58EF-59FD-E01C81CF7AFD}"/>
              </a:ext>
            </a:extLst>
          </p:cNvPr>
          <p:cNvSpPr txBox="1"/>
          <p:nvPr/>
        </p:nvSpPr>
        <p:spPr>
          <a:xfrm>
            <a:off x="540000" y="1086420"/>
            <a:ext cx="715580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rPr>
              <a:t>根据上述信息，估计该市居民用户月用电量的平均数</a:t>
            </a:r>
            <a:r>
              <a:rPr lang="en-US" altLang="zh-CN" sz="2400" b="0" i="0" u="none" dirty="0">
                <a:solidFill>
                  <a:srgbClr val="000000"/>
                </a:solidFill>
                <a:effectLst/>
                <a:latin typeface="Times New Roman" pitchFamily="24"/>
                <a:ea typeface="Times New Roman"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260">
                                            <p:txEl>
                                              <p:pRg st="0" end="0"/>
                                            </p:txEl>
                                          </p:spTgt>
                                        </p:tgtEl>
                                        <p:attrNameLst>
                                          <p:attrName>style.visibility</p:attrName>
                                        </p:attrNameLst>
                                      </p:cBhvr>
                                      <p:to>
                                        <p:strVal val="visible"/>
                                      </p:to>
                                    </p:set>
                                    <p:animEffect transition="in" filter="blinds(horizontal)">
                                      <p:cBhvr>
                                        <p:cTn id="27" dur="500"/>
                                        <p:tgtEl>
                                          <p:spTgt spid="152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15260"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169" name="yt_shape_15169"/>
          <p:cNvSpPr txBox="1"/>
          <p:nvPr/>
        </p:nvSpPr>
        <p:spPr>
          <a:xfrm>
            <a:off x="540000" y="1810442"/>
            <a:ext cx="4155176"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89">
                <a:solidFill>
                  <a:srgbClr val="1EE3CF"/>
                </a:solidFill>
                <a:effectLst/>
                <a:latin typeface="Times New Roman" pitchFamily="32"/>
                <a:ea typeface="宋体" pitchFamily="32"/>
              </a:rPr>
              <a:t> </a:t>
            </a:r>
          </a:p>
        </p:txBody>
      </p:sp>
      <p:pic>
        <p:nvPicPr>
          <p:cNvPr id="15168" name="yt_image_15168" title="H_51.39">
            <a:extLst>
              <a:ext uri="">
                <a16:creationId xmlns:p14="http://schemas.microsoft.com/office/powerpoint/2010/main"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1810442"/>
            <a:ext cx="4112514" cy="652653"/>
          </a:xfrm>
          <a:prstGeom prst="rect">
            <a:avLst/>
          </a:prstGeom>
          <a:noFill/>
          <a:extLst>
            <a:ext uri="{909E8E84-426E-40DD-AFC4-6F175D3DCCD1}">
              <a14:hiddenFill xmlns:a14="http://schemas.microsoft.com/office/drawing/2010/main">
                <a:solidFill>
                  <a:srgbClr val="FFFFFF"/>
                </a:solidFill>
              </a14:hiddenFill>
            </a:ext>
          </a:extLst>
        </p:spPr>
      </p:pic>
      <p:sp>
        <p:nvSpPr>
          <p:cNvPr id="15171" name="yt_shape_15171"/>
          <p:cNvSpPr txBox="1"/>
          <p:nvPr/>
        </p:nvSpPr>
        <p:spPr>
          <a:xfrm>
            <a:off x="540000" y="2513739"/>
            <a:ext cx="2600071"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中位数</a:t>
            </a:r>
          </a:p>
        </p:txBody>
      </p:sp>
      <p:sp>
        <p:nvSpPr>
          <p:cNvPr id="15172" name="yt_shape_15172"/>
          <p:cNvSpPr txBox="1"/>
          <p:nvPr/>
        </p:nvSpPr>
        <p:spPr>
          <a:xfrm>
            <a:off x="540120" y="3013304"/>
            <a:ext cx="11748568" cy="42851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黑体" pitchFamily="24"/>
              </a:rPr>
              <a:t>百色市中考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已知一组数据为</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9</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11.</a:t>
            </a:r>
            <a:r>
              <a:rPr lang="zh-CN" altLang="zh-CN" sz="2400" b="0" i="0" u="none" dirty="0">
                <a:solidFill>
                  <a:srgbClr val="000000"/>
                </a:solidFill>
                <a:effectLst/>
                <a:latin typeface="Times New Roman" pitchFamily="24"/>
                <a:ea typeface="宋体" pitchFamily="24"/>
              </a:rPr>
              <a:t>则这组数据的中位数是</a:t>
            </a:r>
            <a:r>
              <a:rPr lang="zh-CN" altLang="zh-CN" sz="2400" b="0" i="0" u="none" dirty="0">
                <a:solidFill>
                  <a:srgbClr val="000000"/>
                </a:solidFill>
                <a:effectLst/>
                <a:latin typeface="宋体" pitchFamily="24"/>
                <a:ea typeface="宋体" pitchFamily="24"/>
              </a:rPr>
              <a:t>（</a:t>
            </a:r>
            <a:r>
              <a:rPr lang="zh-CN" altLang="zh-CN" sz="1200" b="0" i="0" u="none" dirty="0">
                <a:solidFill>
                  <a:srgbClr val="000000"/>
                </a:solidFill>
                <a:effectLst/>
                <a:latin typeface="Times New Roman" pitchFamily="12"/>
                <a:ea typeface="宋体" pitchFamily="12"/>
              </a:rPr>
              <a:t>　</a:t>
            </a:r>
            <a:r>
              <a:rPr lang="en-US" altLang="zh-CN" sz="2400" b="0" i="0" u="none" dirty="0">
                <a:solidFill>
                  <a:srgbClr val="FF0000">
                    <a:alpha val="0"/>
                  </a:srgbClr>
                </a:solidFill>
                <a:effectLst/>
                <a:latin typeface="Times New Roman" pitchFamily="24"/>
                <a:ea typeface="Times New Roman" pitchFamily="24"/>
              </a:rPr>
              <a:t>B</a:t>
            </a:r>
            <a:r>
              <a:rPr lang="zh-CN" altLang="zh-CN" sz="1200" b="0" i="0" u="none" dirty="0">
                <a:solidFill>
                  <a:srgbClr val="000000"/>
                </a:solidFill>
                <a:effectLst/>
                <a:latin typeface="Times New Roman" pitchFamily="12"/>
                <a:ea typeface="宋体" pitchFamily="12"/>
              </a:rPr>
              <a:t>　</a:t>
            </a:r>
            <a:r>
              <a:rPr lang="zh-CN" altLang="zh-CN" sz="2400" b="0" i="0" u="none" dirty="0">
                <a:solidFill>
                  <a:srgbClr val="000000"/>
                </a:solidFill>
                <a:effectLst/>
                <a:latin typeface="宋体" pitchFamily="24"/>
                <a:ea typeface="宋体" pitchFamily="24"/>
              </a:rPr>
              <a:t>）</a:t>
            </a:r>
          </a:p>
        </p:txBody>
      </p:sp>
      <p:graphicFrame>
        <p:nvGraphicFramePr>
          <p:cNvPr id="15173" name="yt_table_15173"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33904967"/>
              </p:ext>
            </p:extLst>
          </p:nvPr>
        </p:nvGraphicFramePr>
        <p:xfrm>
          <a:off x="540000" y="3632757"/>
          <a:ext cx="6895466" cy="475488"/>
        </p:xfrm>
        <a:graphic>
          <a:graphicData uri="http://schemas.openxmlformats.org/drawingml/2006/table">
            <a:tbl>
              <a:tblPr/>
              <a:tblGrid>
                <a:gridCol w="1965643">
                  <a:extLst>
                    <a:ext uri="{9D8B030D-6E8A-4147-A177-3AD203B41FA5}">
                      <a16:colId xmlns:a16="http://schemas.microsoft.com/office/drawing/2014/main" val="10730"/>
                    </a:ext>
                  </a:extLst>
                </a:gridCol>
                <a:gridCol w="1948180">
                  <a:extLst>
                    <a:ext uri="{9D8B030D-6E8A-4147-A177-3AD203B41FA5}">
                      <a16:colId xmlns:a16="http://schemas.microsoft.com/office/drawing/2014/main" val="10731"/>
                    </a:ext>
                  </a:extLst>
                </a:gridCol>
                <a:gridCol w="1948180">
                  <a:extLst>
                    <a:ext uri="{9D8B030D-6E8A-4147-A177-3AD203B41FA5}">
                      <a16:colId xmlns:a16="http://schemas.microsoft.com/office/drawing/2014/main" val="10732"/>
                    </a:ext>
                  </a:extLst>
                </a:gridCol>
                <a:gridCol w="1033463">
                  <a:extLst>
                    <a:ext uri="{9D8B030D-6E8A-4147-A177-3AD203B41FA5}">
                      <a16:colId xmlns:a16="http://schemas.microsoft.com/office/drawing/2014/main" val="1073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B.6</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C.7</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D.8</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27"/>
                  </a:ext>
                </a:extLst>
              </a:tr>
            </a:tbl>
          </a:graphicData>
        </a:graphic>
      </p:graphicFrame>
      <p:sp>
        <p:nvSpPr>
          <p:cNvPr id="15175" name="yt_shape_15175"/>
          <p:cNvSpPr txBox="1"/>
          <p:nvPr/>
        </p:nvSpPr>
        <p:spPr>
          <a:xfrm>
            <a:off x="540119" y="449891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牡丹江市中考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一列数据：</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的平均数是</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，则这组数据的中位数是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4</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3" name="yt_shape_1699004064222" title="H_28.801733">
            <a:extLst>
              <a:ext uri="{FF2B5EF4-FFF2-40B4-BE49-F238E27FC236}">
                <a16:creationId xmlns:a16="http://schemas.microsoft.com/office/drawing/2014/main" id="{CAE26828-87E9-BD5C-6A5A-63F28A4E72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553066"/>
            <a:ext cx="1355917" cy="365782"/>
          </a:xfrm>
          <a:prstGeom prst="rect">
            <a:avLst/>
          </a:prstGeom>
        </p:spPr>
      </p:pic>
      <p:sp>
        <p:nvSpPr>
          <p:cNvPr id="2" name="文本框 1">
            <a:extLst>
              <a:ext uri="{FF2B5EF4-FFF2-40B4-BE49-F238E27FC236}">
                <a16:creationId xmlns:a16="http://schemas.microsoft.com/office/drawing/2014/main" id="{C722A5BE-5897-56ED-2FAF-C101D1A5B8DA}"/>
              </a:ext>
            </a:extLst>
          </p:cNvPr>
          <p:cNvSpPr txBox="1"/>
          <p:nvPr/>
        </p:nvSpPr>
        <p:spPr>
          <a:xfrm>
            <a:off x="11136560" y="296251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
        <p:nvSpPr>
          <p:cNvPr id="4" name="文本框 3">
            <a:extLst>
              <a:ext uri="{FF2B5EF4-FFF2-40B4-BE49-F238E27FC236}">
                <a16:creationId xmlns:a16="http://schemas.microsoft.com/office/drawing/2014/main" id="{003EB712-EF60-A810-3527-85F77DD6D955}"/>
              </a:ext>
            </a:extLst>
          </p:cNvPr>
          <p:cNvSpPr txBox="1"/>
          <p:nvPr/>
        </p:nvSpPr>
        <p:spPr>
          <a:xfrm>
            <a:off x="1364508" y="4927592"/>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176" name="yt_shape_15176"/>
          <p:cNvSpPr txBox="1"/>
          <p:nvPr/>
        </p:nvSpPr>
        <p:spPr>
          <a:xfrm>
            <a:off x="540000" y="904388"/>
            <a:ext cx="2292294"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众数</a:t>
            </a:r>
          </a:p>
        </p:txBody>
      </p:sp>
      <p:sp>
        <p:nvSpPr>
          <p:cNvPr id="15177" name="yt_shape_15177"/>
          <p:cNvSpPr txBox="1"/>
          <p:nvPr/>
        </p:nvSpPr>
        <p:spPr>
          <a:xfrm>
            <a:off x="540119" y="140395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金华市中考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上周双休日，某班</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名同学课外阅读的时间如下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单位：时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，这组数据的众数是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D</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5178" name="yt_table_15178"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73975167"/>
              </p:ext>
            </p:extLst>
          </p:nvPr>
        </p:nvGraphicFramePr>
        <p:xfrm>
          <a:off x="540000" y="2363388"/>
          <a:ext cx="8114666" cy="475488"/>
        </p:xfrm>
        <a:graphic>
          <a:graphicData uri="http://schemas.openxmlformats.org/drawingml/2006/table">
            <a:tbl>
              <a:tblPr/>
              <a:tblGrid>
                <a:gridCol w="2270443">
                  <a:extLst>
                    <a:ext uri="{9D8B030D-6E8A-4147-A177-3AD203B41FA5}">
                      <a16:colId xmlns:a16="http://schemas.microsoft.com/office/drawing/2014/main" val="10734"/>
                    </a:ext>
                  </a:extLst>
                </a:gridCol>
                <a:gridCol w="2252980">
                  <a:extLst>
                    <a:ext uri="{9D8B030D-6E8A-4147-A177-3AD203B41FA5}">
                      <a16:colId xmlns:a16="http://schemas.microsoft.com/office/drawing/2014/main" val="10735"/>
                    </a:ext>
                  </a:extLst>
                </a:gridCol>
                <a:gridCol w="2252980">
                  <a:extLst>
                    <a:ext uri="{9D8B030D-6E8A-4147-A177-3AD203B41FA5}">
                      <a16:colId xmlns:a16="http://schemas.microsoft.com/office/drawing/2014/main" val="10736"/>
                    </a:ext>
                  </a:extLst>
                </a:gridCol>
                <a:gridCol w="1338263">
                  <a:extLst>
                    <a:ext uri="{9D8B030D-6E8A-4147-A177-3AD203B41FA5}">
                      <a16:colId xmlns:a16="http://schemas.microsoft.com/office/drawing/2014/main" val="1073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A.1</a:t>
                      </a:r>
                      <a:r>
                        <a:rPr lang="zh-CN" altLang="zh-CN" sz="2400" b="0" i="0" u="none">
                          <a:solidFill>
                            <a:srgbClr val="000000"/>
                          </a:solidFill>
                          <a:effectLst/>
                          <a:latin typeface="Times New Roman" pitchFamily="24"/>
                          <a:ea typeface="宋体" pitchFamily="24"/>
                        </a:rPr>
                        <a:t>时</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B.2</a:t>
                      </a:r>
                      <a:r>
                        <a:rPr lang="zh-CN" altLang="zh-CN" sz="2400" b="0" i="0" u="none">
                          <a:solidFill>
                            <a:srgbClr val="000000"/>
                          </a:solidFill>
                          <a:effectLst/>
                          <a:latin typeface="Times New Roman" pitchFamily="24"/>
                          <a:ea typeface="宋体" pitchFamily="24"/>
                        </a:rPr>
                        <a:t>时</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C.3</a:t>
                      </a:r>
                      <a:r>
                        <a:rPr lang="zh-CN" altLang="zh-CN" sz="2400" b="0" i="0" u="none">
                          <a:solidFill>
                            <a:srgbClr val="000000"/>
                          </a:solidFill>
                          <a:effectLst/>
                          <a:latin typeface="Times New Roman" pitchFamily="24"/>
                          <a:ea typeface="宋体" pitchFamily="24"/>
                        </a:rPr>
                        <a:t>时</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D.4</a:t>
                      </a:r>
                      <a:r>
                        <a:rPr lang="zh-CN" altLang="zh-CN" sz="2400" b="0" i="0" u="none">
                          <a:solidFill>
                            <a:srgbClr val="000000"/>
                          </a:solidFill>
                          <a:effectLst/>
                          <a:latin typeface="Times New Roman" pitchFamily="24"/>
                          <a:ea typeface="宋体" pitchFamily="24"/>
                        </a:rPr>
                        <a:t>时</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28"/>
                  </a:ext>
                </a:extLst>
              </a:tr>
            </a:tbl>
          </a:graphicData>
        </a:graphic>
      </p:graphicFrame>
      <p:sp>
        <p:nvSpPr>
          <p:cNvPr id="15180" name="yt_shape_15180"/>
          <p:cNvSpPr txBox="1"/>
          <p:nvPr/>
        </p:nvSpPr>
        <p:spPr>
          <a:xfrm>
            <a:off x="540120" y="2889559"/>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spc="150">
                <a:solidFill>
                  <a:srgbClr val="000000"/>
                </a:solidFill>
                <a:effectLst/>
                <a:latin typeface="Times New Roman" pitchFamily="24"/>
                <a:ea typeface="Times New Roman" pitchFamily="24"/>
              </a:rPr>
              <a:t>4.</a:t>
            </a:r>
            <a:r>
              <a:rPr lang="zh-CN" altLang="zh-CN" sz="2400" b="0" i="0" u="none" spc="150">
                <a:solidFill>
                  <a:srgbClr val="000000"/>
                </a:solidFill>
                <a:effectLst/>
                <a:latin typeface="Times New Roman" pitchFamily="24"/>
                <a:ea typeface="宋体" pitchFamily="24"/>
              </a:rPr>
              <a:t>开学前，根据学校防疫要求，小芸同学连续</a:t>
            </a:r>
            <a:r>
              <a:rPr lang="en-US" altLang="zh-CN" sz="2400" b="0" i="0" u="none" spc="150">
                <a:solidFill>
                  <a:srgbClr val="000000"/>
                </a:solidFill>
                <a:effectLst/>
                <a:latin typeface="Times New Roman" pitchFamily="24"/>
                <a:ea typeface="Times New Roman" pitchFamily="24"/>
              </a:rPr>
              <a:t>14</a:t>
            </a:r>
            <a:r>
              <a:rPr lang="zh-CN" altLang="zh-CN" sz="2400" b="0" i="0" u="none" spc="150">
                <a:solidFill>
                  <a:srgbClr val="000000"/>
                </a:solidFill>
                <a:effectLst/>
                <a:latin typeface="Times New Roman" pitchFamily="24"/>
                <a:ea typeface="宋体" pitchFamily="24"/>
              </a:rPr>
              <a:t>天进行了体温测量，结果统计如表：</a:t>
            </a:r>
          </a:p>
        </p:txBody>
      </p:sp>
      <p:graphicFrame>
        <p:nvGraphicFramePr>
          <p:cNvPr id="15181" name="yt_table_15181"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731031029"/>
              </p:ext>
            </p:extLst>
          </p:nvPr>
        </p:nvGraphicFramePr>
        <p:xfrm>
          <a:off x="540000" y="4001358"/>
          <a:ext cx="11111995" cy="1133856"/>
        </p:xfrm>
        <a:graphic>
          <a:graphicData uri="http://schemas.openxmlformats.org/drawingml/2006/table">
            <a:tbl>
              <a:tblPr>
                <a:tableStyleId>{5940675A-B579-460E-94D1-54222C63F5DA}</a:tableStyleId>
              </a:tblPr>
              <a:tblGrid>
                <a:gridCol w="2564731">
                  <a:extLst>
                    <a:ext uri="{9D8B030D-6E8A-4147-A177-3AD203B41FA5}">
                      <a16:colId xmlns:a16="http://schemas.microsoft.com/office/drawing/2014/main" val="20000"/>
                    </a:ext>
                  </a:extLst>
                </a:gridCol>
                <a:gridCol w="1424544">
                  <a:extLst>
                    <a:ext uri="{9D8B030D-6E8A-4147-A177-3AD203B41FA5}">
                      <a16:colId xmlns:a16="http://schemas.microsoft.com/office/drawing/2014/main" val="20001"/>
                    </a:ext>
                  </a:extLst>
                </a:gridCol>
                <a:gridCol w="1424544">
                  <a:extLst>
                    <a:ext uri="{9D8B030D-6E8A-4147-A177-3AD203B41FA5}">
                      <a16:colId xmlns:a16="http://schemas.microsoft.com/office/drawing/2014/main" val="20002"/>
                    </a:ext>
                  </a:extLst>
                </a:gridCol>
                <a:gridCol w="1424544">
                  <a:extLst>
                    <a:ext uri="{9D8B030D-6E8A-4147-A177-3AD203B41FA5}">
                      <a16:colId xmlns:a16="http://schemas.microsoft.com/office/drawing/2014/main" val="20003"/>
                    </a:ext>
                  </a:extLst>
                </a:gridCol>
                <a:gridCol w="1424544">
                  <a:extLst>
                    <a:ext uri="{9D8B030D-6E8A-4147-A177-3AD203B41FA5}">
                      <a16:colId xmlns:a16="http://schemas.microsoft.com/office/drawing/2014/main" val="20004"/>
                    </a:ext>
                  </a:extLst>
                </a:gridCol>
                <a:gridCol w="1424544">
                  <a:extLst>
                    <a:ext uri="{9D8B030D-6E8A-4147-A177-3AD203B41FA5}">
                      <a16:colId xmlns:a16="http://schemas.microsoft.com/office/drawing/2014/main" val="20005"/>
                    </a:ext>
                  </a:extLst>
                </a:gridCol>
                <a:gridCol w="1424544">
                  <a:extLst>
                    <a:ext uri="{9D8B030D-6E8A-4147-A177-3AD203B41FA5}">
                      <a16:colId xmlns:a16="http://schemas.microsoft.com/office/drawing/2014/main" val="20006"/>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体温</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36.3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36.4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36.5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36.6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36.7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36.8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天数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天</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5183" name="yt_shape_15183"/>
          <p:cNvSpPr txBox="1"/>
          <p:nvPr/>
        </p:nvSpPr>
        <p:spPr>
          <a:xfrm>
            <a:off x="540000" y="5404964"/>
            <a:ext cx="9351919"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这</a:t>
            </a:r>
            <a:r>
              <a:rPr lang="en-US" altLang="zh-CN" sz="2400" b="0" i="0" u="none">
                <a:solidFill>
                  <a:srgbClr val="000000"/>
                </a:solidFill>
                <a:effectLst/>
                <a:latin typeface="Times New Roman" pitchFamily="24"/>
                <a:ea typeface="Times New Roman" pitchFamily="24"/>
              </a:rPr>
              <a:t>14</a:t>
            </a:r>
            <a:r>
              <a:rPr lang="zh-CN" altLang="zh-CN" sz="2400" b="0" i="0" u="none">
                <a:solidFill>
                  <a:srgbClr val="000000"/>
                </a:solidFill>
                <a:effectLst/>
                <a:latin typeface="Times New Roman" pitchFamily="24"/>
                <a:ea typeface="宋体" pitchFamily="24"/>
              </a:rPr>
              <a:t>天中，小芸体温的众数是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36.6</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一列数</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中，其中众数是</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，则</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的值是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4</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3" name="yt_shape_1699004064447" title="H_28.801733">
            <a:extLst>
              <a:ext uri="{FF2B5EF4-FFF2-40B4-BE49-F238E27FC236}">
                <a16:creationId xmlns:a16="http://schemas.microsoft.com/office/drawing/2014/main" id="{DFA55DB2-BA8B-3943-861E-7D00B962E1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43715"/>
            <a:ext cx="1355917" cy="365782"/>
          </a:xfrm>
          <a:prstGeom prst="rect">
            <a:avLst/>
          </a:prstGeom>
        </p:spPr>
      </p:pic>
      <p:sp>
        <p:nvSpPr>
          <p:cNvPr id="2" name="文本框 1">
            <a:extLst>
              <a:ext uri="{FF2B5EF4-FFF2-40B4-BE49-F238E27FC236}">
                <a16:creationId xmlns:a16="http://schemas.microsoft.com/office/drawing/2014/main" id="{5E4F0B10-E10B-06C9-2651-D2F99FEE051E}"/>
              </a:ext>
            </a:extLst>
          </p:cNvPr>
          <p:cNvSpPr txBox="1"/>
          <p:nvPr/>
        </p:nvSpPr>
        <p:spPr>
          <a:xfrm>
            <a:off x="7003307" y="183263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4" name="文本框 3">
            <a:extLst>
              <a:ext uri="{FF2B5EF4-FFF2-40B4-BE49-F238E27FC236}">
                <a16:creationId xmlns:a16="http://schemas.microsoft.com/office/drawing/2014/main" id="{E673CD3D-2AC6-5D1E-B9F3-F4DF71D42A9F}"/>
              </a:ext>
            </a:extLst>
          </p:cNvPr>
          <p:cNvSpPr txBox="1"/>
          <p:nvPr/>
        </p:nvSpPr>
        <p:spPr>
          <a:xfrm>
            <a:off x="4717189" y="5358158"/>
            <a:ext cx="10182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36.6</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CA0D9370-D298-D65C-D6FA-3E6A7050526A}"/>
              </a:ext>
            </a:extLst>
          </p:cNvPr>
          <p:cNvSpPr txBox="1"/>
          <p:nvPr/>
        </p:nvSpPr>
        <p:spPr>
          <a:xfrm>
            <a:off x="9178064" y="5833646"/>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185" name="yt_shape_15185"/>
          <p:cNvSpPr txBox="1"/>
          <p:nvPr/>
        </p:nvSpPr>
        <p:spPr>
          <a:xfrm>
            <a:off x="540000" y="2164051"/>
            <a:ext cx="5677836"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分析数据，选择合适的统计量</a:t>
            </a:r>
          </a:p>
        </p:txBody>
      </p:sp>
      <p:sp>
        <p:nvSpPr>
          <p:cNvPr id="15186" name="yt_shape_15186"/>
          <p:cNvSpPr txBox="1"/>
          <p:nvPr/>
        </p:nvSpPr>
        <p:spPr>
          <a:xfrm>
            <a:off x="540119" y="2663616"/>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在校园歌咏比赛中，</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Times New Roman" pitchFamily="24"/>
                <a:ea typeface="宋体" pitchFamily="24"/>
              </a:rPr>
              <a:t>个参赛班级按照成绩</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成绩各不相同</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取前</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名进入决赛，小红知道了自己班级的比赛成绩，如果要判断自己的班级能否进入决赛，还需要知道这</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Times New Roman" pitchFamily="24"/>
                <a:ea typeface="宋体" pitchFamily="24"/>
              </a:rPr>
              <a:t>个参赛班级成绩的</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B</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5187" name="yt_table_15187"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9463365"/>
              </p:ext>
            </p:extLst>
          </p:nvPr>
        </p:nvGraphicFramePr>
        <p:xfrm>
          <a:off x="540000" y="4103182"/>
          <a:ext cx="4505643" cy="950976"/>
        </p:xfrm>
        <a:graphic>
          <a:graphicData uri="http://schemas.openxmlformats.org/drawingml/2006/table">
            <a:tbl>
              <a:tblPr/>
              <a:tblGrid>
                <a:gridCol w="2727643">
                  <a:extLst>
                    <a:ext uri="{9D8B030D-6E8A-4147-A177-3AD203B41FA5}">
                      <a16:colId xmlns:a16="http://schemas.microsoft.com/office/drawing/2014/main" val="10738"/>
                    </a:ext>
                  </a:extLst>
                </a:gridCol>
                <a:gridCol w="1778000">
                  <a:extLst>
                    <a:ext uri="{9D8B030D-6E8A-4147-A177-3AD203B41FA5}">
                      <a16:colId xmlns:a16="http://schemas.microsoft.com/office/drawing/2014/main" val="1073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平均数</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中位数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2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众数</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频数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30"/>
                  </a:ext>
                </a:extLst>
              </a:tr>
            </a:tbl>
          </a:graphicData>
        </a:graphic>
      </p:graphicFrame>
      <p:pic>
        <p:nvPicPr>
          <p:cNvPr id="3" name="yt_shape_1699004064652" title="H_28.801733">
            <a:extLst>
              <a:ext uri="{FF2B5EF4-FFF2-40B4-BE49-F238E27FC236}">
                <a16:creationId xmlns:a16="http://schemas.microsoft.com/office/drawing/2014/main" id="{1117A9CC-B843-A2D3-6AE4-6D689130DCE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2203378"/>
            <a:ext cx="1355917" cy="365782"/>
          </a:xfrm>
          <a:prstGeom prst="rect">
            <a:avLst/>
          </a:prstGeom>
        </p:spPr>
      </p:pic>
      <p:sp>
        <p:nvSpPr>
          <p:cNvPr id="2" name="文本框 1">
            <a:extLst>
              <a:ext uri="{FF2B5EF4-FFF2-40B4-BE49-F238E27FC236}">
                <a16:creationId xmlns:a16="http://schemas.microsoft.com/office/drawing/2014/main" id="{249F266D-29F9-B49C-B366-D8D15DE6AD24}"/>
              </a:ext>
            </a:extLst>
          </p:cNvPr>
          <p:cNvSpPr txBox="1"/>
          <p:nvPr/>
        </p:nvSpPr>
        <p:spPr>
          <a:xfrm>
            <a:off x="4260108" y="356778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189" name="yt_shape_15189"/>
          <p:cNvSpPr txBox="1"/>
          <p:nvPr/>
        </p:nvSpPr>
        <p:spPr>
          <a:xfrm>
            <a:off x="540000" y="1897388"/>
            <a:ext cx="761747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随机抽取某小吃店一周的营业额</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单位：元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如下表：</a:t>
            </a:r>
          </a:p>
        </p:txBody>
      </p:sp>
      <p:graphicFrame>
        <p:nvGraphicFramePr>
          <p:cNvPr id="15190" name="yt_table_15190"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509372743"/>
              </p:ext>
            </p:extLst>
          </p:nvPr>
        </p:nvGraphicFramePr>
        <p:xfrm>
          <a:off x="540000" y="2529055"/>
          <a:ext cx="11111995" cy="1133856"/>
        </p:xfrm>
        <a:graphic>
          <a:graphicData uri="http://schemas.openxmlformats.org/drawingml/2006/table">
            <a:tbl>
              <a:tblPr>
                <a:tableStyleId>{5940675A-B579-460E-94D1-54222C63F5DA}</a:tableStyleId>
              </a:tblPr>
              <a:tblGrid>
                <a:gridCol w="1389430">
                  <a:extLst>
                    <a:ext uri="{9D8B030D-6E8A-4147-A177-3AD203B41FA5}">
                      <a16:colId xmlns:a16="http://schemas.microsoft.com/office/drawing/2014/main" val="20000"/>
                    </a:ext>
                  </a:extLst>
                </a:gridCol>
                <a:gridCol w="1389430">
                  <a:extLst>
                    <a:ext uri="{9D8B030D-6E8A-4147-A177-3AD203B41FA5}">
                      <a16:colId xmlns:a16="http://schemas.microsoft.com/office/drawing/2014/main" val="20001"/>
                    </a:ext>
                  </a:extLst>
                </a:gridCol>
                <a:gridCol w="1389430">
                  <a:extLst>
                    <a:ext uri="{9D8B030D-6E8A-4147-A177-3AD203B41FA5}">
                      <a16:colId xmlns:a16="http://schemas.microsoft.com/office/drawing/2014/main" val="20002"/>
                    </a:ext>
                  </a:extLst>
                </a:gridCol>
                <a:gridCol w="1388741">
                  <a:extLst>
                    <a:ext uri="{9D8B030D-6E8A-4147-A177-3AD203B41FA5}">
                      <a16:colId xmlns:a16="http://schemas.microsoft.com/office/drawing/2014/main" val="20003"/>
                    </a:ext>
                  </a:extLst>
                </a:gridCol>
                <a:gridCol w="1388741">
                  <a:extLst>
                    <a:ext uri="{9D8B030D-6E8A-4147-A177-3AD203B41FA5}">
                      <a16:colId xmlns:a16="http://schemas.microsoft.com/office/drawing/2014/main" val="20004"/>
                    </a:ext>
                  </a:extLst>
                </a:gridCol>
                <a:gridCol w="1388741">
                  <a:extLst>
                    <a:ext uri="{9D8B030D-6E8A-4147-A177-3AD203B41FA5}">
                      <a16:colId xmlns:a16="http://schemas.microsoft.com/office/drawing/2014/main" val="20005"/>
                    </a:ext>
                  </a:extLst>
                </a:gridCol>
                <a:gridCol w="1388741">
                  <a:extLst>
                    <a:ext uri="{9D8B030D-6E8A-4147-A177-3AD203B41FA5}">
                      <a16:colId xmlns:a16="http://schemas.microsoft.com/office/drawing/2014/main" val="20006"/>
                    </a:ext>
                  </a:extLst>
                </a:gridCol>
                <a:gridCol w="1388741">
                  <a:extLst>
                    <a:ext uri="{9D8B030D-6E8A-4147-A177-3AD203B41FA5}">
                      <a16:colId xmlns:a16="http://schemas.microsoft.com/office/drawing/2014/main" val="20007"/>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星期一</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星期二</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星期三</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星期四</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星期五</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星期六</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星期日</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合计</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1110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1070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5460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5192" name="yt_shape_15192"/>
          <p:cNvSpPr txBox="1"/>
          <p:nvPr/>
        </p:nvSpPr>
        <p:spPr>
          <a:xfrm>
            <a:off x="540119" y="3932661"/>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分析星期一到星期日的数据，填空：这组数据的中位数是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680</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元，众数是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640</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元；</a:t>
            </a:r>
          </a:p>
        </p:txBody>
      </p:sp>
      <p:sp>
        <p:nvSpPr>
          <p:cNvPr id="2" name="文本框 1">
            <a:extLst>
              <a:ext uri="{FF2B5EF4-FFF2-40B4-BE49-F238E27FC236}">
                <a16:creationId xmlns:a16="http://schemas.microsoft.com/office/drawing/2014/main" id="{3BAC698A-6373-D477-2AD6-2587AAB71CF1}"/>
              </a:ext>
            </a:extLst>
          </p:cNvPr>
          <p:cNvSpPr txBox="1"/>
          <p:nvPr/>
        </p:nvSpPr>
        <p:spPr>
          <a:xfrm>
            <a:off x="9136907" y="3885855"/>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680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F826F68F-F633-5795-336C-6AF84EA3DF35}"/>
              </a:ext>
            </a:extLst>
          </p:cNvPr>
          <p:cNvSpPr txBox="1"/>
          <p:nvPr/>
        </p:nvSpPr>
        <p:spPr>
          <a:xfrm>
            <a:off x="1059708" y="4361343"/>
            <a:ext cx="942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640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194" name="yt_shape_15194"/>
          <p:cNvSpPr txBox="1"/>
          <p:nvPr/>
        </p:nvSpPr>
        <p:spPr>
          <a:xfrm>
            <a:off x="540119" y="1955176"/>
            <a:ext cx="11111999" cy="186891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Times New Roman" pitchFamily="24"/>
                <a:ea typeface="宋体" pitchFamily="24"/>
              </a:rPr>
              <a:t>星期一到星期五营业额相差不大，用这</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天的平均数估算当月的营业总额合适吗？请说明理由；</a:t>
            </a:r>
          </a:p>
          <a:p>
            <a:pPr algn="l" eaLnBrk="1" latinLnBrk="0" hangingPunct="0">
              <a:lnSpc>
                <a:spcPct val="129999"/>
              </a:lnSpc>
            </a:pP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Times New Roman" pitchFamily="24"/>
                <a:ea typeface="宋体" pitchFamily="24"/>
              </a:rPr>
              <a:t>选择一个你认为最合适的统计量估算这个小吃店一个月的营业额：</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平均数</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填</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平均数</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中位数</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或</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众数</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5196" name="yt_shape_15196"/>
          <p:cNvSpPr txBox="1"/>
          <p:nvPr/>
        </p:nvSpPr>
        <p:spPr>
          <a:xfrm>
            <a:off x="540119" y="3874046"/>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宋体" pitchFamily="24"/>
                <a:ea typeface="宋体" pitchFamily="24"/>
              </a:rPr>
              <a:t>①</a:t>
            </a:r>
            <a:r>
              <a:rPr lang="zh-CN" altLang="zh-CN" sz="2400" b="0" i="0" u="none" dirty="0">
                <a:solidFill>
                  <a:srgbClr val="FF0000"/>
                </a:solidFill>
                <a:effectLst/>
                <a:latin typeface="Times New Roman" pitchFamily="24"/>
                <a:ea typeface="楷体" pitchFamily="24"/>
              </a:rPr>
              <a:t>不合适</a:t>
            </a:r>
            <a:r>
              <a:rPr lang="en-US" altLang="zh-CN" sz="2400" b="0" i="0" u="none" dirty="0">
                <a:solidFill>
                  <a:srgbClr val="FF0000"/>
                </a:solidFill>
                <a:effectLst/>
                <a:latin typeface="Times New Roman" pitchFamily="24"/>
                <a:ea typeface="Times New Roman" pitchFamily="24"/>
              </a:rPr>
              <a:t>.</a:t>
            </a:r>
            <a:r>
              <a:rPr lang="zh-CN" altLang="zh-CN" sz="2400" b="0" i="0" u="none" dirty="0">
                <a:solidFill>
                  <a:srgbClr val="FF0000"/>
                </a:solidFill>
                <a:effectLst/>
                <a:latin typeface="Times New Roman" pitchFamily="24"/>
                <a:ea typeface="楷体" pitchFamily="24"/>
              </a:rPr>
              <a:t>因为在星期一至星期日的营业额中，星期六、日的营业额明显高于其他五天的营业额，所以去掉星期六、日的营业额对平均数的影响较大，故用该店本周星期一到星期五的日平均营业额估算当月的营业总额不合适</a:t>
            </a:r>
            <a:r>
              <a:rPr lang="en-US" altLang="zh-CN" sz="2400" b="0" i="0" u="none" dirty="0">
                <a:solidFill>
                  <a:srgbClr val="FF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05F4DA1E-297B-9A5E-1823-70D4659C0B21}"/>
              </a:ext>
            </a:extLst>
          </p:cNvPr>
          <p:cNvSpPr txBox="1"/>
          <p:nvPr/>
        </p:nvSpPr>
        <p:spPr>
          <a:xfrm>
            <a:off x="9898907" y="2859346"/>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平均数</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196">
                                            <p:txEl>
                                              <p:pRg st="0" end="0"/>
                                            </p:txEl>
                                          </p:spTgt>
                                        </p:tgtEl>
                                        <p:attrNameLst>
                                          <p:attrName>style.visibility</p:attrName>
                                        </p:attrNameLst>
                                      </p:cBhvr>
                                      <p:to>
                                        <p:strVal val="visible"/>
                                      </p:to>
                                    </p:set>
                                    <p:animEffect transition="in" filter="blinds(horizontal)">
                                      <p:cBhvr>
                                        <p:cTn id="12" dur="500"/>
                                        <p:tgtEl>
                                          <p:spTgt spid="151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96" grpId="0" build="allAtOnce"/>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198" name="yt_shape_15198"/>
          <p:cNvSpPr txBox="1"/>
          <p:nvPr/>
        </p:nvSpPr>
        <p:spPr>
          <a:xfrm>
            <a:off x="540000" y="1768086"/>
            <a:ext cx="3975832" cy="576312"/>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rPr>
              <a:t> </a:t>
            </a:r>
            <a:r>
              <a:rPr lang="en-US" altLang="zh-CN" sz="3200" b="0" i="0" u="none" spc="30203">
                <a:solidFill>
                  <a:srgbClr val="1EE3CF"/>
                </a:solidFill>
                <a:effectLst/>
                <a:latin typeface="Times New Roman" pitchFamily="32"/>
                <a:ea typeface="宋体" pitchFamily="32"/>
              </a:rPr>
              <a:t> </a:t>
            </a:r>
          </a:p>
        </p:txBody>
      </p:sp>
      <p:pic>
        <p:nvPicPr>
          <p:cNvPr id="15197" name="yt_image_15197" title="H_50.49">
            <a:extLst>
              <a:ext uri="">
                <a16:creationId xmlns:p14="http://schemas.microsoft.com/office/powerpoint/2010/main"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1768086"/>
            <a:ext cx="3936492" cy="641223"/>
          </a:xfrm>
          <a:prstGeom prst="rect">
            <a:avLst/>
          </a:prstGeom>
          <a:noFill/>
          <a:extLst>
            <a:ext uri="{909E8E84-426E-40DD-AFC4-6F175D3DCCD1}">
              <a14:hiddenFill xmlns:a14="http://schemas.microsoft.com/office/drawing/2010/main">
                <a:solidFill>
                  <a:srgbClr val="FFFFFF"/>
                </a:solidFill>
              </a14:hiddenFill>
            </a:ext>
          </a:extLst>
        </p:spPr>
      </p:pic>
      <p:sp>
        <p:nvSpPr>
          <p:cNvPr id="15200" name="yt_shape_15200"/>
          <p:cNvSpPr txBox="1"/>
          <p:nvPr/>
        </p:nvSpPr>
        <p:spPr>
          <a:xfrm>
            <a:off x="540000" y="2459955"/>
            <a:ext cx="5155257"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某篮球队</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名队员的年龄结构如表：</a:t>
            </a:r>
          </a:p>
        </p:txBody>
      </p:sp>
      <p:graphicFrame>
        <p:nvGraphicFramePr>
          <p:cNvPr id="15201" name="yt_table_15201"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8424869"/>
              </p:ext>
            </p:extLst>
          </p:nvPr>
        </p:nvGraphicFramePr>
        <p:xfrm>
          <a:off x="540000" y="3091622"/>
          <a:ext cx="11111995" cy="1133856"/>
        </p:xfrm>
        <a:graphic>
          <a:graphicData uri="http://schemas.openxmlformats.org/drawingml/2006/table">
            <a:tbl>
              <a:tblPr>
                <a:tableStyleId>{5940675A-B579-460E-94D1-54222C63F5DA}</a:tableStyleId>
              </a:tblPr>
              <a:tblGrid>
                <a:gridCol w="2469715">
                  <a:extLst>
                    <a:ext uri="{9D8B030D-6E8A-4147-A177-3AD203B41FA5}">
                      <a16:colId xmlns:a16="http://schemas.microsoft.com/office/drawing/2014/main" val="20000"/>
                    </a:ext>
                  </a:extLst>
                </a:gridCol>
                <a:gridCol w="1440380">
                  <a:extLst>
                    <a:ext uri="{9D8B030D-6E8A-4147-A177-3AD203B41FA5}">
                      <a16:colId xmlns:a16="http://schemas.microsoft.com/office/drawing/2014/main" val="20001"/>
                    </a:ext>
                  </a:extLst>
                </a:gridCol>
                <a:gridCol w="1440380">
                  <a:extLst>
                    <a:ext uri="{9D8B030D-6E8A-4147-A177-3AD203B41FA5}">
                      <a16:colId xmlns:a16="http://schemas.microsoft.com/office/drawing/2014/main" val="20002"/>
                    </a:ext>
                  </a:extLst>
                </a:gridCol>
                <a:gridCol w="1440380">
                  <a:extLst>
                    <a:ext uri="{9D8B030D-6E8A-4147-A177-3AD203B41FA5}">
                      <a16:colId xmlns:a16="http://schemas.microsoft.com/office/drawing/2014/main" val="20003"/>
                    </a:ext>
                  </a:extLst>
                </a:gridCol>
                <a:gridCol w="1440380">
                  <a:extLst>
                    <a:ext uri="{9D8B030D-6E8A-4147-A177-3AD203B41FA5}">
                      <a16:colId xmlns:a16="http://schemas.microsoft.com/office/drawing/2014/main" val="20004"/>
                    </a:ext>
                  </a:extLst>
                </a:gridCol>
                <a:gridCol w="1440380">
                  <a:extLst>
                    <a:ext uri="{9D8B030D-6E8A-4147-A177-3AD203B41FA5}">
                      <a16:colId xmlns:a16="http://schemas.microsoft.com/office/drawing/2014/main" val="20005"/>
                    </a:ext>
                  </a:extLst>
                </a:gridCol>
                <a:gridCol w="1440380">
                  <a:extLst>
                    <a:ext uri="{9D8B030D-6E8A-4147-A177-3AD203B41FA5}">
                      <a16:colId xmlns:a16="http://schemas.microsoft.com/office/drawing/2014/main" val="20006"/>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年龄</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岁</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人数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x</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y</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5203" name="yt_shape_15203"/>
          <p:cNvSpPr txBox="1"/>
          <p:nvPr/>
        </p:nvSpPr>
        <p:spPr>
          <a:xfrm>
            <a:off x="540000" y="4495228"/>
            <a:ext cx="722473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已知该队队员年龄的中位数为</a:t>
            </a:r>
            <a:r>
              <a:rPr lang="en-US" altLang="zh-CN" sz="2400" b="0" i="0" u="none">
                <a:solidFill>
                  <a:srgbClr val="000000"/>
                </a:solidFill>
                <a:effectLst/>
                <a:latin typeface="Times New Roman" pitchFamily="24"/>
                <a:ea typeface="Times New Roman" pitchFamily="24"/>
              </a:rPr>
              <a:t>21.5</a:t>
            </a:r>
            <a:r>
              <a:rPr lang="zh-CN" altLang="zh-CN" sz="2400" b="0" i="0" u="none">
                <a:solidFill>
                  <a:srgbClr val="000000"/>
                </a:solidFill>
                <a:effectLst/>
                <a:latin typeface="Times New Roman" pitchFamily="24"/>
                <a:ea typeface="宋体" pitchFamily="24"/>
              </a:rPr>
              <a:t>，则众数是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A</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5204" name="yt_table_15204"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14581996"/>
              </p:ext>
            </p:extLst>
          </p:nvPr>
        </p:nvGraphicFramePr>
        <p:xfrm>
          <a:off x="540000" y="4974531"/>
          <a:ext cx="8724266" cy="475488"/>
        </p:xfrm>
        <a:graphic>
          <a:graphicData uri="http://schemas.openxmlformats.org/drawingml/2006/table">
            <a:tbl>
              <a:tblPr/>
              <a:tblGrid>
                <a:gridCol w="2422843">
                  <a:extLst>
                    <a:ext uri="{9D8B030D-6E8A-4147-A177-3AD203B41FA5}">
                      <a16:colId xmlns:a16="http://schemas.microsoft.com/office/drawing/2014/main" val="10740"/>
                    </a:ext>
                  </a:extLst>
                </a:gridCol>
                <a:gridCol w="2405380">
                  <a:extLst>
                    <a:ext uri="{9D8B030D-6E8A-4147-A177-3AD203B41FA5}">
                      <a16:colId xmlns:a16="http://schemas.microsoft.com/office/drawing/2014/main" val="10741"/>
                    </a:ext>
                  </a:extLst>
                </a:gridCol>
                <a:gridCol w="2405380">
                  <a:extLst>
                    <a:ext uri="{9D8B030D-6E8A-4147-A177-3AD203B41FA5}">
                      <a16:colId xmlns:a16="http://schemas.microsoft.com/office/drawing/2014/main" val="10742"/>
                    </a:ext>
                  </a:extLst>
                </a:gridCol>
                <a:gridCol w="1490663">
                  <a:extLst>
                    <a:ext uri="{9D8B030D-6E8A-4147-A177-3AD203B41FA5}">
                      <a16:colId xmlns:a16="http://schemas.microsoft.com/office/drawing/2014/main" val="1074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A.21</a:t>
                      </a:r>
                      <a:r>
                        <a:rPr lang="zh-CN" altLang="zh-CN" sz="2400" b="0" i="0" u="none">
                          <a:solidFill>
                            <a:srgbClr val="000000"/>
                          </a:solidFill>
                          <a:effectLst/>
                          <a:latin typeface="Times New Roman" pitchFamily="24"/>
                          <a:ea typeface="宋体" pitchFamily="24"/>
                        </a:rPr>
                        <a:t>岁</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B.22</a:t>
                      </a:r>
                      <a:r>
                        <a:rPr lang="zh-CN" altLang="zh-CN" sz="2400" b="0" i="0" u="none">
                          <a:solidFill>
                            <a:srgbClr val="000000"/>
                          </a:solidFill>
                          <a:effectLst/>
                          <a:latin typeface="Times New Roman" pitchFamily="24"/>
                          <a:ea typeface="宋体" pitchFamily="24"/>
                        </a:rPr>
                        <a:t>岁</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C.23</a:t>
                      </a:r>
                      <a:r>
                        <a:rPr lang="zh-CN" altLang="zh-CN" sz="2400" b="0" i="0" u="none">
                          <a:solidFill>
                            <a:srgbClr val="000000"/>
                          </a:solidFill>
                          <a:effectLst/>
                          <a:latin typeface="Times New Roman" pitchFamily="24"/>
                          <a:ea typeface="宋体" pitchFamily="24"/>
                        </a:rPr>
                        <a:t>岁</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D.24</a:t>
                      </a:r>
                      <a:r>
                        <a:rPr lang="zh-CN" altLang="zh-CN" sz="2400" b="0" i="0" u="none">
                          <a:solidFill>
                            <a:srgbClr val="000000"/>
                          </a:solidFill>
                          <a:effectLst/>
                          <a:latin typeface="Times New Roman" pitchFamily="24"/>
                          <a:ea typeface="宋体" pitchFamily="24"/>
                        </a:rPr>
                        <a:t>岁</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31"/>
                  </a:ext>
                </a:extLst>
              </a:tr>
            </a:tbl>
          </a:graphicData>
        </a:graphic>
      </p:graphicFrame>
      <p:sp>
        <p:nvSpPr>
          <p:cNvPr id="2" name="文本框 1">
            <a:extLst>
              <a:ext uri="{FF2B5EF4-FFF2-40B4-BE49-F238E27FC236}">
                <a16:creationId xmlns:a16="http://schemas.microsoft.com/office/drawing/2014/main" id="{D8669A83-A6CF-A757-0382-64F959C63341}"/>
              </a:ext>
            </a:extLst>
          </p:cNvPr>
          <p:cNvSpPr txBox="1"/>
          <p:nvPr/>
        </p:nvSpPr>
        <p:spPr>
          <a:xfrm>
            <a:off x="6926989" y="444842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206" name="yt_shape_15206"/>
          <p:cNvSpPr txBox="1"/>
          <p:nvPr/>
        </p:nvSpPr>
        <p:spPr>
          <a:xfrm>
            <a:off x="539998" y="1354359"/>
            <a:ext cx="11111999" cy="234904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镇江市中考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在从小到大排列的五个数</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Times New Roman" pitchFamily="24"/>
                <a:ea typeface="宋体" pitchFamily="24"/>
              </a:rPr>
              <a:t>中再加入一个数，若这六个数的中位数、平均数与原来五个数的中位数、平均数分别相等，则</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的值为</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教材第</a:t>
            </a:r>
            <a:r>
              <a:rPr lang="en-US" altLang="zh-CN" sz="2400" b="0" i="0" u="none">
                <a:solidFill>
                  <a:srgbClr val="000000"/>
                </a:solidFill>
                <a:effectLst/>
                <a:latin typeface="Times New Roman" pitchFamily="24"/>
                <a:ea typeface="Times New Roman" pitchFamily="24"/>
              </a:rPr>
              <a:t>124</a:t>
            </a:r>
            <a:r>
              <a:rPr lang="zh-CN" altLang="zh-CN" sz="2400" b="0" i="0" u="none">
                <a:solidFill>
                  <a:srgbClr val="000000"/>
                </a:solidFill>
                <a:effectLst/>
                <a:latin typeface="Times New Roman" pitchFamily="24"/>
                <a:ea typeface="楷体" pitchFamily="24"/>
              </a:rPr>
              <a:t>页问题</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楷体" pitchFamily="24"/>
              </a:rPr>
              <a:t>改编</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金方商场日用品柜台</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名销售员今年</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月完成的销售额情况如表：</a:t>
            </a:r>
          </a:p>
        </p:txBody>
      </p:sp>
      <p:sp>
        <p:nvSpPr>
          <p:cNvPr id="2" name="文本框 1">
            <a:extLst>
              <a:ext uri="{FF2B5EF4-FFF2-40B4-BE49-F238E27FC236}">
                <a16:creationId xmlns:a16="http://schemas.microsoft.com/office/drawing/2014/main" id="{522CB7F6-00C5-0800-C2D2-3E8A256156D4}"/>
              </a:ext>
            </a:extLst>
          </p:cNvPr>
          <p:cNvSpPr txBox="1"/>
          <p:nvPr/>
        </p:nvSpPr>
        <p:spPr>
          <a:xfrm>
            <a:off x="1059587" y="2258529"/>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graphicFrame>
        <p:nvGraphicFramePr>
          <p:cNvPr id="3" name="yt_table_15208" title="H_89.28">
            <a:extLst>
              <a:ext uri="{FF2B5EF4-FFF2-40B4-BE49-F238E27FC236}">
                <a16:creationId xmlns:a16="http://schemas.microsoft.com/office/drawing/2014/main" id="{58E9924B-C646-67E7-285D-344C5BE90D4C}"/>
              </a:ext>
            </a:extLst>
          </p:cNvPr>
          <p:cNvGraphicFramePr>
            <a:graphicFrameLocks noGrp="1"/>
          </p:cNvGraphicFramePr>
          <p:nvPr>
            <p:extLst>
              <p:ext uri="{D42A27DB-BD31-4B8C-83A1-F6EECF244321}">
                <p14:modId xmlns:p14="http://schemas.microsoft.com/office/powerpoint/2010/main" val="1735951755"/>
              </p:ext>
            </p:extLst>
          </p:nvPr>
        </p:nvGraphicFramePr>
        <p:xfrm>
          <a:off x="540002" y="3933056"/>
          <a:ext cx="11111995" cy="1133856"/>
        </p:xfrm>
        <a:graphic>
          <a:graphicData uri="http://schemas.openxmlformats.org/drawingml/2006/table">
            <a:tbl>
              <a:tblPr>
                <a:tableStyleId>{5940675A-B579-460E-94D1-54222C63F5DA}</a:tableStyleId>
              </a:tblPr>
              <a:tblGrid>
                <a:gridCol w="3776523">
                  <a:extLst>
                    <a:ext uri="{9D8B030D-6E8A-4147-A177-3AD203B41FA5}">
                      <a16:colId xmlns:a16="http://schemas.microsoft.com/office/drawing/2014/main" val="20000"/>
                    </a:ext>
                  </a:extLst>
                </a:gridCol>
                <a:gridCol w="1467232">
                  <a:extLst>
                    <a:ext uri="{9D8B030D-6E8A-4147-A177-3AD203B41FA5}">
                      <a16:colId xmlns:a16="http://schemas.microsoft.com/office/drawing/2014/main" val="20001"/>
                    </a:ext>
                  </a:extLst>
                </a:gridCol>
                <a:gridCol w="1467232">
                  <a:extLst>
                    <a:ext uri="{9D8B030D-6E8A-4147-A177-3AD203B41FA5}">
                      <a16:colId xmlns:a16="http://schemas.microsoft.com/office/drawing/2014/main" val="20002"/>
                    </a:ext>
                  </a:extLst>
                </a:gridCol>
                <a:gridCol w="1467232">
                  <a:extLst>
                    <a:ext uri="{9D8B030D-6E8A-4147-A177-3AD203B41FA5}">
                      <a16:colId xmlns:a16="http://schemas.microsoft.com/office/drawing/2014/main" val="20003"/>
                    </a:ext>
                  </a:extLst>
                </a:gridCol>
                <a:gridCol w="1467232">
                  <a:extLst>
                    <a:ext uri="{9D8B030D-6E8A-4147-A177-3AD203B41FA5}">
                      <a16:colId xmlns:a16="http://schemas.microsoft.com/office/drawing/2014/main" val="20004"/>
                    </a:ext>
                  </a:extLst>
                </a:gridCol>
                <a:gridCol w="1466544">
                  <a:extLst>
                    <a:ext uri="{9D8B030D-6E8A-4147-A177-3AD203B41FA5}">
                      <a16:colId xmlns:a16="http://schemas.microsoft.com/office/drawing/2014/main" val="20005"/>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销售额</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万元</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售货员</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人</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210" name="yt_shape_15210"/>
          <p:cNvSpPr txBox="1"/>
          <p:nvPr/>
        </p:nvSpPr>
        <p:spPr>
          <a:xfrm>
            <a:off x="407248" y="1422106"/>
            <a:ext cx="923329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计算这</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名销售员今年</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月份销售额的平均数、中位数、众数；</a:t>
            </a:r>
          </a:p>
        </p:txBody>
      </p:sp>
      <mc:AlternateContent xmlns:mc="http://schemas.openxmlformats.org/markup-compatibility/2006">
        <mc:Choice xmlns:a14="http://schemas.microsoft.com/office/drawing/2010/main" Requires="a14">
          <p:sp>
            <p:nvSpPr>
              <p:cNvPr id="15211" name="yt_shape_15211"/>
              <p:cNvSpPr txBox="1"/>
              <p:nvPr/>
            </p:nvSpPr>
            <p:spPr>
              <a:xfrm>
                <a:off x="407248" y="1901409"/>
                <a:ext cx="7150997" cy="111735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平均数为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2×2+3+5×4+8×2+10</m:t>
                        </m:r>
                      </m:num>
                      <m:den>
                        <m:r>
                          <a:rPr lang="en-US" altLang="zh-CN" sz="2400" b="0" i="0">
                            <a:solidFill>
                              <a:srgbClr val="FF0000"/>
                            </a:solidFill>
                            <a:effectLst/>
                            <a:latin typeface="Cambria Math" panose="02040503050406030204" pitchFamily="48" charset="0"/>
                            <a:ea typeface="Cambria Math" panose="02040503050406030204" pitchFamily="48" charset="0"/>
                          </a:rPr>
                          <m:t>10</m:t>
                        </m:r>
                      </m:den>
                    </m:f>
                  </m:oMath>
                </a14:m>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5.3</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万元</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solidFill>
                    <a:effectLst/>
                    <a:latin typeface="Times New Roman" pitchFamily="24"/>
                    <a:ea typeface="楷体" pitchFamily="24"/>
                  </a:rPr>
                  <a:t>中位数为</a:t>
                </a:r>
                <a:r>
                  <a:rPr lang="en-US" altLang="zh-CN" sz="2400" b="0" i="0" u="none">
                    <a:solidFill>
                      <a:srgbClr val="FF0000"/>
                    </a:solidFill>
                    <a:effectLst/>
                    <a:latin typeface="Times New Roman" pitchFamily="24"/>
                    <a:ea typeface="Times New Roman" pitchFamily="24"/>
                  </a:rPr>
                  <a:t>5</a:t>
                </a:r>
                <a:r>
                  <a:rPr lang="zh-CN" altLang="zh-CN" sz="2400" b="0" i="0" u="none">
                    <a:solidFill>
                      <a:srgbClr val="FF0000"/>
                    </a:solidFill>
                    <a:effectLst/>
                    <a:latin typeface="Times New Roman" pitchFamily="24"/>
                    <a:ea typeface="楷体" pitchFamily="24"/>
                  </a:rPr>
                  <a:t>万元；众数为</a:t>
                </a:r>
                <a:r>
                  <a:rPr lang="en-US" altLang="zh-CN" sz="2400" b="0" i="0" u="none">
                    <a:solidFill>
                      <a:srgbClr val="FF0000"/>
                    </a:solidFill>
                    <a:effectLst/>
                    <a:latin typeface="Times New Roman" pitchFamily="24"/>
                    <a:ea typeface="Times New Roman" pitchFamily="24"/>
                  </a:rPr>
                  <a:t>5</a:t>
                </a:r>
                <a:r>
                  <a:rPr lang="zh-CN" altLang="zh-CN" sz="2400" b="0" i="0" u="none">
                    <a:solidFill>
                      <a:srgbClr val="FF0000"/>
                    </a:solidFill>
                    <a:effectLst/>
                    <a:latin typeface="Times New Roman" pitchFamily="24"/>
                    <a:ea typeface="楷体" pitchFamily="24"/>
                  </a:rPr>
                  <a:t>万元</a:t>
                </a:r>
                <a:r>
                  <a:rPr lang="en-US" altLang="zh-CN" sz="2400" b="0" i="0" u="none">
                    <a:solidFill>
                      <a:srgbClr val="FF0000"/>
                    </a:solidFill>
                    <a:effectLst/>
                    <a:latin typeface="Times New Roman" pitchFamily="24"/>
                    <a:ea typeface="Times New Roman" pitchFamily="24"/>
                  </a:rPr>
                  <a:t>.</a:t>
                </a:r>
              </a:p>
            </p:txBody>
          </p:sp>
        </mc:Choice>
        <mc:Fallback>
          <p:sp>
            <p:nvSpPr>
              <p:cNvPr id="15211" name="yt_shape_15211"/>
              <p:cNvSpPr txBox="1">
                <a:spLocks noRot="1" noChangeAspect="1" noMove="1" noResize="1" noEditPoints="1" noAdjustHandles="1" noChangeArrowheads="1" noChangeShapeType="1" noTextEdit="1"/>
              </p:cNvSpPr>
              <p:nvPr/>
            </p:nvSpPr>
            <p:spPr>
              <a:xfrm>
                <a:off x="407248" y="1901409"/>
                <a:ext cx="7150997" cy="1117357"/>
              </a:xfrm>
              <a:prstGeom prst="rect">
                <a:avLst/>
              </a:prstGeom>
              <a:blipFill>
                <a:blip r:embed="rId2"/>
                <a:stretch>
                  <a:fillRect l="-2643" r="-1620" b="-15847"/>
                </a:stretch>
              </a:blipFill>
            </p:spPr>
            <p:txBody>
              <a:bodyPr/>
              <a:lstStyle/>
              <a:p>
                <a:r>
                  <a:rPr lang="zh-CN" altLang="en-US">
                    <a:noFill/>
                  </a:rPr>
                  <a:t> </a:t>
                </a:r>
              </a:p>
            </p:txBody>
          </p:sp>
        </mc:Fallback>
      </mc:AlternateContent>
      <p:sp>
        <p:nvSpPr>
          <p:cNvPr id="15213" name="yt_shape_15213"/>
          <p:cNvSpPr txBox="1"/>
          <p:nvPr/>
        </p:nvSpPr>
        <p:spPr>
          <a:xfrm>
            <a:off x="407368" y="3069554"/>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商场为了完成年度销售任务，充分调动销售员的积极性，计划在</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月实施超额有奖的计划</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根据上面的计算结果，你认为销售员的销售额定为多少比较合适？并说明理由</a:t>
            </a:r>
            <a:r>
              <a:rPr lang="en-US" altLang="zh-CN" sz="2400" b="0" i="0" u="none">
                <a:solidFill>
                  <a:srgbClr val="000000"/>
                </a:solidFill>
                <a:effectLst/>
                <a:latin typeface="Times New Roman" pitchFamily="24"/>
                <a:ea typeface="Times New Roman" pitchFamily="24"/>
              </a:rPr>
              <a:t>.</a:t>
            </a:r>
          </a:p>
        </p:txBody>
      </p:sp>
      <p:sp>
        <p:nvSpPr>
          <p:cNvPr id="15214" name="yt_shape_15214"/>
          <p:cNvSpPr txBox="1"/>
          <p:nvPr/>
        </p:nvSpPr>
        <p:spPr>
          <a:xfrm>
            <a:off x="407368" y="450912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为了调动销售员的积极性，应把销售员的销售额定为</a:t>
            </a:r>
            <a:r>
              <a:rPr lang="en-US" altLang="zh-CN" sz="2400" b="0" i="0" u="none">
                <a:solidFill>
                  <a:srgbClr val="FF0000"/>
                </a:solidFill>
                <a:effectLst/>
                <a:latin typeface="Times New Roman" pitchFamily="24"/>
                <a:ea typeface="Times New Roman" pitchFamily="24"/>
              </a:rPr>
              <a:t>5</a:t>
            </a:r>
            <a:r>
              <a:rPr lang="zh-CN" altLang="zh-CN" sz="2400" b="0" i="0" u="none">
                <a:solidFill>
                  <a:srgbClr val="FF0000"/>
                </a:solidFill>
                <a:effectLst/>
                <a:latin typeface="Times New Roman" pitchFamily="24"/>
                <a:ea typeface="楷体" pitchFamily="24"/>
              </a:rPr>
              <a:t>万元比较合适，这样多数人都能达到这个标准</a:t>
            </a:r>
            <a:r>
              <a:rPr lang="en-US" altLang="zh-CN" sz="2400" b="0" i="0" u="none">
                <a:solidFill>
                  <a:srgbClr val="FF0000"/>
                </a:solidFill>
                <a:effectLst/>
                <a:latin typeface="Times New Roman" pitchFamily="24"/>
                <a:ea typeface="Times New Roman" pitchFamily="24"/>
              </a:rPr>
              <a:t>.</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言之有理即可</a:t>
            </a:r>
            <a:r>
              <a:rPr lang="zh-CN" altLang="zh-CN" sz="2400" b="0" i="0" u="none">
                <a:solidFill>
                  <a:srgbClr val="FF0000"/>
                </a:solidFill>
                <a:effectLst/>
                <a:latin typeface="宋体" pitchFamily="24"/>
                <a:ea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211">
                                            <p:txEl>
                                              <p:pRg st="0" end="0"/>
                                            </p:txEl>
                                          </p:spTgt>
                                        </p:tgtEl>
                                        <p:attrNameLst>
                                          <p:attrName>style.visibility</p:attrName>
                                        </p:attrNameLst>
                                      </p:cBhvr>
                                      <p:to>
                                        <p:strVal val="visible"/>
                                      </p:to>
                                    </p:set>
                                    <p:animEffect transition="in" filter="blinds(horizontal)">
                                      <p:cBhvr>
                                        <p:cTn id="7" dur="500"/>
                                        <p:tgtEl>
                                          <p:spTgt spid="152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211">
                                            <p:txEl>
                                              <p:pRg st="1" end="1"/>
                                            </p:txEl>
                                          </p:spTgt>
                                        </p:tgtEl>
                                        <p:attrNameLst>
                                          <p:attrName>style.visibility</p:attrName>
                                        </p:attrNameLst>
                                      </p:cBhvr>
                                      <p:to>
                                        <p:strVal val="visible"/>
                                      </p:to>
                                    </p:set>
                                    <p:animEffect transition="in" filter="blinds(horizontal)">
                                      <p:cBhvr>
                                        <p:cTn id="12" dur="500"/>
                                        <p:tgtEl>
                                          <p:spTgt spid="152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214">
                                            <p:txEl>
                                              <p:pRg st="0" end="0"/>
                                            </p:txEl>
                                          </p:spTgt>
                                        </p:tgtEl>
                                        <p:attrNameLst>
                                          <p:attrName>style.visibility</p:attrName>
                                        </p:attrNameLst>
                                      </p:cBhvr>
                                      <p:to>
                                        <p:strVal val="visible"/>
                                      </p:to>
                                    </p:set>
                                    <p:animEffect transition="in" filter="blinds(horizontal)">
                                      <p:cBhvr>
                                        <p:cTn id="17" dur="500"/>
                                        <p:tgtEl>
                                          <p:spTgt spid="152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11" grpId="0" uiExpand="1" build="allAtOnce"/>
      <p:bldP spid="15214"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1459</Words>
  <Application>Microsoft Office PowerPoint</Application>
  <PresentationFormat>宽屏</PresentationFormat>
  <Paragraphs>169</Paragraphs>
  <Slides>16</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16</vt:i4>
      </vt:variant>
    </vt:vector>
  </HeadingPairs>
  <TitlesOfParts>
    <vt:vector size="27" baseType="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苗 麦</cp:lastModifiedBy>
  <cp:revision>46</cp:revision>
  <dcterms:created xsi:type="dcterms:W3CDTF">2023-05-05T05:33:04Z</dcterms:created>
  <dcterms:modified xsi:type="dcterms:W3CDTF">2023-11-05T09:11:25Z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