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92" r:id="rId6"/>
    <p:sldId id="373" r:id="rId7"/>
    <p:sldId id="376" r:id="rId8"/>
    <p:sldId id="377" r:id="rId9"/>
    <p:sldId id="380" r:id="rId10"/>
    <p:sldId id="381" r:id="rId11"/>
    <p:sldId id="383" r:id="rId12"/>
    <p:sldId id="388" r:id="rId13"/>
    <p:sldId id="390" r:id="rId14"/>
    <p:sldId id="393" r:id="rId15"/>
    <p:sldId id="39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000" y="110869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32" name="yt_image_10232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869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35" name="yt_shape_10235"/>
              <p:cNvSpPr txBox="1"/>
              <p:nvPr/>
            </p:nvSpPr>
            <p:spPr>
              <a:xfrm>
                <a:off x="540119" y="1806273"/>
                <a:ext cx="11111999" cy="4303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利用这个性质可以进行二次根式的除法运算；反过来就得到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，利用它可以进行二次根式的化简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把分母中的根号化去叫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分母有理化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最简二次根式具备的两个条件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被开方数的因数是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整数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，因式是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整式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被开方数中不含能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开得尽方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的因数或因式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35" name="yt_shape_1023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6273"/>
                <a:ext cx="11111999" cy="4303037"/>
              </a:xfrm>
              <a:prstGeom prst="rect">
                <a:avLst/>
              </a:prstGeom>
              <a:blipFill>
                <a:blip r:embed="rId3"/>
                <a:stretch>
                  <a:fillRect l="-1701" r="-933" b="-3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3956EC-5AEB-36FF-0A92-15F922662685}"/>
                  </a:ext>
                </a:extLst>
              </p:cNvPr>
              <p:cNvSpPr txBox="1"/>
              <p:nvPr/>
            </p:nvSpPr>
            <p:spPr>
              <a:xfrm>
                <a:off x="7523118" y="1759467"/>
                <a:ext cx="85871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, 'hasSerialNum': 1, 'mathAnswerShape': 1}">
                <a:extLst>
                  <a:ext uri="{FF2B5EF4-FFF2-40B4-BE49-F238E27FC236}">
                    <a16:creationId xmlns:a16="http://schemas.microsoft.com/office/drawing/2014/main" id="{7E3956EC-5AEB-36FF-0A92-15F922662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3118" y="1759467"/>
                <a:ext cx="858710" cy="10611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0E2B4A8-1C8A-914C-C3B2-E286A82DEDC0}"/>
              </a:ext>
            </a:extLst>
          </p:cNvPr>
          <p:cNvCxnSpPr/>
          <p:nvPr/>
        </p:nvCxnSpPr>
        <p:spPr>
          <a:xfrm>
            <a:off x="7308330" y="2792873"/>
            <a:ext cx="983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780A1A-0354-DDF5-CD5B-A6235DCEB5D7}"/>
                  </a:ext>
                </a:extLst>
              </p:cNvPr>
              <p:cNvSpPr txBox="1"/>
              <p:nvPr/>
            </p:nvSpPr>
            <p:spPr>
              <a:xfrm>
                <a:off x="6310333" y="2727017"/>
                <a:ext cx="77609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mathAnswerShape': 1}">
                <a:extLst>
                  <a:ext uri="{FF2B5EF4-FFF2-40B4-BE49-F238E27FC236}">
                    <a16:creationId xmlns:a16="http://schemas.microsoft.com/office/drawing/2014/main" id="{F9780A1A-0354-DDF5-CD5B-A6235DCEB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333" y="2727017"/>
                <a:ext cx="776096" cy="10611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E406C91-7FC3-920C-BE4E-7891942EA074}"/>
              </a:ext>
            </a:extLst>
          </p:cNvPr>
          <p:cNvCxnSpPr/>
          <p:nvPr/>
        </p:nvCxnSpPr>
        <p:spPr>
          <a:xfrm>
            <a:off x="6095544" y="3645024"/>
            <a:ext cx="9008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1500B84-4448-8ACD-B9E5-95255D6A7685}"/>
              </a:ext>
            </a:extLst>
          </p:cNvPr>
          <p:cNvSpPr txBox="1"/>
          <p:nvPr/>
        </p:nvSpPr>
        <p:spPr>
          <a:xfrm>
            <a:off x="4031508" y="417005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分母有理化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C0584D-0820-02DE-AC70-13D11C643FE0}"/>
              </a:ext>
            </a:extLst>
          </p:cNvPr>
          <p:cNvSpPr txBox="1"/>
          <p:nvPr/>
        </p:nvSpPr>
        <p:spPr>
          <a:xfrm>
            <a:off x="3955308" y="51210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59FD35-ACEF-213E-28E6-7BE9DE33F010}"/>
              </a:ext>
            </a:extLst>
          </p:cNvPr>
          <p:cNvSpPr txBox="1"/>
          <p:nvPr/>
        </p:nvSpPr>
        <p:spPr>
          <a:xfrm>
            <a:off x="6393708" y="512103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ADB4F5-D211-D968-7787-E0233A921CE8}"/>
              </a:ext>
            </a:extLst>
          </p:cNvPr>
          <p:cNvSpPr txBox="1"/>
          <p:nvPr/>
        </p:nvSpPr>
        <p:spPr>
          <a:xfrm>
            <a:off x="3955308" y="55965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开得尽方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yt_shape_10303"/>
          <p:cNvSpPr txBox="1"/>
          <p:nvPr/>
        </p:nvSpPr>
        <p:spPr>
          <a:xfrm>
            <a:off x="540000" y="1094567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02" name="yt_image_1030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4567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05" name="yt_shape_10305"/>
              <p:cNvSpPr txBox="1"/>
              <p:nvPr/>
            </p:nvSpPr>
            <p:spPr>
              <a:xfrm>
                <a:off x="540000" y="1786436"/>
                <a:ext cx="782124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305" name="yt_shape_10305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6436"/>
                <a:ext cx="7821244" cy="469167"/>
              </a:xfrm>
              <a:prstGeom prst="rect">
                <a:avLst/>
              </a:prstGeom>
              <a:blipFill>
                <a:blip r:embed="rId3"/>
                <a:stretch>
                  <a:fillRect l="-2416" t="-2597" r="-1325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7" name="yt_table_10307" title="H_108.9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00651"/>
                  </p:ext>
                </p:extLst>
              </p:nvPr>
            </p:nvGraphicFramePr>
            <p:xfrm>
              <a:off x="540000" y="2306391"/>
              <a:ext cx="3707004" cy="1384047"/>
            </p:xfrm>
            <a:graphic>
              <a:graphicData uri="http://schemas.openxmlformats.org/drawingml/2006/table">
                <a:tbl>
                  <a:tblPr/>
                  <a:tblGrid>
                    <a:gridCol w="2397062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1309942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07" name="yt_table_10307" descr="{&quot;rangeId&quot;:18,&quot;type&quot;:&quot;Option&quot;}" title="H_108.9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00651"/>
                  </p:ext>
                </p:extLst>
              </p:nvPr>
            </p:nvGraphicFramePr>
            <p:xfrm>
              <a:off x="540000" y="2111824"/>
              <a:ext cx="3707004" cy="1384047"/>
            </p:xfrm>
            <a:graphic>
              <a:graphicData uri="http://schemas.openxmlformats.org/drawingml/2006/table">
                <a:tbl>
                  <a:tblPr/>
                  <a:tblGrid>
                    <a:gridCol w="2397062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  <a:gridCol w="1309942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7383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456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3256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  <a:tr h="64573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15094" r="-5456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3256" t="-115094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08" name="yt_shape_10308"/>
              <p:cNvSpPr txBox="1"/>
              <p:nvPr/>
            </p:nvSpPr>
            <p:spPr>
              <a:xfrm>
                <a:off x="540000" y="3740920"/>
                <a:ext cx="10281404" cy="18976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已知等式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成立，则化简｜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08" name="yt_shape_10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0920"/>
                <a:ext cx="10281404" cy="1897635"/>
              </a:xfrm>
              <a:prstGeom prst="rect">
                <a:avLst/>
              </a:prstGeom>
              <a:blipFill>
                <a:blip r:embed="rId5"/>
                <a:stretch>
                  <a:fillRect l="-1839" r="-890" b="-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B93BAD-83F9-AF3E-6DB0-12738984B518}"/>
              </a:ext>
            </a:extLst>
          </p:cNvPr>
          <p:cNvSpPr txBox="1"/>
          <p:nvPr/>
        </p:nvSpPr>
        <p:spPr>
          <a:xfrm>
            <a:off x="7535191" y="1739630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09197C-A833-544F-D5B9-5FA77E5F498E}"/>
                  </a:ext>
                </a:extLst>
              </p:cNvPr>
              <p:cNvSpPr txBox="1"/>
              <p:nvPr/>
            </p:nvSpPr>
            <p:spPr>
              <a:xfrm>
                <a:off x="4025357" y="3735990"/>
                <a:ext cx="101473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09197C-A833-544F-D5B9-5FA77E5F4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357" y="3735990"/>
                <a:ext cx="1014730" cy="1061162"/>
              </a:xfrm>
              <a:prstGeom prst="rect">
                <a:avLst/>
              </a:prstGeom>
              <a:blipFill>
                <a:blip r:embed="rId6"/>
                <a:stretch>
                  <a:fillRect l="-8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ED9BA01-3124-11A2-463C-D302D761558A}"/>
              </a:ext>
            </a:extLst>
          </p:cNvPr>
          <p:cNvCxnSpPr/>
          <p:nvPr/>
        </p:nvCxnSpPr>
        <p:spPr>
          <a:xfrm>
            <a:off x="3810828" y="4509120"/>
            <a:ext cx="11395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BEB7E69F-FCAB-D86A-446B-0155317F03C0}"/>
              </a:ext>
            </a:extLst>
          </p:cNvPr>
          <p:cNvSpPr txBox="1"/>
          <p:nvPr/>
        </p:nvSpPr>
        <p:spPr>
          <a:xfrm>
            <a:off x="10098560" y="4725144"/>
            <a:ext cx="637286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3" name="yt_shape_10313"/>
              <p:cNvSpPr txBox="1"/>
              <p:nvPr/>
            </p:nvSpPr>
            <p:spPr>
              <a:xfrm>
                <a:off x="551384" y="1714229"/>
                <a:ext cx="285680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313" name="yt_shape_10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14229"/>
                <a:ext cx="2856808" cy="920637"/>
              </a:xfrm>
              <a:prstGeom prst="rect">
                <a:avLst/>
              </a:prstGeom>
              <a:blipFill>
                <a:blip r:embed="rId2"/>
                <a:stretch>
                  <a:fillRect l="-6397" r="-575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5" name="yt_shape_10315"/>
              <p:cNvSpPr txBox="1"/>
              <p:nvPr/>
            </p:nvSpPr>
            <p:spPr>
              <a:xfrm>
                <a:off x="551384" y="2685654"/>
                <a:ext cx="207819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315" name="yt_shape_103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85654"/>
                <a:ext cx="2078198" cy="920637"/>
              </a:xfrm>
              <a:prstGeom prst="rect">
                <a:avLst/>
              </a:prstGeom>
              <a:blipFill>
                <a:blip r:embed="rId3"/>
                <a:stretch>
                  <a:fillRect l="-8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7" name="yt_shape_10317"/>
              <p:cNvSpPr txBox="1"/>
              <p:nvPr/>
            </p:nvSpPr>
            <p:spPr>
              <a:xfrm>
                <a:off x="551384" y="3657079"/>
                <a:ext cx="1715278" cy="7218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17" name="yt_shape_10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57079"/>
                <a:ext cx="1715278" cy="721801"/>
              </a:xfrm>
              <a:prstGeom prst="rect">
                <a:avLst/>
              </a:prstGeom>
              <a:blipFill>
                <a:blip r:embed="rId4"/>
                <a:stretch>
                  <a:fillRect r="-992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19" name="yt_shape_10319"/>
              <p:cNvSpPr txBox="1"/>
              <p:nvPr/>
            </p:nvSpPr>
            <p:spPr>
              <a:xfrm>
                <a:off x="551384" y="4429668"/>
                <a:ext cx="274793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19" name="yt_shape_10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429668"/>
                <a:ext cx="2747932" cy="469167"/>
              </a:xfrm>
              <a:prstGeom prst="rect">
                <a:avLst/>
              </a:prstGeom>
              <a:blipFill>
                <a:blip r:embed="rId5"/>
                <a:stretch>
                  <a:fillRect l="-6652" t="-3896" r="-576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1" name="yt_shape_10321"/>
              <p:cNvSpPr txBox="1"/>
              <p:nvPr/>
            </p:nvSpPr>
            <p:spPr>
              <a:xfrm>
                <a:off x="551384" y="4949623"/>
                <a:ext cx="1975156" cy="466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321" name="yt_shape_10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949623"/>
                <a:ext cx="1975156" cy="466025"/>
              </a:xfrm>
              <a:prstGeom prst="rect">
                <a:avLst/>
              </a:prstGeom>
              <a:blipFill>
                <a:blip r:embed="rId6"/>
                <a:stretch>
                  <a:fillRect l="-9259" t="-3947" b="-35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3" name="yt_shape_10323"/>
          <p:cNvSpPr txBox="1"/>
          <p:nvPr/>
        </p:nvSpPr>
        <p:spPr>
          <a:xfrm>
            <a:off x="551384" y="5466436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881101-DDEC-951A-BC6E-0B01018E98D8}"/>
              </a:ext>
            </a:extLst>
          </p:cNvPr>
          <p:cNvSpPr txBox="1"/>
          <p:nvPr/>
        </p:nvSpPr>
        <p:spPr>
          <a:xfrm>
            <a:off x="551384" y="1196752"/>
            <a:ext cx="609702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5" grpId="0" build="allAtOnce"/>
      <p:bldP spid="10317" grpId="0" build="allAtOnce"/>
      <p:bldP spid="10321" grpId="0" build="allAtOnce"/>
      <p:bldP spid="1032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5" name="yt_shape_10325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24" name="yt_image_1032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27" name="yt_shape_10327"/>
              <p:cNvSpPr txBox="1"/>
              <p:nvPr/>
            </p:nvSpPr>
            <p:spPr>
              <a:xfrm>
                <a:off x="540119" y="1597583"/>
                <a:ext cx="11111999" cy="37176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合肥庐阳区四十五中期中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在进行二次根式的化简与运算时，如遇到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这样的式子，还需要做进一步的化简：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2×3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3×3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以上化简的步骤叫做分母有理化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27" name="yt_shape_10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3717684"/>
              </a:xfrm>
              <a:prstGeom prst="rect">
                <a:avLst/>
              </a:prstGeom>
              <a:blipFill>
                <a:blip r:embed="rId3"/>
                <a:stretch>
                  <a:fillRect l="-1701" r="-1372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105566-4D4A-B4ED-01A1-00E75285B3E3}"/>
                  </a:ext>
                </a:extLst>
              </p:cNvPr>
              <p:cNvSpPr txBox="1"/>
              <p:nvPr/>
            </p:nvSpPr>
            <p:spPr>
              <a:xfrm>
                <a:off x="457066" y="5082439"/>
                <a:ext cx="11277868" cy="8755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还可以用以下方法化简：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105566-4D4A-B4ED-01A1-00E75285B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066" y="5082439"/>
                <a:ext cx="11277868" cy="875561"/>
              </a:xfrm>
              <a:prstGeom prst="rect">
                <a:avLst/>
              </a:prstGeom>
              <a:blipFill>
                <a:blip r:embed="rId4"/>
                <a:stretch>
                  <a:fillRect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EDBD2D6-BBEC-6ADE-4C7C-DCECC9FAC032}"/>
              </a:ext>
            </a:extLst>
          </p:cNvPr>
          <p:cNvSpPr txBox="1"/>
          <p:nvPr/>
        </p:nvSpPr>
        <p:spPr>
          <a:xfrm>
            <a:off x="448777" y="2916224"/>
            <a:ext cx="10903808" cy="310506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36" name="yt_shape_10336"/>
              <p:cNvSpPr txBox="1"/>
              <p:nvPr/>
            </p:nvSpPr>
            <p:spPr>
              <a:xfrm>
                <a:off x="319049" y="1667739"/>
                <a:ext cx="7787516" cy="7268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请分别参照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式，用不同的方法化简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336" name="yt_shape_103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49" y="1667739"/>
                <a:ext cx="7787516" cy="726866"/>
              </a:xfrm>
              <a:prstGeom prst="rect">
                <a:avLst/>
              </a:prstGeom>
              <a:blipFill>
                <a:blip r:embed="rId2"/>
                <a:stretch>
                  <a:fillRect l="-2347" r="-14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40" name="yt_shape_10340"/>
              <p:cNvSpPr txBox="1"/>
              <p:nvPr/>
            </p:nvSpPr>
            <p:spPr>
              <a:xfrm>
                <a:off x="335360" y="2534011"/>
                <a:ext cx="11111999" cy="8949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解：参照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式化简如下：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40" name="yt_shape_10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534011"/>
                <a:ext cx="11111999" cy="894989"/>
              </a:xfrm>
              <a:prstGeom prst="rect">
                <a:avLst/>
              </a:prstGeom>
              <a:blipFill>
                <a:blip r:embed="rId3"/>
                <a:stretch>
                  <a:fillRect l="-1646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E9E302-B3C7-8AB0-96D0-2FD680933780}"/>
                  </a:ext>
                </a:extLst>
              </p:cNvPr>
              <p:cNvSpPr txBox="1"/>
              <p:nvPr/>
            </p:nvSpPr>
            <p:spPr>
              <a:xfrm>
                <a:off x="335360" y="3553733"/>
                <a:ext cx="11665296" cy="891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参照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式化简如下：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E9E302-B3C7-8AB0-96D0-2FD680933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553733"/>
                <a:ext cx="11665296" cy="891911"/>
              </a:xfrm>
              <a:prstGeom prst="rect">
                <a:avLst/>
              </a:prstGeom>
              <a:blipFill>
                <a:blip r:embed="rId4"/>
                <a:stretch>
                  <a:fillRect l="-784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0" grpId="0" build="allAtOnce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2" name="yt_shape_10342"/>
              <p:cNvSpPr txBox="1"/>
              <p:nvPr/>
            </p:nvSpPr>
            <p:spPr>
              <a:xfrm>
                <a:off x="540000" y="1966397"/>
                <a:ext cx="7660880" cy="726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42" name="yt_shape_10342" descr="{&quot;rangeId&quot;:2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60880" cy="726353"/>
              </a:xfrm>
              <a:prstGeom prst="rect">
                <a:avLst/>
              </a:prstGeom>
              <a:blipFill>
                <a:blip r:embed="rId2"/>
                <a:stretch>
                  <a:fillRect l="-2468" r="-15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44" name="yt_shape_10344"/>
              <p:cNvSpPr txBox="1"/>
              <p:nvPr/>
            </p:nvSpPr>
            <p:spPr>
              <a:xfrm>
                <a:off x="540120" y="2743538"/>
                <a:ext cx="12468648" cy="24726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）＋…＋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）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楷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               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＋…＋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𝑛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𝑛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）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楷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               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2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𝑛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itchFamily="24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344" name="yt_shape_10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43538"/>
                <a:ext cx="12468648" cy="2472600"/>
              </a:xfrm>
              <a:prstGeom prst="rect">
                <a:avLst/>
              </a:prstGeom>
              <a:blipFill>
                <a:blip r:embed="rId3"/>
                <a:stretch>
                  <a:fillRect l="-1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yt_shape_10242"/>
          <p:cNvSpPr txBox="1"/>
          <p:nvPr/>
        </p:nvSpPr>
        <p:spPr>
          <a:xfrm>
            <a:off x="540000" y="1536045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41" name="yt_image_10241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6045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yt_shape_10244"/>
          <p:cNvSpPr txBox="1"/>
          <p:nvPr/>
        </p:nvSpPr>
        <p:spPr>
          <a:xfrm>
            <a:off x="540000" y="223934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二次根式的除法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5" name="yt_shape_10245"/>
              <p:cNvSpPr txBox="1"/>
              <p:nvPr/>
            </p:nvSpPr>
            <p:spPr>
              <a:xfrm>
                <a:off x="540000" y="2738907"/>
                <a:ext cx="535108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45" name="yt_shape_1024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8907"/>
                <a:ext cx="5351080" cy="466666"/>
              </a:xfrm>
              <a:prstGeom prst="rect">
                <a:avLst/>
              </a:prstGeom>
              <a:blipFill>
                <a:blip r:embed="rId3"/>
                <a:stretch>
                  <a:fillRect l="-3535" t="-3896" r="-250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7" name="yt_table_10247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151642"/>
                  </p:ext>
                </p:extLst>
              </p:nvPr>
            </p:nvGraphicFramePr>
            <p:xfrm>
              <a:off x="540000" y="3256361"/>
              <a:ext cx="7484682" cy="715709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47" name="yt_table_10247" descr="{&quot;rangeId&quot;:4,&quot;type&quot;:&quot;Option&quot;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151642"/>
                  </p:ext>
                </p:extLst>
              </p:nvPr>
            </p:nvGraphicFramePr>
            <p:xfrm>
              <a:off x="540000" y="2620316"/>
              <a:ext cx="7484682" cy="715709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830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6620" r="-14957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2464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48" name="yt_shape_10248"/>
          <p:cNvSpPr txBox="1"/>
          <p:nvPr/>
        </p:nvSpPr>
        <p:spPr>
          <a:xfrm>
            <a:off x="540000" y="4022700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9" name="yt_table_10249" title="H_92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9996189"/>
                  </p:ext>
                </p:extLst>
              </p:nvPr>
            </p:nvGraphicFramePr>
            <p:xfrm>
              <a:off x="540000" y="4502003"/>
              <a:ext cx="7044819" cy="1180212"/>
            </p:xfrm>
            <a:graphic>
              <a:graphicData uri="http://schemas.openxmlformats.org/drawingml/2006/table">
                <a:tbl>
                  <a:tblPr/>
                  <a:tblGrid>
                    <a:gridCol w="4252152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79266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49" name="yt_table_10249" descr="{&quot;rangeId&quot;:5,&quot;type&quot;:&quot;Option&quot;}" title="H_92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9996189"/>
                  </p:ext>
                </p:extLst>
              </p:nvPr>
            </p:nvGraphicFramePr>
            <p:xfrm>
              <a:off x="540000" y="3865958"/>
              <a:ext cx="7044819" cy="1180212"/>
            </p:xfrm>
            <a:graphic>
              <a:graphicData uri="http://schemas.openxmlformats.org/drawingml/2006/table">
                <a:tbl>
                  <a:tblPr/>
                  <a:tblGrid>
                    <a:gridCol w="4252152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79266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5759" b="-906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2070" b="-90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55263" r="-6575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2070" t="-155263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737549" title="H_28.801733">
            <a:extLst>
              <a:ext uri="{FF2B5EF4-FFF2-40B4-BE49-F238E27FC236}">
                <a16:creationId xmlns:a16="http://schemas.microsoft.com/office/drawing/2014/main" id="{A059B290-5FF7-2393-19C9-6B381EE34A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786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7043F3-54D5-7E65-C047-DEFE3B3812E1}"/>
              </a:ext>
            </a:extLst>
          </p:cNvPr>
          <p:cNvSpPr txBox="1"/>
          <p:nvPr/>
        </p:nvSpPr>
        <p:spPr>
          <a:xfrm>
            <a:off x="5088918" y="2692101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4B49F7-A095-068F-AE94-EF856E8632B7}"/>
              </a:ext>
            </a:extLst>
          </p:cNvPr>
          <p:cNvSpPr txBox="1"/>
          <p:nvPr/>
        </p:nvSpPr>
        <p:spPr>
          <a:xfrm>
            <a:off x="3574189" y="39758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0" name="yt_shape_10250"/>
              <p:cNvSpPr txBox="1"/>
              <p:nvPr/>
            </p:nvSpPr>
            <p:spPr>
              <a:xfrm>
                <a:off x="540000" y="900000"/>
                <a:ext cx="2298963" cy="949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50" name="yt_shape_10250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298963" cy="949299"/>
              </a:xfrm>
              <a:prstGeom prst="rect">
                <a:avLst/>
              </a:prstGeom>
              <a:blipFill>
                <a:blip r:embed="rId2"/>
                <a:stretch>
                  <a:fillRect l="-8223" t="-5806" r="-689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3" name="yt_shape_10253"/>
              <p:cNvSpPr txBox="1"/>
              <p:nvPr/>
            </p:nvSpPr>
            <p:spPr>
              <a:xfrm>
                <a:off x="540000" y="1899258"/>
                <a:ext cx="2616807" cy="996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54÷3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3" name="yt_shape_10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258"/>
                <a:ext cx="2616807" cy="996876"/>
              </a:xfrm>
              <a:prstGeom prst="rect">
                <a:avLst/>
              </a:prstGeom>
              <a:blipFill>
                <a:blip r:embed="rId3"/>
                <a:stretch>
                  <a:fillRect l="-7226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5" name="yt_shape_10255"/>
              <p:cNvSpPr txBox="1"/>
              <p:nvPr/>
            </p:nvSpPr>
            <p:spPr>
              <a:xfrm>
                <a:off x="540000" y="2946922"/>
                <a:ext cx="1561389" cy="748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55" name="yt_shape_10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6922"/>
                <a:ext cx="1561389" cy="748538"/>
              </a:xfrm>
              <a:prstGeom prst="rect">
                <a:avLst/>
              </a:prstGeom>
              <a:blipFill>
                <a:blip r:embed="rId4"/>
                <a:stretch>
                  <a:fillRect l="-12109" r="-10938" b="-9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540000" y="3746248"/>
                <a:ext cx="2106474" cy="26760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7" name="yt_shape_10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6248"/>
                <a:ext cx="2106474" cy="2676054"/>
              </a:xfrm>
              <a:prstGeom prst="rect">
                <a:avLst/>
              </a:prstGeom>
              <a:blipFill>
                <a:blip r:embed="rId5"/>
                <a:stretch>
                  <a:fillRect l="-8986" r="-4058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 uiExpand="1" build="allAtOnce"/>
      <p:bldP spid="10257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9" name="yt_shape_10259"/>
              <p:cNvSpPr txBox="1"/>
              <p:nvPr/>
            </p:nvSpPr>
            <p:spPr>
              <a:xfrm>
                <a:off x="540000" y="2707724"/>
                <a:ext cx="2430409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59" name="yt_shape_10259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430409" cy="641971"/>
              </a:xfrm>
              <a:prstGeom prst="rect">
                <a:avLst/>
              </a:prstGeom>
              <a:blipFill>
                <a:blip r:embed="rId2"/>
                <a:stretch>
                  <a:fillRect l="-7789" r="-67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1" name="yt_shape_10261"/>
              <p:cNvSpPr txBox="1"/>
              <p:nvPr/>
            </p:nvSpPr>
            <p:spPr>
              <a:xfrm>
                <a:off x="540000" y="3400483"/>
                <a:ext cx="4866973" cy="11097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="">
          <p:sp>
            <p:nvSpPr>
              <p:cNvPr id="10261" name="yt_shape_10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0483"/>
                <a:ext cx="4866973" cy="1109791"/>
              </a:xfrm>
              <a:prstGeom prst="rect">
                <a:avLst/>
              </a:prstGeom>
              <a:blipFill>
                <a:blip r:embed="rId3"/>
                <a:stretch>
                  <a:fillRect l="-3885" r="-275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1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yt_shape_10263"/>
          <p:cNvSpPr txBox="1"/>
          <p:nvPr/>
        </p:nvSpPr>
        <p:spPr>
          <a:xfrm>
            <a:off x="540000" y="146590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商的算术平方根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000" y="1965467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5" name="yt_table_10265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2576610"/>
                  </p:ext>
                </p:extLst>
              </p:nvPr>
            </p:nvGraphicFramePr>
            <p:xfrm>
              <a:off x="540000" y="2444770"/>
              <a:ext cx="6469952" cy="1823466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556129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65" name="yt_table_10265" descr="{&quot;rangeId&quot;:8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2576610"/>
                  </p:ext>
                </p:extLst>
              </p:nvPr>
            </p:nvGraphicFramePr>
            <p:xfrm>
              <a:off x="540000" y="1878868"/>
              <a:ext cx="6469952" cy="1823466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  <a:gridCol w="2556129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421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2857" b="-1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5421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2857" t="-10000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6" name="yt_shape_10266"/>
              <p:cNvSpPr txBox="1"/>
              <p:nvPr/>
            </p:nvSpPr>
            <p:spPr>
              <a:xfrm>
                <a:off x="540000" y="4318622"/>
                <a:ext cx="749474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66" name="yt_shape_1026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8622"/>
                <a:ext cx="7494744" cy="920637"/>
              </a:xfrm>
              <a:prstGeom prst="rect">
                <a:avLst/>
              </a:prstGeom>
              <a:blipFill>
                <a:blip r:embed="rId3"/>
                <a:stretch>
                  <a:fillRect l="-2522" r="-1465" b="-3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68" name="yt_table_1026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719875"/>
                  </p:ext>
                </p:extLst>
              </p:nvPr>
            </p:nvGraphicFramePr>
            <p:xfrm>
              <a:off x="540000" y="5290047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68" name="yt_table_10268" descr="{&quot;rangeId&quot;:9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719875"/>
                  </p:ext>
                </p:extLst>
              </p:nvPr>
            </p:nvGraphicFramePr>
            <p:xfrm>
              <a:off x="540000" y="4724145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1127" t="-1299" r="-5774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6829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737783" title="H_28.801733">
            <a:extLst>
              <a:ext uri="{FF2B5EF4-FFF2-40B4-BE49-F238E27FC236}">
                <a16:creationId xmlns:a16="http://schemas.microsoft.com/office/drawing/2014/main" id="{DA7AE357-B3DD-4F15-4D6E-9438F9B6F8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52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1BABC6-1BD0-218E-62BC-6D98633ADB6B}"/>
              </a:ext>
            </a:extLst>
          </p:cNvPr>
          <p:cNvSpPr txBox="1"/>
          <p:nvPr/>
        </p:nvSpPr>
        <p:spPr>
          <a:xfrm>
            <a:off x="3574189" y="19186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8560F-89C9-12E3-F2B4-55453174C9DA}"/>
              </a:ext>
            </a:extLst>
          </p:cNvPr>
          <p:cNvSpPr txBox="1"/>
          <p:nvPr/>
        </p:nvSpPr>
        <p:spPr>
          <a:xfrm>
            <a:off x="7194387" y="4365104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2236432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70" name="yt_shape_10270"/>
              <p:cNvSpPr txBox="1"/>
              <p:nvPr/>
            </p:nvSpPr>
            <p:spPr>
              <a:xfrm>
                <a:off x="540000" y="2868099"/>
                <a:ext cx="156786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70" name="yt_shape_10270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1567865" cy="920637"/>
              </a:xfrm>
              <a:prstGeom prst="rect">
                <a:avLst/>
              </a:prstGeom>
              <a:blipFill>
                <a:blip r:embed="rId2"/>
                <a:stretch>
                  <a:fillRect l="-12062" r="-1089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2" name="yt_shape_10272"/>
              <p:cNvSpPr txBox="1"/>
              <p:nvPr/>
            </p:nvSpPr>
            <p:spPr>
              <a:xfrm>
                <a:off x="6210274" y="2868099"/>
                <a:ext cx="142840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72" name="yt_shape_10272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0274" y="1531667"/>
                <a:ext cx="1428404" cy="920637"/>
              </a:xfrm>
              <a:prstGeom prst="rect">
                <a:avLst/>
              </a:prstGeom>
              <a:blipFill>
                <a:blip r:embed="rId3"/>
                <a:stretch>
                  <a:fillRect l="-13248" r="-1239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000" y="4060929"/>
                <a:ext cx="174567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75" name="yt_shape_10275" descr="{&quot;rangeId&quot;:10,&quot;color&quot;:&quot;R&quot;,&quot;vertical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0929"/>
                <a:ext cx="1745671" cy="642163"/>
              </a:xfrm>
              <a:prstGeom prst="rect">
                <a:avLst/>
              </a:prstGeom>
              <a:blipFill>
                <a:blip r:embed="rId4"/>
                <a:stretch>
                  <a:fillRect l="-10839" r="-979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77" name="yt_shape_10277"/>
              <p:cNvSpPr txBox="1"/>
              <p:nvPr/>
            </p:nvSpPr>
            <p:spPr>
              <a:xfrm>
                <a:off x="6096000" y="3811576"/>
                <a:ext cx="254409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77" name="yt_shape_10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811576"/>
                <a:ext cx="2544094" cy="920637"/>
              </a:xfrm>
              <a:prstGeom prst="rect">
                <a:avLst/>
              </a:prstGeom>
              <a:blipFill>
                <a:blip r:embed="rId5"/>
                <a:stretch>
                  <a:fillRect l="-7194" r="-647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5" grpId="0" build="p"/>
      <p:bldP spid="1027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9" name="yt_shape_10279"/>
          <p:cNvSpPr txBox="1"/>
          <p:nvPr/>
        </p:nvSpPr>
        <p:spPr>
          <a:xfrm>
            <a:off x="540000" y="202349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分母有理化与最简二次根式</a:t>
            </a:r>
          </a:p>
        </p:txBody>
      </p:sp>
      <p:sp>
        <p:nvSpPr>
          <p:cNvPr id="10280" name="yt_shape_10280"/>
          <p:cNvSpPr txBox="1"/>
          <p:nvPr/>
        </p:nvSpPr>
        <p:spPr>
          <a:xfrm>
            <a:off x="540000" y="2523059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下列二次根式中，最简二次根式是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81" name="yt_table_10281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532832"/>
                  </p:ext>
                </p:extLst>
              </p:nvPr>
            </p:nvGraphicFramePr>
            <p:xfrm>
              <a:off x="540000" y="3002362"/>
              <a:ext cx="8066977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1399731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81" name="yt_table_10281" descr="{&quot;rangeId&quot;:12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532832"/>
                  </p:ext>
                </p:extLst>
              </p:nvPr>
            </p:nvGraphicFramePr>
            <p:xfrm>
              <a:off x="540000" y="1878868"/>
              <a:ext cx="8066977" cy="911733"/>
            </p:xfrm>
            <a:graphic>
              <a:graphicData uri="http://schemas.openxmlformats.org/drawingml/2006/table">
                <a:tbl>
                  <a:tblPr/>
                  <a:tblGrid>
                    <a:gridCol w="2170557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1399731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1910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2950" r="-152742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8169" r="-64789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5652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82" name="yt_shape_10282"/>
              <p:cNvSpPr txBox="1"/>
              <p:nvPr/>
            </p:nvSpPr>
            <p:spPr>
              <a:xfrm>
                <a:off x="540000" y="3964682"/>
                <a:ext cx="5193986" cy="1229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82" name="yt_shape_10282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4682"/>
                <a:ext cx="5193986" cy="1229824"/>
              </a:xfrm>
              <a:prstGeom prst="rect">
                <a:avLst/>
              </a:prstGeom>
              <a:blipFill>
                <a:blip r:embed="rId3"/>
                <a:stretch>
                  <a:fillRect l="-3638" t="-3960" r="-2582" b="-5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738013" title="H_28.801733">
            <a:extLst>
              <a:ext uri="{FF2B5EF4-FFF2-40B4-BE49-F238E27FC236}">
                <a16:creationId xmlns:a16="http://schemas.microsoft.com/office/drawing/2014/main" id="{91A839D2-3756-F907-9AF9-AC44E8EF86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628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CCD92E-9768-D3D0-D13C-0A5DC588E3DF}"/>
              </a:ext>
            </a:extLst>
          </p:cNvPr>
          <p:cNvSpPr txBox="1"/>
          <p:nvPr/>
        </p:nvSpPr>
        <p:spPr>
          <a:xfrm>
            <a:off x="8450989" y="24762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4D3B56-2B1C-4AE0-B814-87B60E9084A8}"/>
                  </a:ext>
                </a:extLst>
              </p:cNvPr>
              <p:cNvSpPr txBox="1"/>
              <p:nvPr/>
            </p:nvSpPr>
            <p:spPr>
              <a:xfrm>
                <a:off x="2096290" y="4393364"/>
                <a:ext cx="759588" cy="8360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604D3B56-2B1C-4AE0-B814-87B60E908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290" y="4393364"/>
                <a:ext cx="759588" cy="8360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3BB174A-AE71-13D8-2503-0DF6B3FDB9C0}"/>
              </a:ext>
            </a:extLst>
          </p:cNvPr>
          <p:cNvCxnSpPr/>
          <p:nvPr/>
        </p:nvCxnSpPr>
        <p:spPr>
          <a:xfrm>
            <a:off x="1881501" y="5201662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AF60B4B-9A94-3E13-E508-31B1C93ABB97}"/>
              </a:ext>
            </a:extLst>
          </p:cNvPr>
          <p:cNvSpPr txBox="1"/>
          <p:nvPr/>
        </p:nvSpPr>
        <p:spPr>
          <a:xfrm>
            <a:off x="5060343" y="4393364"/>
            <a:ext cx="637286" cy="83605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5" name="yt_shape_10285"/>
          <p:cNvSpPr txBox="1"/>
          <p:nvPr/>
        </p:nvSpPr>
        <p:spPr>
          <a:xfrm>
            <a:off x="540000" y="233396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化成最简二次根式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86" name="yt_shape_10286"/>
              <p:cNvSpPr txBox="1"/>
              <p:nvPr/>
            </p:nvSpPr>
            <p:spPr>
              <a:xfrm>
                <a:off x="540000" y="2965627"/>
                <a:ext cx="1696105" cy="468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286" name="yt_shape_10286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1696105" cy="468333"/>
              </a:xfrm>
              <a:prstGeom prst="rect">
                <a:avLst/>
              </a:prstGeom>
              <a:blipFill>
                <a:blip r:embed="rId2"/>
                <a:stretch>
                  <a:fillRect l="-11151" t="-3896" r="-1007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88" name="yt_shape_10288"/>
              <p:cNvSpPr txBox="1"/>
              <p:nvPr/>
            </p:nvSpPr>
            <p:spPr>
              <a:xfrm>
                <a:off x="6240016" y="2636912"/>
                <a:ext cx="142840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88" name="yt_shape_10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2636912"/>
                <a:ext cx="1428404" cy="920637"/>
              </a:xfrm>
              <a:prstGeom prst="rect">
                <a:avLst/>
              </a:prstGeom>
              <a:blipFill>
                <a:blip r:embed="rId3"/>
                <a:stretch>
                  <a:fillRect l="-13248" r="-1239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91" name="yt_shape_10291"/>
              <p:cNvSpPr txBox="1"/>
              <p:nvPr/>
            </p:nvSpPr>
            <p:spPr>
              <a:xfrm>
                <a:off x="623392" y="3788989"/>
                <a:ext cx="2023054" cy="719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1" name="yt_shape_102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788989"/>
                <a:ext cx="2023054" cy="719492"/>
              </a:xfrm>
              <a:prstGeom prst="rect">
                <a:avLst/>
              </a:prstGeom>
              <a:blipFill>
                <a:blip r:embed="rId4"/>
                <a:stretch>
                  <a:fillRect l="-9036" r="-843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93" name="yt_shape_10293"/>
              <p:cNvSpPr txBox="1"/>
              <p:nvPr/>
            </p:nvSpPr>
            <p:spPr>
              <a:xfrm>
                <a:off x="6240016" y="3789040"/>
                <a:ext cx="2023054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3" name="yt_shape_10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3789040"/>
                <a:ext cx="2023054" cy="725583"/>
              </a:xfrm>
              <a:prstGeom prst="rect">
                <a:avLst/>
              </a:prstGeom>
              <a:blipFill>
                <a:blip r:embed="rId5"/>
                <a:stretch>
                  <a:fillRect l="-9366" r="-8459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1" grpId="0" build="p"/>
      <p:bldP spid="1029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5" name="yt_shape_10295"/>
          <p:cNvSpPr txBox="1"/>
          <p:nvPr/>
        </p:nvSpPr>
        <p:spPr>
          <a:xfrm>
            <a:off x="540000" y="1287876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忽视二次根式的被开方数为非负数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6" name="yt_shape_10296"/>
              <p:cNvSpPr txBox="1"/>
              <p:nvPr/>
            </p:nvSpPr>
            <p:spPr>
              <a:xfrm>
                <a:off x="540120" y="1787441"/>
                <a:ext cx="11111999" cy="21998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小东在学习了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后，认为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也成立，因此他认为化简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的过程是正确的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你认为他的化简正确吗？若不正确，请指出错误，并给出正确的解答过程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6" name="yt_shape_10296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9565"/>
                <a:ext cx="11111999" cy="2199833"/>
              </a:xfrm>
              <a:prstGeom prst="rect">
                <a:avLst/>
              </a:prstGeom>
              <a:blipFill>
                <a:blip r:embed="rId2"/>
                <a:stretch>
                  <a:fillRect l="-1701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000" y="4038062"/>
                <a:ext cx="3225435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解：不正确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8" name="yt_shape_10298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8062"/>
                <a:ext cx="3225435" cy="920637"/>
              </a:xfrm>
              <a:prstGeom prst="rect">
                <a:avLst/>
              </a:prstGeom>
              <a:blipFill>
                <a:blip r:embed="rId3"/>
                <a:stretch>
                  <a:fillRect l="-5860" r="-4915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00" name="yt_shape_10300"/>
              <p:cNvSpPr txBox="1"/>
              <p:nvPr/>
            </p:nvSpPr>
            <p:spPr>
              <a:xfrm>
                <a:off x="540000" y="5009487"/>
                <a:ext cx="482542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正确解答过程：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0" name="yt_shape_10300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09487"/>
                <a:ext cx="4825424" cy="920637"/>
              </a:xfrm>
              <a:prstGeom prst="rect">
                <a:avLst/>
              </a:prstGeom>
              <a:blipFill>
                <a:blip r:embed="rId4"/>
                <a:stretch>
                  <a:fillRect l="-3919" r="-2908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738234" title="H_28.801733">
            <a:extLst>
              <a:ext uri="{FF2B5EF4-FFF2-40B4-BE49-F238E27FC236}">
                <a16:creationId xmlns:a16="http://schemas.microsoft.com/office/drawing/2014/main" id="{BAF343E9-9970-A3AC-6436-B35776A229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2720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8" grpId="0" build="allAtOnce"/>
      <p:bldP spid="1030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1023</Words>
  <Application>Microsoft Office PowerPoint</Application>
  <PresentationFormat>宽屏</PresentationFormat>
  <Paragraphs>112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2023-11-07T03:03:59Z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