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1" r:id="rId5"/>
    <p:sldId id="373" r:id="rId6"/>
    <p:sldId id="375" r:id="rId7"/>
    <p:sldId id="379" r:id="rId8"/>
    <p:sldId id="381" r:id="rId9"/>
    <p:sldId id="383" r:id="rId10"/>
    <p:sldId id="384" r:id="rId11"/>
    <p:sldId id="386" r:id="rId12"/>
    <p:sldId id="388" r:id="rId13"/>
    <p:sldId id="391"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7" d="100"/>
          <a:sy n="77" d="100"/>
        </p:scale>
        <p:origin x="54" y="18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2035" name="yt_shape_12035"/>
          <p:cNvSpPr txBox="1"/>
          <p:nvPr/>
        </p:nvSpPr>
        <p:spPr>
          <a:xfrm>
            <a:off x="540000" y="2325753"/>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2034" name="yt_image_12034"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3257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2037" name="yt_shape_12037"/>
          <p:cNvSpPr txBox="1"/>
          <p:nvPr/>
        </p:nvSpPr>
        <p:spPr>
          <a:xfrm>
            <a:off x="540119" y="3023336"/>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建立方程解决实际问题时可能会出现能转化为一元二次方程的分式方程，解分式方程时一定要</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检验</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注意分式方程无解的情况</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分式方程无解有可能是转化得到的一元二次方程有解，但这个解是分式方程的增根；另一种情况是转化后的一元二次方程也</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无解</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D39DA6BE-B98F-7B60-DF61-32DC8CD215B7}"/>
              </a:ext>
            </a:extLst>
          </p:cNvPr>
          <p:cNvSpPr txBox="1"/>
          <p:nvPr/>
        </p:nvSpPr>
        <p:spPr>
          <a:xfrm>
            <a:off x="2583708" y="3452018"/>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检验</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329BABB-5A79-EEEA-ECD8-B4E995D92F74}"/>
              </a:ext>
            </a:extLst>
          </p:cNvPr>
          <p:cNvSpPr txBox="1"/>
          <p:nvPr/>
        </p:nvSpPr>
        <p:spPr>
          <a:xfrm>
            <a:off x="9898907" y="4402994"/>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无解</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86" name="yt_shape_12086"/>
          <p:cNvSpPr txBox="1"/>
          <p:nvPr/>
        </p:nvSpPr>
        <p:spPr>
          <a:xfrm>
            <a:off x="540000" y="4636074"/>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083" name="yt_shape_12083" title="H_183.1911">
            <a:extLst>
              <a:ext uri="{FF2B5EF4-FFF2-40B4-BE49-F238E27FC236}">
                <a16:creationId xmlns:a16="http://schemas.microsoft.com/office/drawing/2014/main" id="{249740F1-2B05-4C5A-B423-6F681AEFABC2}"/>
              </a:ext>
            </a:extLst>
          </p:cNvPr>
          <p:cNvGrpSpPr/>
          <p:nvPr/>
        </p:nvGrpSpPr>
        <p:grpSpPr>
          <a:xfrm>
            <a:off x="9039859" y="2632199"/>
            <a:ext cx="2615184" cy="2326527"/>
            <a:chOff x="0" y="0"/>
            <a:chExt cx="2615184" cy="2326527"/>
          </a:xfrm>
        </p:grpSpPr>
        <p:pic>
          <p:nvPicPr>
            <p:cNvPr id="2" name="yt_image_12083">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2615184" cy="1930527"/>
            </a:xfrm>
            <a:prstGeom prst="rect">
              <a:avLst/>
            </a:prstGeom>
            <a:noFill/>
            <a:extLst>
              <a:ext uri="{909E8E84-426E-40DD-AFC4-6F175D3DCCD1}">
                <a14:hiddenFill xmlns:a14="http://schemas.microsoft.com/office/drawing/2010/main">
                  <a:solidFill>
                    <a:srgbClr val="FFFFFF"/>
                  </a:solidFill>
                </a14:hiddenFill>
              </a:ext>
            </a:extLst>
          </p:spPr>
        </p:pic>
        <p:sp>
          <p:nvSpPr>
            <p:cNvPr id="12085" name="yt_shape_12085"/>
            <p:cNvSpPr txBox="1"/>
            <p:nvPr/>
          </p:nvSpPr>
          <p:spPr>
            <a:xfrm>
              <a:off x="698128" y="1966527"/>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第</a:t>
              </a: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Times New Roman" pitchFamily="24"/>
                  <a:ea typeface="宋体" pitchFamily="24"/>
                </a:rPr>
                <a:t>题图</a:t>
              </a:r>
            </a:p>
          </p:txBody>
        </p:sp>
      </p:grpSp>
      <p:sp>
        <p:nvSpPr>
          <p:cNvPr id="3" name="yt_shape_12082">
            <a:extLst>
              <a:ext uri="{FF2B5EF4-FFF2-40B4-BE49-F238E27FC236}">
                <a16:creationId xmlns:a16="http://schemas.microsoft.com/office/drawing/2014/main" id="{CC4343C6-4216-26C1-CA30-96023F64B1AC}"/>
              </a:ext>
            </a:extLst>
          </p:cNvPr>
          <p:cNvSpPr txBox="1"/>
          <p:nvPr/>
        </p:nvSpPr>
        <p:spPr>
          <a:xfrm>
            <a:off x="623392" y="90872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甲、乙两地间铁路长</a:t>
            </a:r>
            <a:r>
              <a:rPr lang="en-US" altLang="zh-CN" sz="2400" b="0" i="0" u="none">
                <a:solidFill>
                  <a:srgbClr val="000000"/>
                </a:solidFill>
                <a:effectLst/>
                <a:latin typeface="Times New Roman" pitchFamily="24"/>
                <a:ea typeface="Times New Roman" pitchFamily="24"/>
              </a:rPr>
              <a:t>2400</a:t>
            </a:r>
            <a:r>
              <a:rPr lang="zh-CN" altLang="zh-CN" sz="2400" b="0" i="0" u="none">
                <a:solidFill>
                  <a:srgbClr val="000000"/>
                </a:solidFill>
                <a:effectLst/>
                <a:latin typeface="Times New Roman" pitchFamily="24"/>
                <a:ea typeface="宋体" pitchFamily="24"/>
              </a:rPr>
              <a:t>千米，经技术改造后，列车实现了提速，提速后比提速前速度增加</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千米</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时，列车从甲地到乙地行驶时间减少</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小时</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已知列车在现有条件下安全行驶的速度不超过</a:t>
            </a:r>
            <a:r>
              <a:rPr lang="en-US" altLang="zh-CN" sz="2400" b="0" i="0" u="none">
                <a:solidFill>
                  <a:srgbClr val="000000"/>
                </a:solidFill>
                <a:effectLst/>
                <a:latin typeface="Times New Roman" pitchFamily="24"/>
                <a:ea typeface="Times New Roman" pitchFamily="24"/>
              </a:rPr>
              <a:t>140</a:t>
            </a:r>
            <a:r>
              <a:rPr lang="zh-CN" altLang="zh-CN" sz="2400" b="0" i="0" u="none">
                <a:solidFill>
                  <a:srgbClr val="000000"/>
                </a:solidFill>
                <a:effectLst/>
                <a:latin typeface="Times New Roman" pitchFamily="24"/>
                <a:ea typeface="宋体" pitchFamily="24"/>
              </a:rPr>
              <a:t>千米</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时</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请你用学过的数学知识说明这条铁路在现有条件下是否还可以再次提速？</a:t>
            </a:r>
          </a:p>
        </p:txBody>
      </p:sp>
      <mc:AlternateContent xmlns:mc="http://schemas.openxmlformats.org/markup-compatibility/2006">
        <mc:Choice xmlns:a14="http://schemas.microsoft.com/office/drawing/2010/main" Requires="a14">
          <p:sp>
            <p:nvSpPr>
              <p:cNvPr id="4" name="yt_shape_12087">
                <a:extLst>
                  <a:ext uri="{FF2B5EF4-FFF2-40B4-BE49-F238E27FC236}">
                    <a16:creationId xmlns:a16="http://schemas.microsoft.com/office/drawing/2014/main" id="{4D19F7D4-480C-CF73-D315-AF1F202BF165}"/>
                  </a:ext>
                </a:extLst>
              </p:cNvPr>
              <p:cNvSpPr txBox="1"/>
              <p:nvPr/>
            </p:nvSpPr>
            <p:spPr>
              <a:xfrm>
                <a:off x="623393" y="2777630"/>
                <a:ext cx="6264696" cy="399134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解：设提速后列车速度为</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Times New Roman" pitchFamily="24"/>
                    <a:ea typeface="楷体" pitchFamily="24"/>
                  </a:rPr>
                  <a:t>千米</a:t>
                </a:r>
                <a:r>
                  <a:rPr lang="en-US" altLang="zh-CN" sz="2400" b="0" i="1"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Times New Roman" pitchFamily="24"/>
                    <a:ea typeface="楷体" pitchFamily="24"/>
                  </a:rPr>
                  <a:t>时，</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则</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2400</m:t>
                        </m:r>
                      </m:num>
                      <m:den>
                        <m:r>
                          <a:rPr lang="en-US" altLang="zh-CN" sz="2400" b="0" i="1">
                            <a:solidFill>
                              <a:srgbClr val="FF0000"/>
                            </a:solidFill>
                            <a:effectLst/>
                            <a:latin typeface="Cambria Math" panose="02040503050406030204" pitchFamily="48" charset="0"/>
                            <a:ea typeface="Cambria Math" panose="02040503050406030204" pitchFamily="48" charset="0"/>
                          </a:rPr>
                          <m:t>𝑥</m:t>
                        </m:r>
                        <m:r>
                          <a:rPr lang="en-US" altLang="zh-CN" sz="2400" b="0" i="1">
                            <a:solidFill>
                              <a:srgbClr val="FF0000"/>
                            </a:solidFill>
                            <a:effectLst/>
                            <a:latin typeface="Cambria Math" panose="02040503050406030204" pitchFamily="48" charset="0"/>
                            <a:ea typeface="Cambria Math" panose="02040503050406030204" pitchFamily="48" charset="0"/>
                          </a:rPr>
                          <m:t>−</m:t>
                        </m:r>
                        <m:r>
                          <a:rPr lang="en-US" altLang="zh-CN" sz="2400" b="0" i="0">
                            <a:solidFill>
                              <a:srgbClr val="FF0000"/>
                            </a:solidFill>
                            <a:effectLst/>
                            <a:latin typeface="Cambria Math" panose="02040503050406030204" pitchFamily="48" charset="0"/>
                            <a:ea typeface="Cambria Math" panose="02040503050406030204" pitchFamily="48" charset="0"/>
                          </a:rPr>
                          <m:t>20</m:t>
                        </m:r>
                      </m:den>
                    </m:f>
                  </m:oMath>
                </a14:m>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2400</m:t>
                        </m:r>
                      </m:num>
                      <m:den>
                        <m:r>
                          <a:rPr lang="en-US" altLang="zh-CN" sz="2400" b="0" i="1">
                            <a:solidFill>
                              <a:srgbClr val="FF0000"/>
                            </a:solidFill>
                            <a:effectLst/>
                            <a:latin typeface="Cambria Math" panose="02040503050406030204" pitchFamily="48" charset="0"/>
                            <a:ea typeface="Cambria Math" panose="02040503050406030204" pitchFamily="48" charset="0"/>
                          </a:rPr>
                          <m:t>𝑥</m:t>
                        </m:r>
                      </m:den>
                    </m:f>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120</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100.</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经检验，</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120</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100</a:t>
                </a:r>
                <a:r>
                  <a:rPr lang="zh-CN" altLang="zh-CN" sz="2400" b="0" i="0" u="none" dirty="0">
                    <a:solidFill>
                      <a:srgbClr val="FF0000"/>
                    </a:solidFill>
                    <a:effectLst/>
                    <a:latin typeface="Times New Roman" pitchFamily="24"/>
                    <a:ea typeface="楷体" pitchFamily="24"/>
                  </a:rPr>
                  <a:t>都是原方程的根，但</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100</a:t>
                </a:r>
                <a:r>
                  <a:rPr lang="zh-CN" altLang="zh-CN" sz="2400" b="0" i="0" u="none" dirty="0">
                    <a:solidFill>
                      <a:srgbClr val="FF0000"/>
                    </a:solidFill>
                    <a:effectLst/>
                    <a:latin typeface="Times New Roman" pitchFamily="24"/>
                    <a:ea typeface="楷体" pitchFamily="24"/>
                  </a:rPr>
                  <a:t>不合题意，所以取</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120.</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120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140</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仍可再提速</a:t>
                </a:r>
                <a:r>
                  <a:rPr lang="en-US" altLang="zh-CN" sz="2400" b="0" i="0" u="none" dirty="0">
                    <a:solidFill>
                      <a:srgbClr val="FF0000"/>
                    </a:solidFill>
                    <a:effectLst/>
                    <a:latin typeface="Times New Roman" pitchFamily="24"/>
                    <a:ea typeface="Times New Roman" pitchFamily="24"/>
                  </a:rPr>
                  <a:t>.</a:t>
                </a:r>
              </a:p>
            </p:txBody>
          </p:sp>
        </mc:Choice>
        <mc:Fallback>
          <p:sp>
            <p:nvSpPr>
              <p:cNvPr id="4" name="yt_shape_12087">
                <a:extLst>
                  <a:ext uri="{FF2B5EF4-FFF2-40B4-BE49-F238E27FC236}">
                    <a16:creationId xmlns:a16="http://schemas.microsoft.com/office/drawing/2014/main" id="{4D19F7D4-480C-CF73-D315-AF1F202BF165}"/>
                  </a:ext>
                </a:extLst>
              </p:cNvPr>
              <p:cNvSpPr txBox="1">
                <a:spLocks noRot="1" noChangeAspect="1" noMove="1" noResize="1" noEditPoints="1" noAdjustHandles="1" noChangeArrowheads="1" noChangeShapeType="1" noTextEdit="1"/>
              </p:cNvSpPr>
              <p:nvPr/>
            </p:nvSpPr>
            <p:spPr>
              <a:xfrm>
                <a:off x="623393" y="2777630"/>
                <a:ext cx="6264696" cy="3991349"/>
              </a:xfrm>
              <a:prstGeom prst="rect">
                <a:avLst/>
              </a:prstGeom>
              <a:blipFill>
                <a:blip r:embed="rId3"/>
                <a:stretch>
                  <a:fillRect l="-2918" t="-1376" r="-3016" b="-382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90" name="yt_shape_12090"/>
          <p:cNvSpPr txBox="1"/>
          <p:nvPr/>
        </p:nvSpPr>
        <p:spPr>
          <a:xfrm>
            <a:off x="540000" y="900000"/>
            <a:ext cx="413440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27">
                <a:solidFill>
                  <a:srgbClr val="1EE3CF"/>
                </a:solidFill>
                <a:effectLst/>
                <a:latin typeface="Times New Roman" pitchFamily="32"/>
                <a:ea typeface="宋体" pitchFamily="32"/>
              </a:rPr>
              <a:t> </a:t>
            </a:r>
          </a:p>
        </p:txBody>
      </p:sp>
      <p:pic>
        <p:nvPicPr>
          <p:cNvPr id="12089" name="yt_image_12089">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1940" cy="646938"/>
          </a:xfrm>
          <a:prstGeom prst="rect">
            <a:avLst/>
          </a:prstGeom>
          <a:noFill/>
          <a:extLst>
            <a:ext uri="{909E8E84-426E-40DD-AFC4-6F175D3DCCD1}">
              <a14:hiddenFill xmlns:a14="http://schemas.microsoft.com/office/drawing/2010/main">
                <a:solidFill>
                  <a:srgbClr val="FFFFFF"/>
                </a:solidFill>
              </a14:hiddenFill>
            </a:ext>
          </a:extLst>
        </p:spPr>
      </p:pic>
      <p:sp>
        <p:nvSpPr>
          <p:cNvPr id="12092" name="yt_shape_12092"/>
          <p:cNvSpPr txBox="1"/>
          <p:nvPr/>
        </p:nvSpPr>
        <p:spPr>
          <a:xfrm>
            <a:off x="540119" y="1597583"/>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核心素养</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应用意识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某中学仓库有</a:t>
            </a:r>
            <a:r>
              <a:rPr lang="en-US" altLang="zh-CN" sz="2400" b="0" i="0" u="none">
                <a:solidFill>
                  <a:srgbClr val="000000"/>
                </a:solidFill>
                <a:effectLst/>
                <a:latin typeface="Times New Roman" pitchFamily="24"/>
                <a:ea typeface="Times New Roman" pitchFamily="24"/>
              </a:rPr>
              <a:t>960</a:t>
            </a:r>
            <a:r>
              <a:rPr lang="zh-CN" altLang="zh-CN" sz="2400" b="0" i="0" u="none">
                <a:solidFill>
                  <a:srgbClr val="000000"/>
                </a:solidFill>
                <a:effectLst/>
                <a:latin typeface="Times New Roman" pitchFamily="24"/>
                <a:ea typeface="宋体" pitchFamily="24"/>
              </a:rPr>
              <a:t>套旧桌凳，修理后捐助贫困山区学校，现有甲、乙两个木工小组都想承揽这项业务，经协商后得知：甲小组单独修理这批桌凳比乙小组多用</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天；乙小组每天比甲小组多修</a:t>
            </a: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套；学校每天需付甲小组修理费</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Times New Roman" pitchFamily="24"/>
                <a:ea typeface="宋体" pitchFamily="24"/>
              </a:rPr>
              <a:t>元，付乙小组修理费</a:t>
            </a:r>
            <a:r>
              <a:rPr lang="en-US" altLang="zh-CN" sz="2400" b="0" i="0" u="none">
                <a:solidFill>
                  <a:srgbClr val="000000"/>
                </a:solidFill>
                <a:effectLst/>
                <a:latin typeface="Times New Roman" pitchFamily="24"/>
                <a:ea typeface="Times New Roman" pitchFamily="24"/>
              </a:rPr>
              <a:t>120</a:t>
            </a:r>
            <a:r>
              <a:rPr lang="zh-CN" altLang="zh-CN" sz="2400" b="0" i="0" u="none">
                <a:solidFill>
                  <a:srgbClr val="000000"/>
                </a:solidFill>
                <a:effectLst/>
                <a:latin typeface="Times New Roman" pitchFamily="24"/>
                <a:ea typeface="宋体" pitchFamily="24"/>
              </a:rPr>
              <a:t>元</a:t>
            </a:r>
            <a:r>
              <a:rPr lang="en-US" altLang="zh-CN" sz="2400" b="0" i="0" u="none">
                <a:solidFill>
                  <a:srgbClr val="000000"/>
                </a:solidFill>
                <a:effectLst/>
                <a:latin typeface="Times New Roman" pitchFamily="24"/>
                <a:ea typeface="Times New Roman" pitchFamily="24"/>
              </a:rPr>
              <a:t>.</a:t>
            </a:r>
          </a:p>
        </p:txBody>
      </p:sp>
      <p:sp>
        <p:nvSpPr>
          <p:cNvPr id="12093" name="yt_shape_12093"/>
          <p:cNvSpPr txBox="1"/>
          <p:nvPr/>
        </p:nvSpPr>
        <p:spPr>
          <a:xfrm>
            <a:off x="540000" y="3517281"/>
            <a:ext cx="692497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求甲、乙两个木工小组每天各修桌凳多少套？</a:t>
            </a:r>
          </a:p>
        </p:txBody>
      </p:sp>
      <mc:AlternateContent xmlns:mc="http://schemas.openxmlformats.org/markup-compatibility/2006">
        <mc:Choice xmlns:a14="http://schemas.microsoft.com/office/drawing/2010/main" Requires="a14">
          <p:sp>
            <p:nvSpPr>
              <p:cNvPr id="12094" name="yt_shape_12094"/>
              <p:cNvSpPr txBox="1"/>
              <p:nvPr/>
            </p:nvSpPr>
            <p:spPr>
              <a:xfrm>
                <a:off x="540000" y="3996584"/>
                <a:ext cx="6848029" cy="2551211"/>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解：设甲每天修</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Times New Roman" pitchFamily="24"/>
                    <a:ea typeface="楷体" pitchFamily="24"/>
                  </a:rPr>
                  <a:t>套，则</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960</m:t>
                        </m:r>
                      </m:num>
                      <m:den>
                        <m:r>
                          <a:rPr lang="en-US" altLang="zh-CN" sz="2400" b="0" i="1">
                            <a:solidFill>
                              <a:srgbClr val="FF0000"/>
                            </a:solidFill>
                            <a:effectLst/>
                            <a:latin typeface="Cambria Math" panose="02040503050406030204" pitchFamily="48" charset="0"/>
                            <a:ea typeface="Cambria Math" panose="02040503050406030204" pitchFamily="48" charset="0"/>
                          </a:rPr>
                          <m:t>𝑥</m:t>
                        </m:r>
                      </m:den>
                    </m:f>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20</a:t>
                </a:r>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960</m:t>
                        </m:r>
                      </m:num>
                      <m:den>
                        <m:r>
                          <a:rPr lang="en-US" altLang="zh-CN" sz="2400" b="0" i="1">
                            <a:solidFill>
                              <a:srgbClr val="FF0000"/>
                            </a:solidFill>
                            <a:effectLst/>
                            <a:latin typeface="Cambria Math" panose="02040503050406030204" pitchFamily="48" charset="0"/>
                            <a:ea typeface="Cambria Math" panose="02040503050406030204" pitchFamily="48" charset="0"/>
                          </a:rPr>
                          <m:t>𝑥</m:t>
                        </m:r>
                        <m:r>
                          <a:rPr lang="en-US" altLang="zh-CN" sz="2400" b="0" i="0">
                            <a:solidFill>
                              <a:srgbClr val="FF0000"/>
                            </a:solidFill>
                            <a:effectLst/>
                            <a:latin typeface="Cambria Math" panose="02040503050406030204" pitchFamily="48" charset="0"/>
                            <a:ea typeface="Cambria Math" panose="02040503050406030204" pitchFamily="48" charset="0"/>
                          </a:rPr>
                          <m:t>+8</m:t>
                        </m:r>
                      </m:den>
                    </m:f>
                  </m:oMath>
                </a14:m>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解得</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16</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经检验，</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16</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都是原方程的根，</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但</a:t>
                </a:r>
                <a:r>
                  <a:rPr lang="en-US" altLang="zh-CN" sz="2400" b="0" i="1" u="none" dirty="0">
                    <a:solidFill>
                      <a:srgbClr val="FF0000"/>
                    </a:solidFill>
                    <a:effectLst/>
                    <a:latin typeface="Times New Roman" pitchFamily="24"/>
                    <a:ea typeface="Times New Roman" pitchFamily="24"/>
                  </a:rPr>
                  <a:t>x</a:t>
                </a:r>
                <a:r>
                  <a:rPr lang="en-US" altLang="zh-CN" sz="2400" b="0" i="0" u="none" baseline="-25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不合题意，所以取</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16</a:t>
                </a:r>
                <a:r>
                  <a:rPr lang="zh-CN" altLang="zh-CN" sz="2400" b="0" i="0" u="none" dirty="0">
                    <a:solidFill>
                      <a:srgbClr val="FF0000"/>
                    </a:solidFill>
                    <a:effectLst/>
                    <a:latin typeface="Times New Roman" pitchFamily="24"/>
                    <a:ea typeface="楷体" pitchFamily="24"/>
                  </a:rPr>
                  <a:t>，则</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即甲、乙两个木工小组每天分别修桌凳</a:t>
                </a:r>
                <a:r>
                  <a:rPr lang="en-US" altLang="zh-CN" sz="2400" b="0" i="0" u="none" dirty="0">
                    <a:solidFill>
                      <a:srgbClr val="FF0000"/>
                    </a:solidFill>
                    <a:effectLst/>
                    <a:latin typeface="Times New Roman" pitchFamily="24"/>
                    <a:ea typeface="Times New Roman" pitchFamily="24"/>
                  </a:rPr>
                  <a:t>16</a:t>
                </a:r>
                <a:r>
                  <a:rPr lang="zh-CN" altLang="zh-CN" sz="2400" b="0" i="0" u="none" dirty="0">
                    <a:solidFill>
                      <a:srgbClr val="FF0000"/>
                    </a:solidFill>
                    <a:effectLst/>
                    <a:latin typeface="Times New Roman" pitchFamily="24"/>
                    <a:ea typeface="楷体" pitchFamily="24"/>
                  </a:rPr>
                  <a:t>套、</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套</a:t>
                </a:r>
                <a:r>
                  <a:rPr lang="en-US" altLang="zh-CN" sz="2400" b="0" i="0" u="none" dirty="0">
                    <a:solidFill>
                      <a:srgbClr val="FF0000"/>
                    </a:solidFill>
                    <a:effectLst/>
                    <a:latin typeface="Times New Roman" pitchFamily="24"/>
                    <a:ea typeface="Times New Roman" pitchFamily="24"/>
                  </a:rPr>
                  <a:t>.</a:t>
                </a:r>
              </a:p>
            </p:txBody>
          </p:sp>
        </mc:Choice>
        <mc:Fallback>
          <p:sp>
            <p:nvSpPr>
              <p:cNvPr id="12094" name="yt_shape_12094"/>
              <p:cNvSpPr txBox="1">
                <a:spLocks noRot="1" noChangeAspect="1" noMove="1" noResize="1" noEditPoints="1" noAdjustHandles="1" noChangeArrowheads="1" noChangeShapeType="1" noTextEdit="1"/>
              </p:cNvSpPr>
              <p:nvPr/>
            </p:nvSpPr>
            <p:spPr>
              <a:xfrm>
                <a:off x="540000" y="3996584"/>
                <a:ext cx="6848029" cy="2551211"/>
              </a:xfrm>
              <a:prstGeom prst="rect">
                <a:avLst/>
              </a:prstGeom>
              <a:blipFill>
                <a:blip r:embed="rId3"/>
                <a:stretch>
                  <a:fillRect l="-2760" r="-1781" b="-645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94">
                                            <p:txEl>
                                              <p:pRg st="0" end="0"/>
                                            </p:txEl>
                                          </p:spTgt>
                                        </p:tgtEl>
                                        <p:attrNameLst>
                                          <p:attrName>style.visibility</p:attrName>
                                        </p:attrNameLst>
                                      </p:cBhvr>
                                      <p:to>
                                        <p:strVal val="visible"/>
                                      </p:to>
                                    </p:set>
                                    <p:animEffect transition="in" filter="blinds(horizontal)">
                                      <p:cBhvr>
                                        <p:cTn id="7" dur="500"/>
                                        <p:tgtEl>
                                          <p:spTgt spid="120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094">
                                            <p:txEl>
                                              <p:pRg st="1" end="1"/>
                                            </p:txEl>
                                          </p:spTgt>
                                        </p:tgtEl>
                                        <p:attrNameLst>
                                          <p:attrName>style.visibility</p:attrName>
                                        </p:attrNameLst>
                                      </p:cBhvr>
                                      <p:to>
                                        <p:strVal val="visible"/>
                                      </p:to>
                                    </p:set>
                                    <p:animEffect transition="in" filter="blinds(horizontal)">
                                      <p:cBhvr>
                                        <p:cTn id="12" dur="500"/>
                                        <p:tgtEl>
                                          <p:spTgt spid="120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94">
                                            <p:txEl>
                                              <p:pRg st="2" end="2"/>
                                            </p:txEl>
                                          </p:spTgt>
                                        </p:tgtEl>
                                        <p:attrNameLst>
                                          <p:attrName>style.visibility</p:attrName>
                                        </p:attrNameLst>
                                      </p:cBhvr>
                                      <p:to>
                                        <p:strVal val="visible"/>
                                      </p:to>
                                    </p:set>
                                    <p:animEffect transition="in" filter="blinds(horizontal)">
                                      <p:cBhvr>
                                        <p:cTn id="17" dur="500"/>
                                        <p:tgtEl>
                                          <p:spTgt spid="120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094">
                                            <p:txEl>
                                              <p:pRg st="3" end="3"/>
                                            </p:txEl>
                                          </p:spTgt>
                                        </p:tgtEl>
                                        <p:attrNameLst>
                                          <p:attrName>style.visibility</p:attrName>
                                        </p:attrNameLst>
                                      </p:cBhvr>
                                      <p:to>
                                        <p:strVal val="visible"/>
                                      </p:to>
                                    </p:set>
                                    <p:animEffect transition="in" filter="blinds(horizontal)">
                                      <p:cBhvr>
                                        <p:cTn id="22" dur="500"/>
                                        <p:tgtEl>
                                          <p:spTgt spid="1209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094">
                                            <p:txEl>
                                              <p:pRg st="4" end="4"/>
                                            </p:txEl>
                                          </p:spTgt>
                                        </p:tgtEl>
                                        <p:attrNameLst>
                                          <p:attrName>style.visibility</p:attrName>
                                        </p:attrNameLst>
                                      </p:cBhvr>
                                      <p:to>
                                        <p:strVal val="visible"/>
                                      </p:to>
                                    </p:set>
                                    <p:animEffect transition="in" filter="blinds(horizontal)">
                                      <p:cBhvr>
                                        <p:cTn id="27" dur="500"/>
                                        <p:tgtEl>
                                          <p:spTgt spid="120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9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96" name="yt_shape_12096"/>
          <p:cNvSpPr txBox="1"/>
          <p:nvPr/>
        </p:nvSpPr>
        <p:spPr>
          <a:xfrm>
            <a:off x="540120" y="195476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在修理桌凳过程中，学校需要派一名维修工进行质量监督，并由学校负担他每天</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元的生活补助，现有以下三种修理方案供选择：</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由甲单独修理；</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宋体" pitchFamily="24"/>
              </a:rPr>
              <a:t>由乙单独修理；</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宋体" pitchFamily="24"/>
              </a:rPr>
              <a:t>由甲、乙共同合作修理</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你认为哪种方案既省时又省钱？试比较说明</a:t>
            </a:r>
            <a:r>
              <a:rPr lang="en-US" altLang="zh-CN" sz="2400" b="0" i="0" u="none">
                <a:solidFill>
                  <a:srgbClr val="000000"/>
                </a:solidFill>
                <a:effectLst/>
                <a:latin typeface="Times New Roman" pitchFamily="24"/>
                <a:ea typeface="Times New Roman" pitchFamily="24"/>
              </a:rPr>
              <a:t>.</a:t>
            </a:r>
          </a:p>
        </p:txBody>
      </p:sp>
      <p:sp>
        <p:nvSpPr>
          <p:cNvPr id="12097" name="yt_shape_12097"/>
          <p:cNvSpPr txBox="1"/>
          <p:nvPr/>
        </p:nvSpPr>
        <p:spPr>
          <a:xfrm>
            <a:off x="540000" y="3394328"/>
            <a:ext cx="4924425" cy="1868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en-US" altLang="zh-CN" sz="2400" b="0" i="0" u="none" dirty="0">
                <a:solidFill>
                  <a:srgbClr val="FF0000"/>
                </a:solidFill>
                <a:effectLst/>
                <a:latin typeface="宋体" pitchFamily="24"/>
                <a:ea typeface="宋体" pitchFamily="24"/>
              </a:rPr>
              <a:t>①</a:t>
            </a:r>
            <a:r>
              <a:rPr lang="zh-CN" altLang="zh-CN" sz="2400" b="0" i="0" u="none" dirty="0">
                <a:solidFill>
                  <a:srgbClr val="FF0000"/>
                </a:solidFill>
                <a:effectLst/>
                <a:latin typeface="Times New Roman" pitchFamily="24"/>
                <a:ea typeface="楷体" pitchFamily="24"/>
              </a:rPr>
              <a:t>甲单独修理需</a:t>
            </a:r>
            <a:r>
              <a:rPr lang="en-US" altLang="zh-CN" sz="2400" b="0" i="0" u="none" dirty="0">
                <a:solidFill>
                  <a:srgbClr val="FF0000"/>
                </a:solidFill>
                <a:effectLst/>
                <a:latin typeface="Times New Roman" pitchFamily="24"/>
                <a:ea typeface="Times New Roman" pitchFamily="24"/>
              </a:rPr>
              <a:t>60</a:t>
            </a:r>
            <a:r>
              <a:rPr lang="zh-CN" altLang="zh-CN" sz="2400" b="0" i="0" u="none" dirty="0">
                <a:solidFill>
                  <a:srgbClr val="FF0000"/>
                </a:solidFill>
                <a:effectLst/>
                <a:latin typeface="Times New Roman" pitchFamily="24"/>
                <a:ea typeface="楷体" pitchFamily="24"/>
              </a:rPr>
              <a:t>天，</a:t>
            </a:r>
            <a:r>
              <a:rPr lang="en-US" altLang="zh-CN" sz="2400" b="0" i="0" u="none" dirty="0">
                <a:solidFill>
                  <a:srgbClr val="FF0000"/>
                </a:solidFill>
                <a:effectLst/>
                <a:latin typeface="Times New Roman" pitchFamily="24"/>
                <a:ea typeface="Times New Roman" pitchFamily="24"/>
              </a:rPr>
              <a:t>5400</a:t>
            </a:r>
            <a:r>
              <a:rPr lang="zh-CN" altLang="zh-CN" sz="2400" b="0" i="0" u="none" dirty="0">
                <a:solidFill>
                  <a:srgbClr val="FF0000"/>
                </a:solidFill>
                <a:effectLst/>
                <a:latin typeface="Times New Roman" pitchFamily="24"/>
                <a:ea typeface="楷体" pitchFamily="24"/>
              </a:rPr>
              <a:t>元；</a:t>
            </a:r>
          </a:p>
          <a:p>
            <a:pPr algn="l" eaLnBrk="1" latinLnBrk="0" hangingPunct="0">
              <a:lnSpc>
                <a:spcPct val="129999"/>
              </a:lnSpc>
            </a:pPr>
            <a:r>
              <a:rPr lang="en-US" altLang="zh-CN" sz="2400" b="0" i="0" u="none" dirty="0">
                <a:solidFill>
                  <a:srgbClr val="FF0000"/>
                </a:solidFill>
                <a:effectLst/>
                <a:latin typeface="宋体" pitchFamily="24"/>
                <a:ea typeface="宋体" pitchFamily="24"/>
              </a:rPr>
              <a:t>②</a:t>
            </a:r>
            <a:r>
              <a:rPr lang="zh-CN" altLang="zh-CN" sz="2400" b="0" i="0" u="none" dirty="0">
                <a:solidFill>
                  <a:srgbClr val="FF0000"/>
                </a:solidFill>
                <a:effectLst/>
                <a:latin typeface="Times New Roman" pitchFamily="24"/>
                <a:ea typeface="楷体" pitchFamily="24"/>
              </a:rPr>
              <a:t>乙单独修理需</a:t>
            </a:r>
            <a:r>
              <a:rPr lang="en-US" altLang="zh-CN" sz="2400" b="0" i="0" u="none" dirty="0">
                <a:solidFill>
                  <a:srgbClr val="FF0000"/>
                </a:solidFill>
                <a:effectLst/>
                <a:latin typeface="Times New Roman" pitchFamily="24"/>
                <a:ea typeface="Times New Roman" pitchFamily="24"/>
              </a:rPr>
              <a:t>40</a:t>
            </a:r>
            <a:r>
              <a:rPr lang="zh-CN" altLang="zh-CN" sz="2400" b="0" i="0" u="none" dirty="0">
                <a:solidFill>
                  <a:srgbClr val="FF0000"/>
                </a:solidFill>
                <a:effectLst/>
                <a:latin typeface="Times New Roman" pitchFamily="24"/>
                <a:ea typeface="楷体" pitchFamily="24"/>
              </a:rPr>
              <a:t>天，</a:t>
            </a:r>
            <a:r>
              <a:rPr lang="en-US" altLang="zh-CN" sz="2400" b="0" i="0" u="none" dirty="0">
                <a:solidFill>
                  <a:srgbClr val="FF0000"/>
                </a:solidFill>
                <a:effectLst/>
                <a:latin typeface="Times New Roman" pitchFamily="24"/>
                <a:ea typeface="Times New Roman" pitchFamily="24"/>
              </a:rPr>
              <a:t>5200</a:t>
            </a:r>
            <a:r>
              <a:rPr lang="zh-CN" altLang="zh-CN" sz="2400" b="0" i="0" u="none" dirty="0">
                <a:solidFill>
                  <a:srgbClr val="FF0000"/>
                </a:solidFill>
                <a:effectLst/>
                <a:latin typeface="Times New Roman" pitchFamily="24"/>
                <a:ea typeface="楷体" pitchFamily="24"/>
              </a:rPr>
              <a:t>元；</a:t>
            </a:r>
          </a:p>
          <a:p>
            <a:pPr algn="l" eaLnBrk="1" latinLnBrk="0" hangingPunct="0">
              <a:lnSpc>
                <a:spcPct val="129999"/>
              </a:lnSpc>
            </a:pPr>
            <a:r>
              <a:rPr lang="en-US" altLang="zh-CN" sz="2400" b="0" i="0" u="none" dirty="0">
                <a:solidFill>
                  <a:srgbClr val="FF0000"/>
                </a:solidFill>
                <a:effectLst/>
                <a:latin typeface="宋体" pitchFamily="24"/>
                <a:ea typeface="宋体" pitchFamily="24"/>
              </a:rPr>
              <a:t>③</a:t>
            </a:r>
            <a:r>
              <a:rPr lang="zh-CN" altLang="zh-CN" sz="2400" b="0" i="0" u="none" dirty="0">
                <a:solidFill>
                  <a:srgbClr val="FF0000"/>
                </a:solidFill>
                <a:effectLst/>
                <a:latin typeface="Times New Roman" pitchFamily="24"/>
                <a:ea typeface="楷体" pitchFamily="24"/>
              </a:rPr>
              <a:t>甲、乙合作修需</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天，</a:t>
            </a:r>
            <a:r>
              <a:rPr lang="en-US" altLang="zh-CN" sz="2400" b="0" i="0" u="none" dirty="0">
                <a:solidFill>
                  <a:srgbClr val="FF0000"/>
                </a:solidFill>
                <a:effectLst/>
                <a:latin typeface="Times New Roman" pitchFamily="24"/>
                <a:ea typeface="Times New Roman" pitchFamily="24"/>
              </a:rPr>
              <a:t>5040</a:t>
            </a:r>
            <a:r>
              <a:rPr lang="zh-CN" altLang="zh-CN" sz="2400" b="0" i="0" u="none" dirty="0">
                <a:solidFill>
                  <a:srgbClr val="FF0000"/>
                </a:solidFill>
                <a:effectLst/>
                <a:latin typeface="Times New Roman" pitchFamily="24"/>
                <a:ea typeface="楷体" pitchFamily="24"/>
              </a:rPr>
              <a:t>元，</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故选</a:t>
            </a:r>
            <a:r>
              <a:rPr lang="en-US" altLang="zh-CN" sz="2400" b="0" i="0" u="none" dirty="0">
                <a:solidFill>
                  <a:srgbClr val="FF0000"/>
                </a:solidFill>
                <a:effectLst/>
                <a:latin typeface="宋体" pitchFamily="24"/>
                <a:ea typeface="宋体" pitchFamily="24"/>
              </a:rPr>
              <a:t>③</a:t>
            </a:r>
            <a:r>
              <a:rPr lang="zh-CN" altLang="zh-CN" sz="2400" b="0" i="0" u="none" dirty="0">
                <a:solidFill>
                  <a:srgbClr val="FF0000"/>
                </a:solidFill>
                <a:effectLst/>
                <a:latin typeface="Times New Roman" pitchFamily="24"/>
                <a:ea typeface="楷体" pitchFamily="24"/>
              </a:rPr>
              <a:t>省时又省钱</a:t>
            </a:r>
            <a:r>
              <a:rPr lang="en-US" altLang="zh-CN" sz="2400" b="0" i="0" u="none" dirty="0">
                <a:solidFill>
                  <a:srgbClr val="FF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97">
                                            <p:txEl>
                                              <p:pRg st="0" end="0"/>
                                            </p:txEl>
                                          </p:spTgt>
                                        </p:tgtEl>
                                        <p:attrNameLst>
                                          <p:attrName>style.visibility</p:attrName>
                                        </p:attrNameLst>
                                      </p:cBhvr>
                                      <p:to>
                                        <p:strVal val="visible"/>
                                      </p:to>
                                    </p:set>
                                    <p:animEffect transition="in" filter="blinds(horizontal)">
                                      <p:cBhvr>
                                        <p:cTn id="7" dur="500"/>
                                        <p:tgtEl>
                                          <p:spTgt spid="120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097">
                                            <p:txEl>
                                              <p:pRg st="1" end="1"/>
                                            </p:txEl>
                                          </p:spTgt>
                                        </p:tgtEl>
                                        <p:attrNameLst>
                                          <p:attrName>style.visibility</p:attrName>
                                        </p:attrNameLst>
                                      </p:cBhvr>
                                      <p:to>
                                        <p:strVal val="visible"/>
                                      </p:to>
                                    </p:set>
                                    <p:animEffect transition="in" filter="blinds(horizontal)">
                                      <p:cBhvr>
                                        <p:cTn id="12" dur="500"/>
                                        <p:tgtEl>
                                          <p:spTgt spid="120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97">
                                            <p:txEl>
                                              <p:pRg st="2" end="2"/>
                                            </p:txEl>
                                          </p:spTgt>
                                        </p:tgtEl>
                                        <p:attrNameLst>
                                          <p:attrName>style.visibility</p:attrName>
                                        </p:attrNameLst>
                                      </p:cBhvr>
                                      <p:to>
                                        <p:strVal val="visible"/>
                                      </p:to>
                                    </p:set>
                                    <p:animEffect transition="in" filter="blinds(horizontal)">
                                      <p:cBhvr>
                                        <p:cTn id="17" dur="500"/>
                                        <p:tgtEl>
                                          <p:spTgt spid="120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097">
                                            <p:txEl>
                                              <p:pRg st="3" end="3"/>
                                            </p:txEl>
                                          </p:spTgt>
                                        </p:tgtEl>
                                        <p:attrNameLst>
                                          <p:attrName>style.visibility</p:attrName>
                                        </p:attrNameLst>
                                      </p:cBhvr>
                                      <p:to>
                                        <p:strVal val="visible"/>
                                      </p:to>
                                    </p:set>
                                    <p:animEffect transition="in" filter="blinds(horizontal)">
                                      <p:cBhvr>
                                        <p:cTn id="22" dur="500"/>
                                        <p:tgtEl>
                                          <p:spTgt spid="1209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9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40" name="yt_shape_12040"/>
          <p:cNvSpPr txBox="1"/>
          <p:nvPr/>
        </p:nvSpPr>
        <p:spPr>
          <a:xfrm>
            <a:off x="540000" y="1561434"/>
            <a:ext cx="4155176"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89">
                <a:solidFill>
                  <a:srgbClr val="1EE3CF"/>
                </a:solidFill>
                <a:effectLst/>
                <a:latin typeface="Times New Roman" pitchFamily="32"/>
                <a:ea typeface="宋体" pitchFamily="32"/>
              </a:rPr>
              <a:t> </a:t>
            </a:r>
          </a:p>
        </p:txBody>
      </p:sp>
      <p:pic>
        <p:nvPicPr>
          <p:cNvPr id="12039" name="yt_image_12039" title="H_51.39">
            <a:extLst>
              <a:ext uri="">
                <a16:creationId xmlns:a14="http://schemas.microsoft.com/office/drawing/2010/main" xmlns:a16="http://schemas.microsoft.com/office/drawing/2014/main" xmlns:p14="http://schemas.microsoft.com/office/powerpoint/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561434"/>
            <a:ext cx="4112514" cy="652653"/>
          </a:xfrm>
          <a:prstGeom prst="rect">
            <a:avLst/>
          </a:prstGeom>
          <a:noFill/>
          <a:extLst>
            <a:ext uri="{909E8E84-426E-40DD-AFC4-6F175D3DCCD1}">
              <a14:hiddenFill xmlns:a14="http://schemas.microsoft.com/office/drawing/2010/main">
                <a:solidFill>
                  <a:srgbClr val="FFFFFF"/>
                </a:solidFill>
              </a14:hiddenFill>
            </a:ext>
          </a:extLst>
        </p:spPr>
      </p:pic>
      <p:sp>
        <p:nvSpPr>
          <p:cNvPr id="12042" name="yt_shape_12042"/>
          <p:cNvSpPr txBox="1"/>
          <p:nvPr/>
        </p:nvSpPr>
        <p:spPr>
          <a:xfrm>
            <a:off x="540000" y="2264731"/>
            <a:ext cx="690894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可化为一元二次方程的分式方程的解法</a:t>
            </a:r>
          </a:p>
        </p:txBody>
      </p:sp>
      <mc:AlternateContent xmlns:mc="http://schemas.openxmlformats.org/markup-compatibility/2006" xmlns:a14="http://schemas.microsoft.com/office/drawing/2010/main">
        <mc:Choice Requires="a14">
          <p:sp>
            <p:nvSpPr>
              <p:cNvPr id="12043" name="yt_shape_12043"/>
              <p:cNvSpPr txBox="1"/>
              <p:nvPr/>
            </p:nvSpPr>
            <p:spPr>
              <a:xfrm>
                <a:off x="540000" y="2764296"/>
                <a:ext cx="7760971" cy="7298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将分式方程</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Times New Roman" pitchFamily="24"/>
                    <a:ea typeface="宋体" pitchFamily="24"/>
                  </a:rPr>
                  <a:t>去分母，整理后得</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m="http://schemas.openxmlformats.org/officeDocument/2006/math" xmlns="">
          <p:sp>
            <p:nvSpPr>
              <p:cNvPr id="12043" name="yt_shape_12043" descr="{&quot;rangeId&quot;:4,&quot;hasSerialNum&quot;:1,&quot;mathAnswerShape&quot;:1}"/>
              <p:cNvSpPr txBox="1">
                <a:spLocks noRot="1" noChangeAspect="1" noMove="1" noResize="1" noEditPoints="1" noAdjustHandles="1" noChangeArrowheads="1" noChangeShapeType="1" noTextEdit="1"/>
              </p:cNvSpPr>
              <p:nvPr/>
            </p:nvSpPr>
            <p:spPr>
              <a:xfrm>
                <a:off x="540000" y="2764296"/>
                <a:ext cx="7760971" cy="729815"/>
              </a:xfrm>
              <a:prstGeom prst="rect">
                <a:avLst/>
              </a:prstGeom>
              <a:blipFill>
                <a:blip r:embed="rId3"/>
                <a:stretch>
                  <a:fillRect l="-2435" r="-1414" b="-9167"/>
                </a:stretch>
              </a:blipFill>
            </p:spPr>
            <p:txBody>
              <a:bodyPr/>
              <a:lstStyle/>
              <a:p>
                <a:r>
                  <a:rPr lang="zh-CN" altLang="en-US">
                    <a:noFill/>
                  </a:rPr>
                  <a:t> </a:t>
                </a:r>
              </a:p>
            </p:txBody>
          </p:sp>
        </mc:Fallback>
      </mc:AlternateContent>
      <p:graphicFrame>
        <p:nvGraphicFramePr>
          <p:cNvPr id="12045" name="yt_table_1204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22854180"/>
              </p:ext>
            </p:extLst>
          </p:nvPr>
        </p:nvGraphicFramePr>
        <p:xfrm>
          <a:off x="540000" y="3544899"/>
          <a:ext cx="6162993" cy="950976"/>
        </p:xfrm>
        <a:graphic>
          <a:graphicData uri="http://schemas.openxmlformats.org/drawingml/2006/table">
            <a:tbl>
              <a:tblPr/>
              <a:tblGrid>
                <a:gridCol w="3538855">
                  <a:extLst>
                    <a:ext uri="{9D8B030D-6E8A-4147-A177-3AD203B41FA5}">
                      <a16:colId xmlns:a16="http://schemas.microsoft.com/office/drawing/2014/main" val="10364"/>
                    </a:ext>
                  </a:extLst>
                </a:gridCol>
                <a:gridCol w="2624138">
                  <a:extLst>
                    <a:ext uri="{9D8B030D-6E8A-4147-A177-3AD203B41FA5}">
                      <a16:colId xmlns:a16="http://schemas.microsoft.com/office/drawing/2014/main" val="1036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A.8</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B.8</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en-US" altLang="zh-CN" sz="2400" b="0" i="1" u="none">
                          <a:solidFill>
                            <a:srgbClr val="000000"/>
                          </a:solidFill>
                          <a:effectLst/>
                          <a:latin typeface="Times New Roman" pitchFamily="24"/>
                          <a:ea typeface="Times New Roman" pitchFamily="24"/>
                        </a:rPr>
                        <a:t>x</a:t>
                      </a:r>
                      <a:r>
                        <a:rPr lang="en-US" altLang="zh-CN" sz="2400" b="0" i="0" u="none" baseline="30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0"/>
                  </a:ext>
                </a:extLst>
              </a:tr>
            </a:tbl>
          </a:graphicData>
        </a:graphic>
      </p:graphicFrame>
      <mc:AlternateContent xmlns:mc="http://schemas.openxmlformats.org/markup-compatibility/2006">
        <mc:Choice xmlns:a14="http://schemas.microsoft.com/office/drawing/2010/main" Requires="a14">
          <p:sp>
            <p:nvSpPr>
              <p:cNvPr id="12047" name="yt_shape_12047"/>
              <p:cNvSpPr txBox="1"/>
              <p:nvPr/>
            </p:nvSpPr>
            <p:spPr>
              <a:xfrm>
                <a:off x="540000" y="4546453"/>
                <a:ext cx="4984570" cy="642292"/>
              </a:xfrm>
              <a:prstGeom prst="rect">
                <a:avLst/>
              </a:prstGeom>
            </p:spPr>
            <p:txBody>
              <a:bodyPr vert="horz" wrap="non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方程</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𝑥</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2</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dirty="0">
                    <a:solidFill>
                      <a:srgbClr val="000000"/>
                    </a:solidFill>
                    <a:effectLst/>
                    <a:latin typeface="Times New Roman" pitchFamily="24"/>
                    <a:ea typeface="宋体" pitchFamily="24"/>
                  </a:rPr>
                  <a:t>的解为</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p:txBody>
          </p:sp>
        </mc:Choice>
        <mc:Fallback>
          <p:sp>
            <p:nvSpPr>
              <p:cNvPr id="12047" name="yt_shape_12047"/>
              <p:cNvSpPr txBox="1">
                <a:spLocks noRot="1" noChangeAspect="1" noMove="1" noResize="1" noEditPoints="1" noAdjustHandles="1" noChangeArrowheads="1" noChangeShapeType="1" noTextEdit="1"/>
              </p:cNvSpPr>
              <p:nvPr/>
            </p:nvSpPr>
            <p:spPr>
              <a:xfrm>
                <a:off x="540000" y="4546453"/>
                <a:ext cx="4984570" cy="642292"/>
              </a:xfrm>
              <a:prstGeom prst="rect">
                <a:avLst/>
              </a:prstGeom>
              <a:blipFill>
                <a:blip r:embed="rId4"/>
                <a:stretch>
                  <a:fillRect l="-3794" r="-2815" b="-15238"/>
                </a:stretch>
              </a:blipFill>
            </p:spPr>
            <p:txBody>
              <a:bodyPr/>
              <a:lstStyle/>
              <a:p>
                <a:r>
                  <a:rPr lang="zh-CN" altLang="en-US">
                    <a:noFill/>
                  </a:rPr>
                  <a:t> </a:t>
                </a:r>
              </a:p>
            </p:txBody>
          </p:sp>
        </mc:Fallback>
      </mc:AlternateContent>
      <p:pic>
        <p:nvPicPr>
          <p:cNvPr id="3" name="yt_shape_1699003325761" title="H_28.801733">
            <a:extLst>
              <a:ext uri="{FF2B5EF4-FFF2-40B4-BE49-F238E27FC236}">
                <a16:creationId xmlns:a16="http://schemas.microsoft.com/office/drawing/2014/main" id="{E242BEC0-8968-4655-0E07-A4A8E81212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2304058"/>
            <a:ext cx="1355917" cy="365782"/>
          </a:xfrm>
          <a:prstGeom prst="rect">
            <a:avLst/>
          </a:prstGeom>
        </p:spPr>
      </p:pic>
      <p:sp>
        <p:nvSpPr>
          <p:cNvPr id="2" name="文本框 1">
            <a:extLst>
              <a:ext uri="{FF2B5EF4-FFF2-40B4-BE49-F238E27FC236}">
                <a16:creationId xmlns:a16="http://schemas.microsoft.com/office/drawing/2014/main" id="{E5E75297-E37B-5716-2885-4651A17754ED}"/>
              </a:ext>
            </a:extLst>
          </p:cNvPr>
          <p:cNvSpPr txBox="1"/>
          <p:nvPr/>
        </p:nvSpPr>
        <p:spPr>
          <a:xfrm>
            <a:off x="7458039" y="2717490"/>
            <a:ext cx="400748" cy="81636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9FC7E6AE-27E9-32CA-089D-14576DBA4200}"/>
              </a:ext>
            </a:extLst>
          </p:cNvPr>
          <p:cNvSpPr txBox="1"/>
          <p:nvPr/>
        </p:nvSpPr>
        <p:spPr>
          <a:xfrm>
            <a:off x="4108415" y="4499647"/>
            <a:ext cx="1381824" cy="768617"/>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2050" name="yt_shape_12050"/>
              <p:cNvSpPr txBox="1"/>
              <p:nvPr/>
            </p:nvSpPr>
            <p:spPr>
              <a:xfrm>
                <a:off x="551384" y="1370222"/>
                <a:ext cx="2415341" cy="64043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4</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p>
            </p:txBody>
          </p:sp>
        </mc:Choice>
        <mc:Fallback>
          <p:sp>
            <p:nvSpPr>
              <p:cNvPr id="12050" name="yt_shape_12050"/>
              <p:cNvSpPr txBox="1">
                <a:spLocks noRot="1" noChangeAspect="1" noMove="1" noResize="1" noEditPoints="1" noAdjustHandles="1" noChangeArrowheads="1" noChangeShapeType="1" noTextEdit="1"/>
              </p:cNvSpPr>
              <p:nvPr/>
            </p:nvSpPr>
            <p:spPr>
              <a:xfrm>
                <a:off x="551384" y="1370222"/>
                <a:ext cx="2415341" cy="640432"/>
              </a:xfrm>
              <a:prstGeom prst="rect">
                <a:avLst/>
              </a:prstGeom>
              <a:blipFill>
                <a:blip r:embed="rId2"/>
                <a:stretch>
                  <a:fillRect l="-7557" r="-6549" b="-15238"/>
                </a:stretch>
              </a:blipFill>
            </p:spPr>
            <p:txBody>
              <a:bodyPr/>
              <a:lstStyle/>
              <a:p>
                <a:r>
                  <a:rPr lang="zh-CN" altLang="en-US">
                    <a:noFill/>
                  </a:rPr>
                  <a:t> </a:t>
                </a:r>
              </a:p>
            </p:txBody>
          </p:sp>
        </mc:Fallback>
      </mc:AlternateContent>
      <p:sp>
        <p:nvSpPr>
          <p:cNvPr id="12052" name="yt_shape_12052"/>
          <p:cNvSpPr txBox="1"/>
          <p:nvPr/>
        </p:nvSpPr>
        <p:spPr>
          <a:xfrm>
            <a:off x="551384" y="2061442"/>
            <a:ext cx="5717912"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解：去分母，得</a:t>
            </a:r>
            <a:r>
              <a:rPr lang="en-US" altLang="zh-CN" sz="2400" b="0" i="0" u="none" dirty="0">
                <a:solidFill>
                  <a:srgbClr val="FF0000"/>
                </a:solidFill>
                <a:effectLst/>
                <a:latin typeface="Times New Roman" pitchFamily="24"/>
                <a:ea typeface="Times New Roman" pitchFamily="24"/>
              </a:rPr>
              <a:t>4</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去括号，得</a:t>
            </a:r>
            <a:r>
              <a:rPr lang="en-US" altLang="zh-CN" sz="2400" b="0" i="0" u="none" dirty="0">
                <a:solidFill>
                  <a:srgbClr val="FF0000"/>
                </a:solidFill>
                <a:effectLst/>
                <a:latin typeface="Times New Roman" pitchFamily="24"/>
                <a:ea typeface="Times New Roman" pitchFamily="24"/>
              </a:rPr>
              <a:t>4</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移项、合并同类项，得</a:t>
            </a:r>
            <a:r>
              <a:rPr lang="en-US" altLang="zh-CN" sz="2400" b="0" i="1" u="none" dirty="0">
                <a:solidFill>
                  <a:srgbClr val="FF0000"/>
                </a:solidFill>
                <a:effectLst/>
                <a:latin typeface="Times New Roman" pitchFamily="24"/>
                <a:ea typeface="Times New Roman" pitchFamily="24"/>
              </a:rPr>
              <a:t>x</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0.</a:t>
            </a:r>
          </a:p>
        </p:txBody>
      </p:sp>
      <p:sp>
        <p:nvSpPr>
          <p:cNvPr id="12053" name="yt_shape_12053"/>
          <p:cNvSpPr txBox="1"/>
          <p:nvPr/>
        </p:nvSpPr>
        <p:spPr>
          <a:xfrm>
            <a:off x="551384" y="3501008"/>
            <a:ext cx="5325176"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解得</a:t>
            </a:r>
            <a:r>
              <a:rPr lang="en-US" altLang="zh-CN" sz="2400" b="0" i="1" u="none">
                <a:solidFill>
                  <a:srgbClr val="FF0000"/>
                </a:solidFill>
                <a:effectLst/>
                <a:latin typeface="Times New Roman" pitchFamily="24"/>
                <a:ea typeface="Times New Roman" pitchFamily="24"/>
              </a:rPr>
              <a:t>x</a:t>
            </a:r>
            <a:r>
              <a:rPr lang="en-US" altLang="zh-CN" sz="2400" b="0" i="0" u="none" baseline="-25000">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en-US" altLang="zh-CN" sz="2400" b="0" i="0" u="none" baseline="-25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经检验，</a:t>
            </a:r>
            <a:r>
              <a:rPr lang="en-US" altLang="zh-CN" sz="2400" b="0" i="1" u="none">
                <a:solidFill>
                  <a:srgbClr val="FF0000"/>
                </a:solidFill>
                <a:effectLst/>
                <a:latin typeface="Times New Roman" pitchFamily="24"/>
                <a:ea typeface="Times New Roman" pitchFamily="24"/>
              </a:rPr>
              <a:t>x</a:t>
            </a:r>
            <a:r>
              <a:rPr lang="en-US" altLang="zh-CN" sz="2400" b="0" i="0" u="none" baseline="-25000">
                <a:solidFill>
                  <a:srgbClr val="FF0000"/>
                </a:solidFill>
                <a:effectLst/>
                <a:latin typeface="Times New Roman" pitchFamily="24"/>
                <a:ea typeface="Times New Roman" pitchFamily="24"/>
              </a:rPr>
              <a:t>1</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en-US" altLang="zh-CN" sz="2400" b="0" i="0" u="none" baseline="-25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Times New Roman" pitchFamily="24"/>
                <a:ea typeface="楷体" pitchFamily="24"/>
              </a:rPr>
              <a:t>都是原分式方程的解</a:t>
            </a:r>
            <a:r>
              <a:rPr lang="en-US" altLang="zh-CN" sz="2400" b="0" i="0" u="none">
                <a:solidFill>
                  <a:srgbClr val="FF0000"/>
                </a:solidFill>
                <a:effectLst/>
                <a:latin typeface="Times New Roman" pitchFamily="24"/>
                <a:ea typeface="Times New Roman" pitchFamily="24"/>
              </a:rPr>
              <a:t>.</a:t>
            </a:r>
          </a:p>
        </p:txBody>
      </p:sp>
      <mc:AlternateContent xmlns:mc="http://schemas.openxmlformats.org/markup-compatibility/2006">
        <mc:Choice xmlns:a14="http://schemas.microsoft.com/office/drawing/2010/main" Requires="a14">
          <p:sp>
            <p:nvSpPr>
              <p:cNvPr id="12054" name="yt_shape_12054"/>
              <p:cNvSpPr txBox="1"/>
              <p:nvPr/>
            </p:nvSpPr>
            <p:spPr>
              <a:xfrm>
                <a:off x="551384" y="4460443"/>
                <a:ext cx="2187330" cy="64229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𝑥</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p:txBody>
          </p:sp>
        </mc:Choice>
        <mc:Fallback>
          <p:sp>
            <p:nvSpPr>
              <p:cNvPr id="12054" name="yt_shape_12054"/>
              <p:cNvSpPr txBox="1">
                <a:spLocks noRot="1" noChangeAspect="1" noMove="1" noResize="1" noEditPoints="1" noAdjustHandles="1" noChangeArrowheads="1" noChangeShapeType="1" noTextEdit="1"/>
              </p:cNvSpPr>
              <p:nvPr/>
            </p:nvSpPr>
            <p:spPr>
              <a:xfrm>
                <a:off x="551384" y="4460443"/>
                <a:ext cx="2187330" cy="642292"/>
              </a:xfrm>
              <a:prstGeom prst="rect">
                <a:avLst/>
              </a:prstGeom>
              <a:blipFill>
                <a:blip r:embed="rId3"/>
                <a:stretch>
                  <a:fillRect l="-8357" r="-7799" b="-15238"/>
                </a:stretch>
              </a:blipFill>
            </p:spPr>
            <p:txBody>
              <a:bodyPr/>
              <a:lstStyle/>
              <a:p>
                <a:r>
                  <a:rPr lang="zh-CN" altLang="en-US">
                    <a:noFill/>
                  </a:rPr>
                  <a:t> </a:t>
                </a:r>
              </a:p>
            </p:txBody>
          </p:sp>
        </mc:Fallback>
      </mc:AlternateContent>
      <p:sp>
        <p:nvSpPr>
          <p:cNvPr id="12056" name="yt_shape_12056"/>
          <p:cNvSpPr txBox="1"/>
          <p:nvPr/>
        </p:nvSpPr>
        <p:spPr>
          <a:xfrm>
            <a:off x="551384" y="5153523"/>
            <a:ext cx="4674357"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解：去分母，得</a:t>
            </a:r>
            <a:r>
              <a:rPr lang="en-US" altLang="zh-CN" sz="2400" b="0" i="0" u="none">
                <a:solidFill>
                  <a:srgbClr val="FF0000"/>
                </a:solidFill>
                <a:effectLst/>
                <a:latin typeface="Times New Roman" pitchFamily="24"/>
                <a:ea typeface="Times New Roman" pitchFamily="24"/>
              </a:rPr>
              <a:t>2</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1" u="none">
                <a:solidFill>
                  <a:srgbClr val="FF0000"/>
                </a:solidFill>
                <a:effectLst/>
                <a:latin typeface="Times New Roman" pitchFamily="24"/>
                <a:ea typeface="Times New Roman" pitchFamily="24"/>
              </a:rPr>
              <a:t>x</a:t>
            </a:r>
            <a:r>
              <a:rPr lang="en-US" altLang="zh-CN" sz="2400" b="0" i="0" u="none" baseline="30000">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a:t>
            </a:r>
            <a:r>
              <a:rPr lang="en-US" altLang="zh-CN" sz="2400" b="0" i="1" u="none">
                <a:solidFill>
                  <a:srgbClr val="FF0000"/>
                </a:solidFill>
                <a:effectLst/>
                <a:latin typeface="Times New Roman" pitchFamily="24"/>
                <a:ea typeface="Times New Roman" pitchFamily="24"/>
              </a:rPr>
              <a:t>x</a:t>
            </a:r>
            <a:r>
              <a:rPr lang="en-US" altLang="zh-CN" sz="2400" b="0" i="0" u="none">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移项、合并同类项，得</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a:t>
            </a:r>
            <a:r>
              <a:rPr lang="zh-CN" altLang="zh-CN" sz="2400" b="0" i="0" u="none">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经检验，</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a:t>
            </a:r>
            <a:r>
              <a:rPr lang="zh-CN" altLang="zh-CN" sz="2400" b="0" i="0" u="none">
                <a:solidFill>
                  <a:srgbClr val="FF0000"/>
                </a:solidFill>
                <a:effectLst/>
                <a:latin typeface="Times New Roman" pitchFamily="24"/>
                <a:ea typeface="楷体" pitchFamily="24"/>
              </a:rPr>
              <a:t>是原方程的根</a:t>
            </a:r>
            <a:r>
              <a:rPr lang="en-US" altLang="zh-CN" sz="2400" b="0" i="0" u="none">
                <a:solidFill>
                  <a:srgbClr val="FF0000"/>
                </a:solidFill>
                <a:effectLst/>
                <a:latin typeface="Times New Roman" pitchFamily="24"/>
                <a:ea typeface="Times New Roman" pitchFamily="24"/>
              </a:rPr>
              <a:t>.</a:t>
            </a:r>
          </a:p>
        </p:txBody>
      </p:sp>
      <p:sp>
        <p:nvSpPr>
          <p:cNvPr id="3" name="文本框 2">
            <a:extLst>
              <a:ext uri="{FF2B5EF4-FFF2-40B4-BE49-F238E27FC236}">
                <a16:creationId xmlns:a16="http://schemas.microsoft.com/office/drawing/2014/main" id="{CC9877D1-04F9-87F6-3465-88FA43778464}"/>
              </a:ext>
            </a:extLst>
          </p:cNvPr>
          <p:cNvSpPr txBox="1"/>
          <p:nvPr/>
        </p:nvSpPr>
        <p:spPr>
          <a:xfrm>
            <a:off x="490760" y="980728"/>
            <a:ext cx="6096000" cy="520848"/>
          </a:xfrm>
          <a:prstGeom prst="rect">
            <a:avLst/>
          </a:prstGeom>
          <a:noFill/>
        </p:spPr>
        <p:txBody>
          <a:bodyPr wrap="square">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3.</a:t>
            </a:r>
            <a:r>
              <a:rPr lang="zh-CN" altLang="zh-CN" sz="2400" b="0" i="0" u="none" dirty="0">
                <a:solidFill>
                  <a:srgbClr val="000000"/>
                </a:solidFill>
                <a:effectLst/>
                <a:latin typeface="Times New Roman" pitchFamily="24"/>
                <a:ea typeface="宋体" pitchFamily="24"/>
              </a:rPr>
              <a:t>解下列方程：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052">
                                            <p:txEl>
                                              <p:pRg st="0" end="0"/>
                                            </p:txEl>
                                          </p:spTgt>
                                        </p:tgtEl>
                                        <p:attrNameLst>
                                          <p:attrName>style.visibility</p:attrName>
                                        </p:attrNameLst>
                                      </p:cBhvr>
                                      <p:to>
                                        <p:strVal val="visible"/>
                                      </p:to>
                                    </p:set>
                                    <p:animEffect transition="in" filter="blinds(horizontal)">
                                      <p:cBhvr>
                                        <p:cTn id="7" dur="500"/>
                                        <p:tgtEl>
                                          <p:spTgt spid="120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052">
                                            <p:txEl>
                                              <p:pRg st="1" end="1"/>
                                            </p:txEl>
                                          </p:spTgt>
                                        </p:tgtEl>
                                        <p:attrNameLst>
                                          <p:attrName>style.visibility</p:attrName>
                                        </p:attrNameLst>
                                      </p:cBhvr>
                                      <p:to>
                                        <p:strVal val="visible"/>
                                      </p:to>
                                    </p:set>
                                    <p:animEffect transition="in" filter="blinds(horizontal)">
                                      <p:cBhvr>
                                        <p:cTn id="12" dur="500"/>
                                        <p:tgtEl>
                                          <p:spTgt spid="120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52">
                                            <p:txEl>
                                              <p:pRg st="2" end="2"/>
                                            </p:txEl>
                                          </p:spTgt>
                                        </p:tgtEl>
                                        <p:attrNameLst>
                                          <p:attrName>style.visibility</p:attrName>
                                        </p:attrNameLst>
                                      </p:cBhvr>
                                      <p:to>
                                        <p:strVal val="visible"/>
                                      </p:to>
                                    </p:set>
                                    <p:animEffect transition="in" filter="blinds(horizontal)">
                                      <p:cBhvr>
                                        <p:cTn id="17" dur="500"/>
                                        <p:tgtEl>
                                          <p:spTgt spid="120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053">
                                            <p:txEl>
                                              <p:pRg st="0" end="0"/>
                                            </p:txEl>
                                          </p:spTgt>
                                        </p:tgtEl>
                                        <p:attrNameLst>
                                          <p:attrName>style.visibility</p:attrName>
                                        </p:attrNameLst>
                                      </p:cBhvr>
                                      <p:to>
                                        <p:strVal val="visible"/>
                                      </p:to>
                                    </p:set>
                                    <p:animEffect transition="in" filter="blinds(horizontal)">
                                      <p:cBhvr>
                                        <p:cTn id="22" dur="500"/>
                                        <p:tgtEl>
                                          <p:spTgt spid="1205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053">
                                            <p:txEl>
                                              <p:pRg st="1" end="1"/>
                                            </p:txEl>
                                          </p:spTgt>
                                        </p:tgtEl>
                                        <p:attrNameLst>
                                          <p:attrName>style.visibility</p:attrName>
                                        </p:attrNameLst>
                                      </p:cBhvr>
                                      <p:to>
                                        <p:strVal val="visible"/>
                                      </p:to>
                                    </p:set>
                                    <p:animEffect transition="in" filter="blinds(horizontal)">
                                      <p:cBhvr>
                                        <p:cTn id="27" dur="500"/>
                                        <p:tgtEl>
                                          <p:spTgt spid="1205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056">
                                            <p:txEl>
                                              <p:pRg st="0" end="0"/>
                                            </p:txEl>
                                          </p:spTgt>
                                        </p:tgtEl>
                                        <p:attrNameLst>
                                          <p:attrName>style.visibility</p:attrName>
                                        </p:attrNameLst>
                                      </p:cBhvr>
                                      <p:to>
                                        <p:strVal val="visible"/>
                                      </p:to>
                                    </p:set>
                                    <p:animEffect transition="in" filter="blinds(horizontal)">
                                      <p:cBhvr>
                                        <p:cTn id="32" dur="500"/>
                                        <p:tgtEl>
                                          <p:spTgt spid="1205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056">
                                            <p:txEl>
                                              <p:pRg st="1" end="1"/>
                                            </p:txEl>
                                          </p:spTgt>
                                        </p:tgtEl>
                                        <p:attrNameLst>
                                          <p:attrName>style.visibility</p:attrName>
                                        </p:attrNameLst>
                                      </p:cBhvr>
                                      <p:to>
                                        <p:strVal val="visible"/>
                                      </p:to>
                                    </p:set>
                                    <p:animEffect transition="in" filter="blinds(horizontal)">
                                      <p:cBhvr>
                                        <p:cTn id="37" dur="500"/>
                                        <p:tgtEl>
                                          <p:spTgt spid="1205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056">
                                            <p:txEl>
                                              <p:pRg st="2" end="2"/>
                                            </p:txEl>
                                          </p:spTgt>
                                        </p:tgtEl>
                                        <p:attrNameLst>
                                          <p:attrName>style.visibility</p:attrName>
                                        </p:attrNameLst>
                                      </p:cBhvr>
                                      <p:to>
                                        <p:strVal val="visible"/>
                                      </p:to>
                                    </p:set>
                                    <p:animEffect transition="in" filter="blinds(horizontal)">
                                      <p:cBhvr>
                                        <p:cTn id="42" dur="500"/>
                                        <p:tgtEl>
                                          <p:spTgt spid="1205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52" grpId="0" build="allAtOnce"/>
      <p:bldP spid="12053" grpId="0" build="allAtOnce"/>
      <p:bldP spid="1205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57" name="yt_shape_12057"/>
          <p:cNvSpPr txBox="1"/>
          <p:nvPr/>
        </p:nvSpPr>
        <p:spPr>
          <a:xfrm>
            <a:off x="540000" y="2237148"/>
            <a:ext cx="690894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可化为一元二次方程的分式方程的应用</a:t>
            </a:r>
          </a:p>
        </p:txBody>
      </p:sp>
      <p:sp>
        <p:nvSpPr>
          <p:cNvPr id="12058" name="yt_shape_12058"/>
          <p:cNvSpPr txBox="1"/>
          <p:nvPr/>
        </p:nvSpPr>
        <p:spPr>
          <a:xfrm>
            <a:off x="540120" y="273671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小华早上从家里去离家</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千米的学校，今天比昨天每小时快了</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千米，结果比昨天早到了</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分钟</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设小华昨天每小时行</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千米，可列方程</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B</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059" name="yt_table_12059" title="H_101.1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20520803"/>
                  </p:ext>
                </p:extLst>
              </p:nvPr>
            </p:nvGraphicFramePr>
            <p:xfrm>
              <a:off x="540000" y="3696148"/>
              <a:ext cx="5637594" cy="1284986"/>
            </p:xfrm>
            <a:graphic>
              <a:graphicData uri="http://schemas.openxmlformats.org/drawingml/2006/table">
                <a:tbl>
                  <a:tblPr/>
                  <a:tblGrid>
                    <a:gridCol w="3276156">
                      <a:extLst>
                        <a:ext uri="{9D8B030D-6E8A-4147-A177-3AD203B41FA5}">
                          <a16:colId xmlns:a16="http://schemas.microsoft.com/office/drawing/2014/main" val="10366"/>
                        </a:ext>
                      </a:extLst>
                    </a:gridCol>
                    <a:gridCol w="2361438">
                      <a:extLst>
                        <a:ext uri="{9D8B030D-6E8A-4147-A177-3AD203B41FA5}">
                          <a16:colId xmlns:a16="http://schemas.microsoft.com/office/drawing/2014/main" val="1036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zh-CN" altLang="zh-CN" sz="2400" b="0" i="0" u="none">
                            <a:solidFill>
                              <a:srgbClr val="000000"/>
                            </a:solidFill>
                            <a:effectLst/>
                            <a:latin typeface="宋体" pitchFamily="24"/>
                            <a:ea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zh-CN" altLang="zh-CN" sz="2400" b="0" i="0" u="none">
                            <a:solidFill>
                              <a:srgbClr val="000000"/>
                            </a:solidFill>
                            <a:effectLst/>
                            <a:latin typeface="宋体" pitchFamily="24"/>
                            <a:ea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2"/>
                      </a:ext>
                    </a:extLst>
                  </a:tr>
                </a:tbl>
              </a:graphicData>
            </a:graphic>
          </p:graphicFrame>
        </mc:Choice>
        <mc:Fallback xmlns:a16="http://schemas.microsoft.com/office/drawing/2014/main" xmlns:p14="http://schemas.microsoft.com/office/powerpoint/2010/main" xmlns="">
          <p:graphicFrame>
            <p:nvGraphicFramePr>
              <p:cNvPr id="12059" name="yt_table_12059" descr="{&quot;rangeId&quot;:7,&quot;type&quot;:&quot;Option&quot;}" title="H_101.1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20520803"/>
                  </p:ext>
                </p:extLst>
              </p:nvPr>
            </p:nvGraphicFramePr>
            <p:xfrm>
              <a:off x="540000" y="2359000"/>
              <a:ext cx="5637594" cy="1284986"/>
            </p:xfrm>
            <a:graphic>
              <a:graphicData uri="http://schemas.openxmlformats.org/drawingml/2006/table">
                <a:tbl>
                  <a:tblPr/>
                  <a:tblGrid>
                    <a:gridCol w="3276156">
                      <a:extLst>
                        <a:ext uri="{9D8B030D-6E8A-4147-A177-3AD203B41FA5}">
                          <a16:colId xmlns:a16="http://schemas.microsoft.com/office/drawing/2014/main" val="10366"/>
                        </a:ext>
                      </a:extLst>
                    </a:gridCol>
                    <a:gridCol w="2361438">
                      <a:extLst>
                        <a:ext uri="{9D8B030D-6E8A-4147-A177-3AD203B41FA5}">
                          <a16:colId xmlns:a16="http://schemas.microsoft.com/office/drawing/2014/main" val="10367"/>
                        </a:ext>
                      </a:extLst>
                    </a:gridCol>
                  </a:tblGrid>
                  <a:tr h="64249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72119" b="-1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8660" b="-116038"/>
                          </a:stretch>
                        </a:blipFill>
                      </a:tcPr>
                    </a:tc>
                    <a:extLst>
                      <a:ext uri="{0D108BD9-81ED-4DB2-BD59-A6C34878D82A}">
                        <a16:rowId xmlns:a16="http://schemas.microsoft.com/office/drawing/2014/main" val="10351"/>
                      </a:ext>
                    </a:extLst>
                  </a:tr>
                  <a:tr h="64249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0000" r="-72119"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38660" t="-100000" b="-16038"/>
                          </a:stretch>
                        </a:blipFill>
                      </a:tcPr>
                    </a:tc>
                    <a:extLst>
                      <a:ext uri="{0D108BD9-81ED-4DB2-BD59-A6C34878D82A}">
                        <a16:rowId xmlns:a16="http://schemas.microsoft.com/office/drawing/2014/main" val="10352"/>
                      </a:ext>
                    </a:extLst>
                  </a:tr>
                </a:tbl>
              </a:graphicData>
            </a:graphic>
          </p:graphicFrame>
        </mc:Fallback>
      </mc:AlternateContent>
      <p:pic>
        <p:nvPicPr>
          <p:cNvPr id="3" name="yt_shape_1699003325996" title="H_28.801733">
            <a:extLst>
              <a:ext uri="{FF2B5EF4-FFF2-40B4-BE49-F238E27FC236}">
                <a16:creationId xmlns:a16="http://schemas.microsoft.com/office/drawing/2014/main" id="{A418CF9B-DDCF-A4B9-FB6B-2B4581AE65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276475"/>
            <a:ext cx="1355917" cy="365782"/>
          </a:xfrm>
          <a:prstGeom prst="rect">
            <a:avLst/>
          </a:prstGeom>
        </p:spPr>
      </p:pic>
      <p:sp>
        <p:nvSpPr>
          <p:cNvPr id="2" name="文本框 1">
            <a:extLst>
              <a:ext uri="{FF2B5EF4-FFF2-40B4-BE49-F238E27FC236}">
                <a16:creationId xmlns:a16="http://schemas.microsoft.com/office/drawing/2014/main" id="{07D4B352-0FB8-612E-D1A4-16CAF2C0ABD1}"/>
              </a:ext>
            </a:extLst>
          </p:cNvPr>
          <p:cNvSpPr txBox="1"/>
          <p:nvPr/>
        </p:nvSpPr>
        <p:spPr>
          <a:xfrm>
            <a:off x="7824046" y="3165395"/>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2060" name="yt_shape_12060"/>
              <p:cNvSpPr txBox="1"/>
              <p:nvPr/>
            </p:nvSpPr>
            <p:spPr>
              <a:xfrm>
                <a:off x="540000" y="836712"/>
                <a:ext cx="11111999" cy="328083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5.</a:t>
                </a:r>
                <a:r>
                  <a:rPr lang="zh-CN" altLang="zh-CN" sz="2400" b="0" i="0" u="none" dirty="0">
                    <a:solidFill>
                      <a:srgbClr val="000000"/>
                    </a:solidFill>
                    <a:effectLst/>
                    <a:latin typeface="Times New Roman" pitchFamily="24"/>
                    <a:ea typeface="宋体" pitchFamily="24"/>
                  </a:rPr>
                  <a:t>小明上周三在超市恰好用</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元钱买了几袋牛奶，周日再去买时，恰遇超市搞优惠酬宾活动，同样的牛奶，每袋比上周三便宜</a:t>
                </a:r>
                <a:r>
                  <a:rPr lang="en-US" altLang="zh-CN" sz="2400" b="0" i="0" u="none" dirty="0">
                    <a:solidFill>
                      <a:srgbClr val="000000"/>
                    </a:solidFill>
                    <a:effectLst/>
                    <a:latin typeface="Times New Roman" pitchFamily="24"/>
                    <a:ea typeface="Times New Roman" pitchFamily="24"/>
                  </a:rPr>
                  <a:t>0.5</a:t>
                </a:r>
                <a:r>
                  <a:rPr lang="zh-CN" altLang="zh-CN" sz="2400" b="0" i="0" u="none" dirty="0">
                    <a:solidFill>
                      <a:srgbClr val="000000"/>
                    </a:solidFill>
                    <a:effectLst/>
                    <a:latin typeface="Times New Roman" pitchFamily="24"/>
                    <a:ea typeface="宋体" pitchFamily="24"/>
                  </a:rPr>
                  <a:t>元，结果小明只比上次多用了</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元，却比上次多买了</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袋牛奶</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设他上周三买了</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袋牛奶，则根据题意列方程为</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a:t>
                </a:r>
                <a:r>
                  <a:rPr lang="zh-CN" altLang="zh-CN" sz="2400" b="0" i="0" u="sng" dirty="0">
                    <a:solidFill>
                      <a:srgbClr val="FF0000">
                        <a:alpha val="0"/>
                      </a:srgbClr>
                    </a:solidFill>
                    <a:effectLst/>
                    <a:uFill>
                      <a:solidFill>
                        <a:srgbClr val="000000"/>
                      </a:solidFill>
                    </a:uFill>
                    <a:latin typeface="宋体" pitchFamily="24"/>
                    <a:ea typeface="宋体" pitchFamily="24"/>
                  </a:rPr>
                  <a:t>）</a:t>
                </a:r>
                <a14:m>
                  <m:oMath xmlns:m="http://schemas.openxmlformats.org/officeDocument/2006/math">
                    <m:d>
                      <m:d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dPr>
                      <m:e>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10</m:t>
                            </m:r>
                          </m:num>
                          <m:den>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𝑥</m:t>
                            </m:r>
                          </m:den>
                        </m:f>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0</m:t>
                        </m:r>
                        <m:r>
                          <m:rPr>
                            <m:nor/>
                          </m:rPr>
                          <a:rPr lang="en-US" altLang="zh-CN" sz="2400" b="0" i="0" u="sng" smtClean="0">
                            <a:solidFill>
                              <a:srgbClr val="FE0000">
                                <a:alpha val="0"/>
                              </a:srgbClr>
                            </a:solidFill>
                            <a:effectLst/>
                            <a:uFill>
                              <a:solidFill>
                                <a:srgbClr val="000000"/>
                              </a:solidFill>
                            </a:uFill>
                            <a:latin typeface="Times New Roman" panose="02040503050406030204" pitchFamily="48" charset="0"/>
                            <a:ea typeface="宋体" panose="02040503050406030204" pitchFamily="48" charset="0"/>
                          </a:rPr>
                          <m:t>.</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e>
                    </m:d>
                  </m:oMath>
                </a14:m>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12</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某项工程，甲单独完成比乙单独完成可以少</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天，两人合作</a:t>
                </a:r>
                <a:r>
                  <a:rPr lang="en-US" altLang="zh-CN" sz="2400" b="0" i="0" u="none" dirty="0">
                    <a:solidFill>
                      <a:srgbClr val="000000"/>
                    </a:solidFill>
                    <a:effectLst/>
                    <a:latin typeface="Times New Roman" pitchFamily="24"/>
                    <a:ea typeface="Times New Roman" pitchFamily="24"/>
                  </a:rPr>
                  <a:t>10</a:t>
                </a:r>
                <a:r>
                  <a:rPr lang="zh-CN" altLang="zh-CN" sz="2400" b="0" i="0" u="none" dirty="0">
                    <a:solidFill>
                      <a:srgbClr val="000000"/>
                    </a:solidFill>
                    <a:effectLst/>
                    <a:latin typeface="Times New Roman" pitchFamily="24"/>
                    <a:ea typeface="宋体" pitchFamily="24"/>
                  </a:rPr>
                  <a:t>天后，还剩下工程的</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r>
                  <a:rPr lang="zh-CN" altLang="zh-CN" sz="2400" b="0" i="0" u="none" dirty="0">
                    <a:solidFill>
                      <a:srgbClr val="000000"/>
                    </a:solidFill>
                    <a:effectLst/>
                    <a:latin typeface="Times New Roman" pitchFamily="24"/>
                    <a:ea typeface="宋体" pitchFamily="24"/>
                  </a:rPr>
                  <a:t>未完成，求甲单独完成需要几天？</a:t>
                </a:r>
              </a:p>
            </p:txBody>
          </p:sp>
        </mc:Choice>
        <mc:Fallback>
          <p:sp>
            <p:nvSpPr>
              <p:cNvPr id="12060" name="yt_shape_12060"/>
              <p:cNvSpPr txBox="1">
                <a:spLocks noRot="1" noChangeAspect="1" noMove="1" noResize="1" noEditPoints="1" noAdjustHandles="1" noChangeArrowheads="1" noChangeShapeType="1" noTextEdit="1"/>
              </p:cNvSpPr>
              <p:nvPr/>
            </p:nvSpPr>
            <p:spPr>
              <a:xfrm>
                <a:off x="540000" y="836712"/>
                <a:ext cx="11111999" cy="3280835"/>
              </a:xfrm>
              <a:prstGeom prst="rect">
                <a:avLst/>
              </a:prstGeom>
              <a:blipFill>
                <a:blip r:embed="rId2"/>
                <a:stretch>
                  <a:fillRect l="-1701" t="-1487" r="-823" b="-1487"/>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9045AFE9-3BF7-C4F8-7466-E250BAE5534D}"/>
              </a:ext>
            </a:extLst>
          </p:cNvPr>
          <p:cNvSpPr txBox="1"/>
          <p:nvPr/>
        </p:nvSpPr>
        <p:spPr>
          <a:xfrm>
            <a:off x="10262327" y="1740882"/>
            <a:ext cx="13818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1DA94B83-0641-6762-08E2-D010ADF239D2}"/>
                  </a:ext>
                </a:extLst>
              </p:cNvPr>
              <p:cNvSpPr txBox="1"/>
              <p:nvPr/>
            </p:nvSpPr>
            <p:spPr>
              <a:xfrm>
                <a:off x="449989" y="2081106"/>
                <a:ext cx="2425764" cy="805193"/>
              </a:xfrm>
              <a:prstGeom prst="rect">
                <a:avLst/>
              </a:prstGeom>
              <a:noFill/>
            </p:spPr>
            <p:txBody>
              <a:bodyPr vert="horz" wrap="none" rtlCol="0" anchor="ctr">
                <a:noAutofit/>
              </a:bodyPr>
              <a:lstStyle/>
              <a:p>
                <a:pPr>
                  <a:lnSpc>
                    <a:spcPct val="129999"/>
                  </a:lnSpc>
                </a:pPr>
                <a14:m>
                  <m:oMath xmlns:m="http://schemas.openxmlformats.org/officeDocument/2006/math">
                    <m:d>
                      <m:d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dPr>
                      <m:e>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10</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𝑥</m:t>
                            </m:r>
                          </m:den>
                        </m:f>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0</m:t>
                        </m:r>
                        <m:r>
                          <m:rPr>
                            <m:nor/>
                          </m:rP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宋体"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e>
                    </m: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12</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1DA94B83-0641-6762-08E2-D010ADF239D2}"/>
                  </a:ext>
                </a:extLst>
              </p:cNvPr>
              <p:cNvSpPr txBox="1">
                <a:spLocks noRot="1" noChangeAspect="1" noMove="1" noResize="1" noEditPoints="1" noAdjustHandles="1" noChangeArrowheads="1" noChangeShapeType="1" noTextEdit="1"/>
              </p:cNvSpPr>
              <p:nvPr/>
            </p:nvSpPr>
            <p:spPr>
              <a:xfrm>
                <a:off x="449989" y="2081106"/>
                <a:ext cx="2425764" cy="805193"/>
              </a:xfrm>
              <a:prstGeom prst="rect">
                <a:avLst/>
              </a:prstGeom>
              <a:blipFill>
                <a:blip r:embed="rId3"/>
                <a:stretch>
                  <a:fillRect b="-37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yt_shape_12064">
                <a:extLst>
                  <a:ext uri="{FF2B5EF4-FFF2-40B4-BE49-F238E27FC236}">
                    <a16:creationId xmlns:a16="http://schemas.microsoft.com/office/drawing/2014/main" id="{3ED9E2BB-FFBD-67CF-2CBB-B7087956352F}"/>
                  </a:ext>
                </a:extLst>
              </p:cNvPr>
              <p:cNvSpPr txBox="1"/>
              <p:nvPr/>
            </p:nvSpPr>
            <p:spPr>
              <a:xfrm>
                <a:off x="558593" y="4132152"/>
                <a:ext cx="4678397" cy="112191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解：设甲单独完成需要</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Times New Roman" pitchFamily="24"/>
                    <a:ea typeface="楷体" pitchFamily="24"/>
                  </a:rPr>
                  <a:t>天</a:t>
                </a:r>
                <a:r>
                  <a:rPr lang="en-US" altLang="zh-CN" sz="2400" b="0" i="0" u="none">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依题意，得</a:t>
                </a:r>
                <a:r>
                  <a:rPr lang="en-US" altLang="zh-CN" sz="2400" b="0" i="0" u="none">
                    <a:solidFill>
                      <a:srgbClr val="FF0000"/>
                    </a:solidFill>
                    <a:effectLst/>
                    <a:latin typeface="Times New Roman" pitchFamily="24"/>
                    <a:ea typeface="Times New Roman" pitchFamily="24"/>
                  </a:rPr>
                  <a:t>10</a:t>
                </a:r>
                <a:r>
                  <a:rPr lang="zh-CN" altLang="zh-CN" sz="2400" b="0" i="0" u="none">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1">
                            <a:solidFill>
                              <a:srgbClr val="FF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1">
                            <a:solidFill>
                              <a:srgbClr val="FF0000"/>
                            </a:solidFill>
                            <a:effectLst/>
                            <a:latin typeface="Cambria Math" panose="02040503050406030204" pitchFamily="48" charset="0"/>
                            <a:ea typeface="Cambria Math" panose="02040503050406030204" pitchFamily="48" charset="0"/>
                          </a:rPr>
                          <m:t>𝑥</m:t>
                        </m:r>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zh-CN" altLang="zh-CN" sz="2400" b="0" i="0" u="none">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6</m:t>
                        </m:r>
                      </m:den>
                    </m:f>
                  </m:oMath>
                </a14:m>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1</a:t>
                </a:r>
                <a:r>
                  <a:rPr lang="zh-CN" altLang="zh-CN" sz="2400" b="0" i="0" u="none">
                    <a:solidFill>
                      <a:srgbClr val="FF0000"/>
                    </a:solidFill>
                    <a:effectLst/>
                    <a:latin typeface="Times New Roman" pitchFamily="24"/>
                    <a:ea typeface="楷体" pitchFamily="24"/>
                  </a:rPr>
                  <a:t>，</a:t>
                </a:r>
              </a:p>
            </p:txBody>
          </p:sp>
        </mc:Choice>
        <mc:Fallback>
          <p:sp>
            <p:nvSpPr>
              <p:cNvPr id="4" name="yt_shape_12064">
                <a:extLst>
                  <a:ext uri="{FF2B5EF4-FFF2-40B4-BE49-F238E27FC236}">
                    <a16:creationId xmlns:a16="http://schemas.microsoft.com/office/drawing/2014/main" id="{3ED9E2BB-FFBD-67CF-2CBB-B7087956352F}"/>
                  </a:ext>
                </a:extLst>
              </p:cNvPr>
              <p:cNvSpPr txBox="1">
                <a:spLocks noRot="1" noChangeAspect="1" noMove="1" noResize="1" noEditPoints="1" noAdjustHandles="1" noChangeArrowheads="1" noChangeShapeType="1" noTextEdit="1"/>
              </p:cNvSpPr>
              <p:nvPr/>
            </p:nvSpPr>
            <p:spPr>
              <a:xfrm>
                <a:off x="558593" y="4132152"/>
                <a:ext cx="4678397" cy="1121910"/>
              </a:xfrm>
              <a:prstGeom prst="rect">
                <a:avLst/>
              </a:prstGeom>
              <a:blipFill>
                <a:blip r:embed="rId4"/>
                <a:stretch>
                  <a:fillRect l="-4042" t="-4891" r="-2999" b="-8152"/>
                </a:stretch>
              </a:blipFill>
            </p:spPr>
            <p:txBody>
              <a:bodyPr/>
              <a:lstStyle/>
              <a:p>
                <a:r>
                  <a:rPr lang="zh-CN" altLang="en-US">
                    <a:noFill/>
                  </a:rPr>
                  <a:t> </a:t>
                </a:r>
              </a:p>
            </p:txBody>
          </p:sp>
        </mc:Fallback>
      </mc:AlternateContent>
      <p:sp>
        <p:nvSpPr>
          <p:cNvPr id="5" name="yt_shape_12066">
            <a:extLst>
              <a:ext uri="{FF2B5EF4-FFF2-40B4-BE49-F238E27FC236}">
                <a16:creationId xmlns:a16="http://schemas.microsoft.com/office/drawing/2014/main" id="{A2BA3BF4-F7C2-A74E-AC0A-72FD0B3A5F84}"/>
              </a:ext>
            </a:extLst>
          </p:cNvPr>
          <p:cNvSpPr txBox="1"/>
          <p:nvPr/>
        </p:nvSpPr>
        <p:spPr>
          <a:xfrm>
            <a:off x="558593" y="5304850"/>
            <a:ext cx="6060955"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解得</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20</a:t>
            </a:r>
            <a:r>
              <a:rPr lang="zh-CN" altLang="zh-CN" sz="2400" b="0" i="0" u="none">
                <a:solidFill>
                  <a:srgbClr val="FF0000"/>
                </a:solidFill>
                <a:effectLst/>
                <a:latin typeface="Times New Roman" pitchFamily="24"/>
                <a:ea typeface="楷体" pitchFamily="24"/>
              </a:rPr>
              <a:t>或</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6</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舍去</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经检验，</a:t>
            </a:r>
            <a:r>
              <a:rPr lang="en-US" altLang="zh-CN" sz="2400" b="0" i="1" u="none">
                <a:solidFill>
                  <a:srgbClr val="FF0000"/>
                </a:solidFill>
                <a:effectLst/>
                <a:latin typeface="Times New Roman" pitchFamily="24"/>
                <a:ea typeface="Times New Roman" pitchFamily="24"/>
              </a:rPr>
              <a:t>x</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20</a:t>
            </a:r>
            <a:r>
              <a:rPr lang="zh-CN" altLang="zh-CN" sz="2400" b="0" i="0" u="none">
                <a:solidFill>
                  <a:srgbClr val="FF0000"/>
                </a:solidFill>
                <a:effectLst/>
                <a:latin typeface="Times New Roman" pitchFamily="24"/>
                <a:ea typeface="楷体" pitchFamily="24"/>
              </a:rPr>
              <a:t>是所列方程的解，且符合题意</a:t>
            </a:r>
            <a:r>
              <a:rPr lang="en-US" altLang="zh-CN" sz="2400" b="0" i="0" u="none">
                <a:solidFill>
                  <a:srgbClr val="FF0000"/>
                </a:solidFill>
                <a:effectLst/>
                <a:latin typeface="Times New Roman" pitchFamily="24"/>
                <a:ea typeface="Times New Roman" pitchFamily="24"/>
              </a:rPr>
              <a:t>.</a:t>
            </a:r>
          </a:p>
        </p:txBody>
      </p:sp>
      <p:sp>
        <p:nvSpPr>
          <p:cNvPr id="6" name="yt_shape_12067">
            <a:extLst>
              <a:ext uri="{FF2B5EF4-FFF2-40B4-BE49-F238E27FC236}">
                <a16:creationId xmlns:a16="http://schemas.microsoft.com/office/drawing/2014/main" id="{5BE3B4F0-05DE-29BE-649E-6B9C37EB15A4}"/>
              </a:ext>
            </a:extLst>
          </p:cNvPr>
          <p:cNvSpPr txBox="1"/>
          <p:nvPr/>
        </p:nvSpPr>
        <p:spPr>
          <a:xfrm>
            <a:off x="558593" y="6264285"/>
            <a:ext cx="346248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答：甲单独完成需要</a:t>
            </a:r>
            <a:r>
              <a:rPr lang="en-US" altLang="zh-CN" sz="2400" b="0" i="0" u="none">
                <a:solidFill>
                  <a:srgbClr val="FF0000"/>
                </a:solidFill>
                <a:effectLst/>
                <a:latin typeface="Times New Roman" pitchFamily="24"/>
                <a:ea typeface="Times New Roman" pitchFamily="24"/>
              </a:rPr>
              <a:t>20</a:t>
            </a:r>
            <a:r>
              <a:rPr lang="zh-CN" altLang="zh-CN" sz="2400" b="0" i="0" u="none">
                <a:solidFill>
                  <a:srgbClr val="FF0000"/>
                </a:solidFill>
                <a:effectLst/>
                <a:latin typeface="Times New Roman" pitchFamily="24"/>
                <a:ea typeface="楷体" pitchFamily="24"/>
              </a:rPr>
              <a:t>天</a:t>
            </a:r>
            <a:r>
              <a:rPr lang="en-US" altLang="zh-CN" sz="2400" b="0" i="0" u="none">
                <a:solidFill>
                  <a:srgbClr val="FF0000"/>
                </a:solidFill>
                <a:effectLst/>
                <a:latin typeface="Times New Roman" pitchFamily="24"/>
                <a:ea typeface="Times New Roman"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blinds(horizontal)">
                                      <p:cBhvr>
                                        <p:cTn id="25" dur="500"/>
                                        <p:tgtEl>
                                          <p:spTgt spid="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Effect transition="in" filter="blinds(horizontal)">
                                      <p:cBhvr>
                                        <p:cTn id="30" dur="500"/>
                                        <p:tgtEl>
                                          <p:spTgt spid="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blinds(horizontal)">
                                      <p:cBhvr>
                                        <p:cTn id="3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68" name="yt_shape_12068"/>
          <p:cNvSpPr txBox="1"/>
          <p:nvPr/>
        </p:nvSpPr>
        <p:spPr>
          <a:xfrm>
            <a:off x="540000" y="3038071"/>
            <a:ext cx="413895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解分式方程未验根</a:t>
            </a:r>
          </a:p>
        </p:txBody>
      </p:sp>
      <mc:AlternateContent xmlns:mc="http://schemas.openxmlformats.org/markup-compatibility/2006" xmlns:a14="http://schemas.microsoft.com/office/drawing/2010/main">
        <mc:Choice Requires="a14">
          <p:sp>
            <p:nvSpPr>
              <p:cNvPr id="12069" name="yt_shape_12069"/>
              <p:cNvSpPr txBox="1"/>
              <p:nvPr/>
            </p:nvSpPr>
            <p:spPr>
              <a:xfrm>
                <a:off x="540000" y="3537636"/>
                <a:ext cx="5881097" cy="642292"/>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分式方程</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𝑥</m:t>
                            </m:r>
                          </m:e>
                          <m:sup>
                            <m:r>
                              <a:rPr lang="en-US" altLang="zh-CN" sz="2400" b="0" i="0">
                                <a:solidFill>
                                  <a:srgbClr val="010000"/>
                                </a:solidFill>
                                <a:effectLst/>
                                <a:latin typeface="Cambria Math" panose="02040503050406030204" pitchFamily="48" charset="0"/>
                                <a:ea typeface="Cambria Math" panose="02040503050406030204" pitchFamily="48" charset="0"/>
                              </a:rPr>
                              <m:t>2</m:t>
                            </m:r>
                          </m:sup>
                        </m:sSup>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3</m:t>
                        </m:r>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的解是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a16="http://schemas.microsoft.com/office/drawing/2014/main" xmlns="">
          <p:sp>
            <p:nvSpPr>
              <p:cNvPr id="12069" name="yt_shape_12069" descr="{&quot;rangeId&quot;:10,&quot;hasSerialNum&quot;:1,&quot;mathAnswerShape&quot;:1}"/>
              <p:cNvSpPr txBox="1">
                <a:spLocks noRot="1" noChangeAspect="1" noMove="1" noResize="1" noEditPoints="1" noAdjustHandles="1" noChangeArrowheads="1" noChangeShapeType="1" noTextEdit="1"/>
              </p:cNvSpPr>
              <p:nvPr/>
            </p:nvSpPr>
            <p:spPr>
              <a:xfrm>
                <a:off x="540000" y="3537636"/>
                <a:ext cx="5881097" cy="642292"/>
              </a:xfrm>
              <a:prstGeom prst="rect">
                <a:avLst/>
              </a:prstGeom>
              <a:blipFill>
                <a:blip r:embed="rId2"/>
                <a:stretch>
                  <a:fillRect l="-3216" r="-2282" b="-15094"/>
                </a:stretch>
              </a:blipFill>
            </p:spPr>
            <p:txBody>
              <a:bodyPr/>
              <a:lstStyle/>
              <a:p>
                <a:r>
                  <a:rPr lang="zh-CN" altLang="en-US">
                    <a:noFill/>
                  </a:rPr>
                  <a:t> </a:t>
                </a:r>
              </a:p>
            </p:txBody>
          </p:sp>
        </mc:Fallback>
      </mc:AlternateContent>
      <p:pic>
        <p:nvPicPr>
          <p:cNvPr id="3" name="yt_shape_1699003326211" title="H_28.801733">
            <a:extLst>
              <a:ext uri="{FF2B5EF4-FFF2-40B4-BE49-F238E27FC236}">
                <a16:creationId xmlns:a16="http://schemas.microsoft.com/office/drawing/2014/main" id="{CF3C5035-FAC3-029A-DE80-4800B83AF4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3077398"/>
            <a:ext cx="1355917" cy="365782"/>
          </a:xfrm>
          <a:prstGeom prst="rect">
            <a:avLst/>
          </a:prstGeom>
        </p:spPr>
      </p:pic>
      <p:sp>
        <p:nvSpPr>
          <p:cNvPr id="2" name="文本框 1">
            <a:extLst>
              <a:ext uri="{FF2B5EF4-FFF2-40B4-BE49-F238E27FC236}">
                <a16:creationId xmlns:a16="http://schemas.microsoft.com/office/drawing/2014/main" id="{2595B058-D277-5701-D6F8-6167C867A942}"/>
              </a:ext>
            </a:extLst>
          </p:cNvPr>
          <p:cNvSpPr txBox="1"/>
          <p:nvPr/>
        </p:nvSpPr>
        <p:spPr>
          <a:xfrm>
            <a:off x="4996272" y="3490830"/>
            <a:ext cx="1381824" cy="729692"/>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72" name="yt_shape_12072"/>
          <p:cNvSpPr txBox="1"/>
          <p:nvPr/>
        </p:nvSpPr>
        <p:spPr>
          <a:xfrm>
            <a:off x="540000" y="2441142"/>
            <a:ext cx="3975832"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3">
                <a:solidFill>
                  <a:srgbClr val="1EE3CF"/>
                </a:solidFill>
                <a:effectLst/>
                <a:latin typeface="Times New Roman" pitchFamily="32"/>
                <a:ea typeface="宋体" pitchFamily="32"/>
              </a:rPr>
              <a:t> </a:t>
            </a:r>
          </a:p>
        </p:txBody>
      </p:sp>
      <p:pic>
        <p:nvPicPr>
          <p:cNvPr id="12071" name="yt_image_12071" title="H_50.49">
            <a:extLst>
              <a:ext uri="">
                <a16:creationId xmlns:a14="http://schemas.microsoft.com/office/drawing/2010/main" xmlns:a16="http://schemas.microsoft.com/office/drawing/2014/main" xmlns:p14="http://schemas.microsoft.com/office/powerpoint/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2441142"/>
            <a:ext cx="3936492" cy="64122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074" name="yt_shape_12074"/>
              <p:cNvSpPr txBox="1"/>
              <p:nvPr/>
            </p:nvSpPr>
            <p:spPr>
              <a:xfrm>
                <a:off x="540000" y="3133011"/>
                <a:ext cx="8346067" cy="642292"/>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若关于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的方程</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𝑎𝑥</m:t>
                        </m:r>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有增根</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，则</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的值为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m="http://schemas.openxmlformats.org/officeDocument/2006/math" xmlns="">
          <p:sp>
            <p:nvSpPr>
              <p:cNvPr id="12074" name="yt_shape_12074" descr="{&quot;rangeId&quot;:12,&quot;hasSerialNum&quot;:1,&quot;mathAnswerShape&quot;:1}"/>
              <p:cNvSpPr txBox="1">
                <a:spLocks noRot="1" noChangeAspect="1" noMove="1" noResize="1" noEditPoints="1" noAdjustHandles="1" noChangeArrowheads="1" noChangeShapeType="1" noTextEdit="1"/>
              </p:cNvSpPr>
              <p:nvPr/>
            </p:nvSpPr>
            <p:spPr>
              <a:xfrm>
                <a:off x="540000" y="3133011"/>
                <a:ext cx="8346067" cy="642292"/>
              </a:xfrm>
              <a:prstGeom prst="rect">
                <a:avLst/>
              </a:prstGeom>
              <a:blipFill>
                <a:blip r:embed="rId3"/>
                <a:stretch>
                  <a:fillRect l="-2264" r="-1242" b="-15238"/>
                </a:stretch>
              </a:blipFill>
            </p:spPr>
            <p:txBody>
              <a:bodyPr/>
              <a:lstStyle/>
              <a:p>
                <a:r>
                  <a:rPr lang="zh-CN" altLang="en-US">
                    <a:noFill/>
                  </a:rPr>
                  <a:t> </a:t>
                </a:r>
              </a:p>
            </p:txBody>
          </p:sp>
        </mc:Fallback>
      </mc:AlternateContent>
      <p:graphicFrame>
        <p:nvGraphicFramePr>
          <p:cNvPr id="12076" name="yt_table_12076"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23467518"/>
              </p:ext>
            </p:extLst>
          </p:nvPr>
        </p:nvGraphicFramePr>
        <p:xfrm>
          <a:off x="540000" y="3826091"/>
          <a:ext cx="4523106" cy="950976"/>
        </p:xfrm>
        <a:graphic>
          <a:graphicData uri="http://schemas.openxmlformats.org/drawingml/2006/table">
            <a:tbl>
              <a:tblPr/>
              <a:tblGrid>
                <a:gridCol w="2727643">
                  <a:extLst>
                    <a:ext uri="{9D8B030D-6E8A-4147-A177-3AD203B41FA5}">
                      <a16:colId xmlns:a16="http://schemas.microsoft.com/office/drawing/2014/main" val="10368"/>
                    </a:ext>
                  </a:extLst>
                </a:gridCol>
                <a:gridCol w="1795463">
                  <a:extLst>
                    <a:ext uri="{9D8B030D-6E8A-4147-A177-3AD203B41FA5}">
                      <a16:colId xmlns:a16="http://schemas.microsoft.com/office/drawing/2014/main" val="1036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A.0</a:t>
                      </a:r>
                      <a:r>
                        <a:rPr lang="zh-CN" altLang="zh-CN" sz="2400" b="0" i="0" u="none">
                          <a:solidFill>
                            <a:srgbClr val="000000"/>
                          </a:solidFill>
                          <a:effectLst/>
                          <a:latin typeface="Times New Roman" pitchFamily="24"/>
                          <a:ea typeface="宋体" pitchFamily="24"/>
                        </a:rPr>
                        <a:t>或</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D.3</a:t>
                      </a:r>
                      <a:r>
                        <a:rPr lang="zh-CN" altLang="zh-CN" sz="2400" b="0" i="0" u="none">
                          <a:solidFill>
                            <a:srgbClr val="000000"/>
                          </a:solidFill>
                          <a:effectLst/>
                          <a:latin typeface="Times New Roman" pitchFamily="24"/>
                          <a:ea typeface="宋体" pitchFamily="24"/>
                        </a:rPr>
                        <a:t>或</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4"/>
                  </a:ext>
                </a:extLst>
              </a:tr>
            </a:tbl>
          </a:graphicData>
        </a:graphic>
      </p:graphicFrame>
      <p:sp>
        <p:nvSpPr>
          <p:cNvPr id="2" name="文本框 1">
            <a:extLst>
              <a:ext uri="{FF2B5EF4-FFF2-40B4-BE49-F238E27FC236}">
                <a16:creationId xmlns:a16="http://schemas.microsoft.com/office/drawing/2014/main" id="{49EE0411-50FC-3E28-6A5A-ED044F42E828}"/>
              </a:ext>
            </a:extLst>
          </p:cNvPr>
          <p:cNvSpPr txBox="1"/>
          <p:nvPr/>
        </p:nvSpPr>
        <p:spPr>
          <a:xfrm>
            <a:off x="8054939" y="3086205"/>
            <a:ext cx="383285" cy="7296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078" name="yt_shape_12078"/>
          <p:cNvSpPr txBox="1"/>
          <p:nvPr/>
        </p:nvSpPr>
        <p:spPr>
          <a:xfrm>
            <a:off x="540120" y="1363686"/>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Times New Roman" pitchFamily="24"/>
              </a:rPr>
              <a:t>43</a:t>
            </a:r>
            <a:r>
              <a:rPr lang="zh-CN" altLang="zh-CN" sz="2400" b="0" i="0" u="none">
                <a:solidFill>
                  <a:srgbClr val="000000"/>
                </a:solidFill>
                <a:effectLst/>
                <a:latin typeface="Times New Roman" pitchFamily="24"/>
                <a:ea typeface="楷体" pitchFamily="24"/>
              </a:rPr>
              <a:t>页例</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楷体" pitchFamily="24"/>
              </a:rPr>
              <a:t>改编</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某校计划组织</a:t>
            </a:r>
            <a:r>
              <a:rPr lang="en-US" altLang="zh-CN" sz="2400" b="0" i="0" u="none">
                <a:solidFill>
                  <a:srgbClr val="000000"/>
                </a:solidFill>
                <a:effectLst/>
                <a:latin typeface="Times New Roman" pitchFamily="24"/>
                <a:ea typeface="Times New Roman" pitchFamily="24"/>
              </a:rPr>
              <a:t>540</a:t>
            </a:r>
            <a:r>
              <a:rPr lang="zh-CN" altLang="zh-CN" sz="2400" b="0" i="0" u="none">
                <a:solidFill>
                  <a:srgbClr val="000000"/>
                </a:solidFill>
                <a:effectLst/>
                <a:latin typeface="Times New Roman" pitchFamily="24"/>
                <a:ea typeface="宋体" pitchFamily="24"/>
              </a:rPr>
              <a:t>名学生去外地参观学习</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现有</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两种不同型号的客车可供选择，在每辆车刚好满座的前提下，每辆</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型客车比每辆</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型客车多坐</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人，单独选择</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型客车比单独选择</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型客车少租</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辆</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设</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型客车每辆坐</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人，则根据题意可列方程为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079" name="yt_table_12079" title="H_202.4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14059585"/>
                  </p:ext>
                </p:extLst>
              </p:nvPr>
            </p:nvGraphicFramePr>
            <p:xfrm>
              <a:off x="540000" y="3283384"/>
              <a:ext cx="2585657" cy="2571496"/>
            </p:xfrm>
            <a:graphic>
              <a:graphicData uri="http://schemas.openxmlformats.org/drawingml/2006/table">
                <a:tbl>
                  <a:tblPr/>
                  <a:tblGrid>
                    <a:gridCol w="2585657">
                      <a:extLst>
                        <a:ext uri="{9D8B030D-6E8A-4147-A177-3AD203B41FA5}">
                          <a16:colId xmlns:a16="http://schemas.microsoft.com/office/drawing/2014/main" val="1037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+15</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0">
                                      <a:solidFill>
                                        <a:srgbClr val="010000"/>
                                      </a:solidFill>
                                      <a:effectLst/>
                                      <a:latin typeface="Cambria Math" panose="02040503050406030204" pitchFamily="48" charset="0"/>
                                      <a:ea typeface="Cambria Math" panose="02040503050406030204" pitchFamily="48" charset="0"/>
                                    </a:rPr>
                                    <m:t>+15</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15</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7"/>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540</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r>
                                    <a:rPr lang="en-US"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0">
                                      <a:solidFill>
                                        <a:srgbClr val="010000"/>
                                      </a:solidFill>
                                      <a:effectLst/>
                                      <a:latin typeface="Cambria Math" panose="02040503050406030204" pitchFamily="48" charset="0"/>
                                      <a:ea typeface="Cambria Math" panose="02040503050406030204" pitchFamily="48" charset="0"/>
                                    </a:rPr>
                                    <m:t>15</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8"/>
                      </a:ext>
                    </a:extLst>
                  </a:tr>
                </a:tbl>
              </a:graphicData>
            </a:graphic>
          </p:graphicFrame>
        </mc:Choice>
        <mc:Fallback xmlns:a16="http://schemas.microsoft.com/office/drawing/2014/main" xmlns:p14="http://schemas.microsoft.com/office/powerpoint/2010/main" xmlns="">
          <p:graphicFrame>
            <p:nvGraphicFramePr>
              <p:cNvPr id="12079" name="yt_table_12079" descr="{&quot;rangeId&quot;:13,&quot;type&quot;:&quot;Option&quot;}" title="H_202.4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14059585"/>
                  </p:ext>
                </p:extLst>
              </p:nvPr>
            </p:nvGraphicFramePr>
            <p:xfrm>
              <a:off x="540000" y="2819698"/>
              <a:ext cx="2585657" cy="2571496"/>
            </p:xfrm>
            <a:graphic>
              <a:graphicData uri="http://schemas.openxmlformats.org/drawingml/2006/table">
                <a:tbl>
                  <a:tblPr/>
                  <a:tblGrid>
                    <a:gridCol w="2585657">
                      <a:extLst>
                        <a:ext uri="{9D8B030D-6E8A-4147-A177-3AD203B41FA5}">
                          <a16:colId xmlns:a16="http://schemas.microsoft.com/office/drawing/2014/main" val="10370"/>
                        </a:ext>
                      </a:extLst>
                    </a:gridCol>
                  </a:tblGrid>
                  <a:tr h="64287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b="-314151"/>
                          </a:stretch>
                        </a:blipFill>
                      </a:tcPr>
                    </a:tc>
                    <a:extLst>
                      <a:ext uri="{0D108BD9-81ED-4DB2-BD59-A6C34878D82A}">
                        <a16:rowId xmlns:a16="http://schemas.microsoft.com/office/drawing/2014/main" val="10355"/>
                      </a:ext>
                    </a:extLst>
                  </a:tr>
                  <a:tr h="64287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100000" b="-214151"/>
                          </a:stretch>
                        </a:blipFill>
                      </a:tcPr>
                    </a:tc>
                    <a:extLst>
                      <a:ext uri="{0D108BD9-81ED-4DB2-BD59-A6C34878D82A}">
                        <a16:rowId xmlns:a16="http://schemas.microsoft.com/office/drawing/2014/main" val="10356"/>
                      </a:ext>
                    </a:extLst>
                  </a:tr>
                  <a:tr h="64287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201905" b="-116190"/>
                          </a:stretch>
                        </a:blipFill>
                      </a:tcPr>
                    </a:tc>
                    <a:extLst>
                      <a:ext uri="{0D108BD9-81ED-4DB2-BD59-A6C34878D82A}">
                        <a16:rowId xmlns:a16="http://schemas.microsoft.com/office/drawing/2014/main" val="10357"/>
                      </a:ext>
                    </a:extLst>
                  </a:tr>
                  <a:tr h="64287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299057" b="-15094"/>
                          </a:stretch>
                        </a:blipFill>
                      </a:tcPr>
                    </a:tc>
                    <a:extLst>
                      <a:ext uri="{0D108BD9-81ED-4DB2-BD59-A6C34878D82A}">
                        <a16:rowId xmlns:a16="http://schemas.microsoft.com/office/drawing/2014/main" val="10358"/>
                      </a:ext>
                    </a:extLst>
                  </a:tr>
                </a:tbl>
              </a:graphicData>
            </a:graphic>
          </p:graphicFrame>
        </mc:Fallback>
      </mc:AlternateContent>
      <p:sp>
        <p:nvSpPr>
          <p:cNvPr id="2" name="文本框 1">
            <a:extLst>
              <a:ext uri="{FF2B5EF4-FFF2-40B4-BE49-F238E27FC236}">
                <a16:creationId xmlns:a16="http://schemas.microsoft.com/office/drawing/2014/main" id="{3CE2DFE8-378D-A18C-38EE-D859C42AF5E0}"/>
              </a:ext>
            </a:extLst>
          </p:cNvPr>
          <p:cNvSpPr txBox="1"/>
          <p:nvPr/>
        </p:nvSpPr>
        <p:spPr>
          <a:xfrm>
            <a:off x="3650509" y="274334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080" name="yt_shape_12080"/>
              <p:cNvSpPr txBox="1"/>
              <p:nvPr/>
            </p:nvSpPr>
            <p:spPr>
              <a:xfrm>
                <a:off x="540119" y="1351680"/>
                <a:ext cx="11111999" cy="25949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观察分析下列方程：</a:t>
                </a:r>
                <a:r>
                  <a:rPr lang="en-US" altLang="zh-CN" sz="2400" b="0" i="0" u="none">
                    <a:solidFill>
                      <a:srgbClr val="000000"/>
                    </a:solidFill>
                    <a:effectLst/>
                    <a:latin typeface="宋体" pitchFamily="24"/>
                    <a:ea typeface="宋体" pitchFamily="24"/>
                  </a:rPr>
                  <a:t>①</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的解是</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②</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6</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的解是</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宋体" pitchFamily="24"/>
                    <a:ea typeface="宋体" pitchFamily="24"/>
                  </a:rPr>
                  <a:t>③</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12</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的解是</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baseline="-25000">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，请利用它们所蕴含的规律，求关于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的方程</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𝑛</m:t>
                        </m:r>
                        <m:r>
                          <a:rPr lang="zh-CN" altLang="zh-CN" sz="2400" b="0" i="1">
                            <a:solidFill>
                              <a:srgbClr val="010000"/>
                            </a:solidFill>
                            <a:effectLst/>
                            <a:latin typeface="Cambria Math" panose="02040503050406030204" pitchFamily="48" charset="0"/>
                            <a:ea typeface="Cambria Math" panose="02040503050406030204" pitchFamily="48" charset="0"/>
                          </a:rPr>
                          <m:t>（</m:t>
                        </m:r>
                        <m:r>
                          <a:rPr lang="en-US" altLang="zh-CN" sz="2400" b="0" i="1">
                            <a:solidFill>
                              <a:srgbClr val="010000"/>
                            </a:solidFill>
                            <a:effectLst/>
                            <a:latin typeface="Cambria Math" panose="02040503050406030204" pitchFamily="48" charset="0"/>
                            <a:ea typeface="Cambria Math" panose="02040503050406030204" pitchFamily="48" charset="0"/>
                          </a:rPr>
                          <m:t>𝑛</m:t>
                        </m:r>
                        <m:r>
                          <a:rPr lang="en-US" altLang="zh-CN" sz="2400" b="0" i="0">
                            <a:solidFill>
                              <a:srgbClr val="010000"/>
                            </a:solidFill>
                            <a:effectLst/>
                            <a:latin typeface="Cambria Math" panose="02040503050406030204" pitchFamily="48" charset="0"/>
                            <a:ea typeface="Cambria Math" panose="02040503050406030204" pitchFamily="48" charset="0"/>
                          </a:rPr>
                          <m:t>+1</m:t>
                        </m:r>
                        <m:r>
                          <a:rPr lang="zh-CN" altLang="zh-CN" sz="2400" b="0" i="1">
                            <a:solidFill>
                              <a:srgbClr val="010000"/>
                            </a:solidFill>
                            <a:effectLst/>
                            <a:latin typeface="Cambria Math" panose="02040503050406030204" pitchFamily="48" charset="0"/>
                            <a:ea typeface="Cambria Math" panose="02040503050406030204" pitchFamily="48" charset="0"/>
                          </a:rPr>
                          <m:t>）</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为正整数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的根，你的答案是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en-US" altLang="zh-CN" sz="16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zh-CN" altLang="zh-CN" sz="2400" b="0" i="0" u="sng">
                    <a:solidFill>
                      <a:srgbClr val="FF0000">
                        <a:alpha val="0"/>
                      </a:srgbClr>
                    </a:solidFill>
                    <a:effectLst/>
                    <a:uFill>
                      <a:solidFill>
                        <a:srgbClr val="000000"/>
                      </a:solidFill>
                    </a:uFill>
                    <a:latin typeface="Times New Roman" pitchFamily="24"/>
                    <a:ea typeface="楷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en-US" altLang="zh-CN" sz="16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1</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a16="http://schemas.microsoft.com/office/drawing/2014/main" xmlns="">
          <p:sp>
            <p:nvSpPr>
              <p:cNvPr id="12080" name="yt_shape_12080" descr="{&quot;rangeId&quot;:14,&quot;hasSerialNum&quot;:1,&quot;mathAnswerShape&quot;:1,&quot;pageBreak&quot;:true}"/>
              <p:cNvSpPr txBox="1">
                <a:spLocks noRot="1" noChangeAspect="1" noMove="1" noResize="1" noEditPoints="1" noAdjustHandles="1" noChangeArrowheads="1" noChangeShapeType="1" noTextEdit="1"/>
              </p:cNvSpPr>
              <p:nvPr/>
            </p:nvSpPr>
            <p:spPr>
              <a:xfrm>
                <a:off x="540119" y="1351680"/>
                <a:ext cx="11111999" cy="2594941"/>
              </a:xfrm>
              <a:prstGeom prst="rect">
                <a:avLst/>
              </a:prstGeom>
              <a:blipFill>
                <a:blip r:embed="rId2"/>
                <a:stretch>
                  <a:fillRect l="-1701" r="-1207" b="-635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69B3A9C-E8B4-A77C-2D69-4F6B759AEFD8}"/>
              </a:ext>
            </a:extLst>
          </p:cNvPr>
          <p:cNvSpPr txBox="1"/>
          <p:nvPr/>
        </p:nvSpPr>
        <p:spPr>
          <a:xfrm>
            <a:off x="9093092" y="2605672"/>
            <a:ext cx="2177161" cy="889077"/>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x</a:t>
            </a:r>
            <a:r>
              <a:rPr kumimoji="0" lang="en-US" altLang="zh-CN" sz="2400" b="0" i="0" strike="noStrike" kern="1200" cap="none" spc="0" normalizeH="0" baseline="-2500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45A2B9E5-5160-785F-1B7B-43ECFDECE85E}"/>
              </a:ext>
            </a:extLst>
          </p:cNvPr>
          <p:cNvSpPr txBox="1"/>
          <p:nvPr/>
        </p:nvSpPr>
        <p:spPr>
          <a:xfrm>
            <a:off x="450108" y="3450349"/>
            <a:ext cx="637286"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1457</Words>
  <Application>Microsoft Office PowerPoint</Application>
  <PresentationFormat>宽屏</PresentationFormat>
  <Paragraphs>88</Paragraphs>
  <Slides>13</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13</vt:i4>
      </vt:variant>
    </vt:vector>
  </HeadingPairs>
  <TitlesOfParts>
    <vt:vector size="24"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苗 麦</cp:lastModifiedBy>
  <cp:revision>45</cp:revision>
  <dcterms:created xsi:type="dcterms:W3CDTF">2023-05-05T05:33:04Z</dcterms:created>
  <dcterms:modified xsi:type="dcterms:W3CDTF">2023-11-05T03:51:12Z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