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4" r:id="rId6"/>
    <p:sldId id="377" r:id="rId7"/>
    <p:sldId id="378" r:id="rId8"/>
    <p:sldId id="380" r:id="rId9"/>
    <p:sldId id="381" r:id="rId10"/>
    <p:sldId id="383" r:id="rId11"/>
    <p:sldId id="386" r:id="rId12"/>
    <p:sldId id="387" r:id="rId13"/>
    <p:sldId id="391" r:id="rId14"/>
    <p:sldId id="388" r:id="rId15"/>
    <p:sldId id="389" r:id="rId16"/>
    <p:sldId id="39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8" name="yt_shape_12828"/>
          <p:cNvSpPr txBox="1"/>
          <p:nvPr/>
        </p:nvSpPr>
        <p:spPr>
          <a:xfrm>
            <a:off x="540000" y="232575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27" name="yt_image_12827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0" name="yt_shape_12830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边形的内角和等于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边形的外角和等于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正多边形：多边形中，如果各条边都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，各个内角都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，这样的多边形叫做正多边形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611F27-AE54-3ABB-E24F-D51247A50776}"/>
              </a:ext>
            </a:extLst>
          </p:cNvPr>
          <p:cNvSpPr txBox="1"/>
          <p:nvPr/>
        </p:nvSpPr>
        <p:spPr>
          <a:xfrm>
            <a:off x="3574308" y="2976530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B8EBA-787C-627C-80D9-EBD4A0961098}"/>
              </a:ext>
            </a:extLst>
          </p:cNvPr>
          <p:cNvSpPr txBox="1"/>
          <p:nvPr/>
        </p:nvSpPr>
        <p:spPr>
          <a:xfrm>
            <a:off x="1059708" y="3452018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97F0DF-EC5C-22C8-34F8-695DEA1CBA22}"/>
              </a:ext>
            </a:extLst>
          </p:cNvPr>
          <p:cNvSpPr txBox="1"/>
          <p:nvPr/>
        </p:nvSpPr>
        <p:spPr>
          <a:xfrm>
            <a:off x="5860308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553D85-111D-D7D3-7D1A-55E7E48E9F0C}"/>
              </a:ext>
            </a:extLst>
          </p:cNvPr>
          <p:cNvSpPr txBox="1"/>
          <p:nvPr/>
        </p:nvSpPr>
        <p:spPr>
          <a:xfrm>
            <a:off x="8908307" y="39275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/>
          <p:cNvSpPr txBox="1"/>
          <p:nvPr/>
        </p:nvSpPr>
        <p:spPr>
          <a:xfrm>
            <a:off x="540119" y="2051340"/>
            <a:ext cx="103804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将等边三角形、正方形、正五边形按如图所示的位置摆放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91" name="yt_shape_12891"/>
          <p:cNvSpPr txBox="1"/>
          <p:nvPr/>
        </p:nvSpPr>
        <p:spPr>
          <a:xfrm>
            <a:off x="540000" y="48440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8" name="yt_shape_12888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6785" y="3163139"/>
            <a:ext cx="1138428" cy="1630440"/>
            <a:chOff x="0" y="0"/>
            <a:chExt cx="1138428" cy="1630440"/>
          </a:xfrm>
        </p:grpSpPr>
        <p:pic>
          <p:nvPicPr>
            <p:cNvPr id="2" name="yt_image_1288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38428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0" name="yt_shape_12890"/>
            <p:cNvSpPr txBox="1"/>
            <p:nvPr/>
          </p:nvSpPr>
          <p:spPr>
            <a:xfrm>
              <a:off x="-40250" y="12704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AEDCF9-D1EF-829F-F9CC-54FF3E0F3303}"/>
              </a:ext>
            </a:extLst>
          </p:cNvPr>
          <p:cNvSpPr txBox="1"/>
          <p:nvPr/>
        </p:nvSpPr>
        <p:spPr>
          <a:xfrm>
            <a:off x="4793656" y="245403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2" name="yt_shape_12892"/>
          <p:cNvSpPr txBox="1"/>
          <p:nvPr/>
        </p:nvSpPr>
        <p:spPr>
          <a:xfrm>
            <a:off x="540000" y="1977134"/>
            <a:ext cx="7728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页探究变式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93" name="yt_image_12893" title="H_169.5460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6033" y="2608801"/>
            <a:ext cx="4819933" cy="215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5" name="yt_shape_12895"/>
          <p:cNvSpPr txBox="1"/>
          <p:nvPr/>
        </p:nvSpPr>
        <p:spPr>
          <a:xfrm>
            <a:off x="540000" y="4812349"/>
            <a:ext cx="64665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3E8F99-D0C3-C9DA-2DD0-2536F4947E5C}"/>
              </a:ext>
            </a:extLst>
          </p:cNvPr>
          <p:cNvSpPr txBox="1"/>
          <p:nvPr/>
        </p:nvSpPr>
        <p:spPr>
          <a:xfrm>
            <a:off x="5664927" y="4765543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000" y="1074382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请用两种方法证明你的结论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97" name="yt_shape_12897"/>
          <p:cNvSpPr txBox="1"/>
          <p:nvPr/>
        </p:nvSpPr>
        <p:spPr>
          <a:xfrm>
            <a:off x="540000" y="1553685"/>
            <a:ext cx="7702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解：方法一：如图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，把四边形分成两个三角形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98" name="yt_image_12898" title="H_160.748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628800"/>
            <a:ext cx="2459644" cy="204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0" name="yt_shape_12900"/>
          <p:cNvSpPr txBox="1"/>
          <p:nvPr/>
        </p:nvSpPr>
        <p:spPr>
          <a:xfrm>
            <a:off x="532562" y="1992680"/>
            <a:ext cx="42784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一个三角形的内角和为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901" name="yt_shape_12901"/>
          <p:cNvSpPr txBox="1"/>
          <p:nvPr/>
        </p:nvSpPr>
        <p:spPr>
          <a:xfrm>
            <a:off x="532562" y="2471983"/>
            <a:ext cx="42784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两个三角形的内角和为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902" name="yt_shape_12902"/>
          <p:cNvSpPr txBox="1"/>
          <p:nvPr/>
        </p:nvSpPr>
        <p:spPr>
          <a:xfrm>
            <a:off x="532562" y="2951286"/>
            <a:ext cx="3432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即四边形的内角和是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360°.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32562" y="3430589"/>
            <a:ext cx="5663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方法二：如图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三角形内角和为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2" name="yt_image_12904" title="H_139.98692">
            <a:extLst>
              <a:ext uri="{FF2B5EF4-FFF2-40B4-BE49-F238E27FC236}">
                <a16:creationId xmlns:a16="http://schemas.microsoft.com/office/drawing/2014/main" id="{AE43EB4B-E74A-DA72-1FCA-86AF071B3CD5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3903" y="4653136"/>
            <a:ext cx="1936366" cy="177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906">
            <a:extLst>
              <a:ext uri="{FF2B5EF4-FFF2-40B4-BE49-F238E27FC236}">
                <a16:creationId xmlns:a16="http://schemas.microsoft.com/office/drawing/2014/main" id="{62210DEB-31C1-FB7B-3B50-84B666F29376}"/>
              </a:ext>
            </a:extLst>
          </p:cNvPr>
          <p:cNvSpPr txBox="1"/>
          <p:nvPr/>
        </p:nvSpPr>
        <p:spPr>
          <a:xfrm>
            <a:off x="485497" y="3826059"/>
            <a:ext cx="5248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个三角形的内角和为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720°.</a:t>
            </a:r>
          </a:p>
        </p:txBody>
      </p:sp>
      <p:sp>
        <p:nvSpPr>
          <p:cNvPr id="4" name="yt_shape_12907">
            <a:extLst>
              <a:ext uri="{FF2B5EF4-FFF2-40B4-BE49-F238E27FC236}">
                <a16:creationId xmlns:a16="http://schemas.microsoft.com/office/drawing/2014/main" id="{A25BF7BE-811A-248B-ABFD-E279EFDD6943}"/>
              </a:ext>
            </a:extLst>
          </p:cNvPr>
          <p:cNvSpPr txBox="1"/>
          <p:nvPr/>
        </p:nvSpPr>
        <p:spPr>
          <a:xfrm>
            <a:off x="485497" y="4305362"/>
            <a:ext cx="9188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四边形的内角和为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97" grpId="0" build="allAtOnce"/>
      <p:bldP spid="12900" grpId="0" build="allAtOnce"/>
      <p:bldP spid="12901" grpId="0" build="allAtOnce"/>
      <p:bldP spid="12902" grpId="0" build="allAtOnce"/>
      <p:bldP spid="12903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8" name="yt_shape_12908"/>
          <p:cNvSpPr txBox="1"/>
          <p:nvPr/>
        </p:nvSpPr>
        <p:spPr>
          <a:xfrm>
            <a:off x="540119" y="99574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边形的内角和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甲同学说，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；而乙同学说，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甲、乙的说法对吗？若对，求出边数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，若不对，说明理由；</a:t>
            </a:r>
          </a:p>
        </p:txBody>
      </p:sp>
      <p:sp>
        <p:nvSpPr>
          <p:cNvPr id="12910" name="yt_shape_12910"/>
          <p:cNvSpPr txBox="1"/>
          <p:nvPr/>
        </p:nvSpPr>
        <p:spPr>
          <a:xfrm>
            <a:off x="540000" y="2434479"/>
            <a:ext cx="646491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630°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甲的说法对，乙的说法不对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甲同学说的边数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2911" name="yt_shape_12911"/>
          <p:cNvSpPr txBox="1"/>
          <p:nvPr/>
        </p:nvSpPr>
        <p:spPr>
          <a:xfrm>
            <a:off x="540000" y="4834308"/>
            <a:ext cx="109372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边形，发现内角和增加了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，用列方程的方法确定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12" name="yt_shape_12912"/>
          <p:cNvSpPr txBox="1"/>
          <p:nvPr/>
        </p:nvSpPr>
        <p:spPr>
          <a:xfrm>
            <a:off x="540000" y="5313611"/>
            <a:ext cx="804707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解：依题意有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9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0" grpId="0" build="allAtOnce"/>
      <p:bldP spid="129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3" name="yt_image_12913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6" name="yt_shape_12916"/>
          <p:cNvSpPr txBox="1"/>
          <p:nvPr/>
        </p:nvSpPr>
        <p:spPr>
          <a:xfrm>
            <a:off x="540119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小刚同学在计算多边形的内角和时，得到的答案是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1125°.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同桌小明看到他的计算结果后，马上说小刚的计算肯定有错，你知道小明是如何判断的吗？</a:t>
            </a:r>
          </a:p>
        </p:txBody>
      </p:sp>
      <p:sp>
        <p:nvSpPr>
          <p:cNvPr id="12918" name="yt_shape_12918"/>
          <p:cNvSpPr txBox="1"/>
          <p:nvPr/>
        </p:nvSpPr>
        <p:spPr>
          <a:xfrm>
            <a:off x="540000" y="3036321"/>
            <a:ext cx="75451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解：小明是根据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1125°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不能被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整除判断小刚是错误的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19" name="yt_shape_12919"/>
          <p:cNvSpPr txBox="1"/>
          <p:nvPr/>
        </p:nvSpPr>
        <p:spPr>
          <a:xfrm>
            <a:off x="540000" y="3515624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小刚重新检查后，发现自己真的少加了一个内角，请问这个内角是多少度？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20" name="yt_shape_12920"/>
              <p:cNvSpPr txBox="1"/>
              <p:nvPr/>
            </p:nvSpPr>
            <p:spPr>
              <a:xfrm>
                <a:off x="540000" y="3994927"/>
                <a:ext cx="10335971" cy="2558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解：设多边形的边数为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，这个内角的度数为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·180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1125+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是正整数，且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所以这个内角为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135°.</a:t>
                </a:r>
              </a:p>
            </p:txBody>
          </p:sp>
        </mc:Choice>
        <mc:Fallback xmlns="">
          <p:sp>
            <p:nvSpPr>
              <p:cNvPr id="12920" name="yt_shape_129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4927"/>
                <a:ext cx="10335971" cy="2558008"/>
              </a:xfrm>
              <a:prstGeom prst="rect">
                <a:avLst/>
              </a:prstGeom>
              <a:blipFill>
                <a:blip r:embed="rId3"/>
                <a:stretch>
                  <a:fillRect l="-1829" t="-1905" r="-767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9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18" grpId="0" build="allAtOnce"/>
      <p:bldP spid="1292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2" name="yt_shape_12922"/>
          <p:cNvSpPr txBox="1"/>
          <p:nvPr/>
        </p:nvSpPr>
        <p:spPr>
          <a:xfrm>
            <a:off x="540000" y="2674959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小刚求的这个多边形有多少条边？</a:t>
            </a:r>
          </a:p>
        </p:txBody>
      </p:sp>
      <p:sp>
        <p:nvSpPr>
          <p:cNvPr id="12923" name="yt_shape_12923"/>
          <p:cNvSpPr txBox="1"/>
          <p:nvPr/>
        </p:nvSpPr>
        <p:spPr>
          <a:xfrm>
            <a:off x="540000" y="3154262"/>
            <a:ext cx="58301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可知，当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所以这个多边形有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2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3" name="yt_shape_12833"/>
          <p:cNvSpPr txBox="1"/>
          <p:nvPr/>
        </p:nvSpPr>
        <p:spPr>
          <a:xfrm>
            <a:off x="540000" y="1034831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32" name="yt_image_12832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4831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40000" y="1738128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多边形及其相关概念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2237693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如图所示的图形中属于多边形的有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0" name="yt_table_128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270525"/>
              </p:ext>
            </p:extLst>
          </p:nvPr>
        </p:nvGraphicFramePr>
        <p:xfrm>
          <a:off x="540000" y="2716996"/>
          <a:ext cx="40659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grpSp>
        <p:nvGrpSpPr>
          <p:cNvPr id="12837" name="yt_shape_12837_skip" title="H_80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795722" y="2704297"/>
            <a:ext cx="4792599" cy="1026936"/>
            <a:chOff x="0" y="0"/>
            <a:chExt cx="4792599" cy="1026936"/>
          </a:xfrm>
        </p:grpSpPr>
        <p:pic>
          <p:nvPicPr>
            <p:cNvPr id="2" name="yt_image_1283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792599" cy="630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9" name="yt_shape_12839"/>
            <p:cNvSpPr txBox="1"/>
            <p:nvPr/>
          </p:nvSpPr>
          <p:spPr>
            <a:xfrm>
              <a:off x="1863018" y="6669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42" name="yt_shape_12842"/>
          <p:cNvSpPr txBox="1"/>
          <p:nvPr/>
        </p:nvSpPr>
        <p:spPr>
          <a:xfrm>
            <a:off x="540000" y="3794493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如果过一个多边形的一个顶点的对角线有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条，则该多边形是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3" name="yt_table_128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510335"/>
              </p:ext>
            </p:extLst>
          </p:nvPr>
        </p:nvGraphicFramePr>
        <p:xfrm>
          <a:off x="540000" y="427379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九边形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sp>
        <p:nvSpPr>
          <p:cNvPr id="12845" name="yt_shape_12845"/>
          <p:cNvSpPr txBox="1"/>
          <p:nvPr/>
        </p:nvSpPr>
        <p:spPr>
          <a:xfrm>
            <a:off x="540000" y="527535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条边，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个内角，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699003544401">
            <a:extLst>
              <a:ext uri="{FF2B5EF4-FFF2-40B4-BE49-F238E27FC236}">
                <a16:creationId xmlns:a16="http://schemas.microsoft.com/office/drawing/2014/main" id="{BDA7A6B3-17CD-C472-0304-34A0E30951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74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34AEC91-1808-CD08-A4AF-9B048D380071}"/>
              </a:ext>
            </a:extLst>
          </p:cNvPr>
          <p:cNvSpPr txBox="1"/>
          <p:nvPr/>
        </p:nvSpPr>
        <p:spPr>
          <a:xfrm>
            <a:off x="5707789" y="2190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CA418A-3B35-6EB9-8F4A-77AB837AAA24}"/>
              </a:ext>
            </a:extLst>
          </p:cNvPr>
          <p:cNvSpPr txBox="1"/>
          <p:nvPr/>
        </p:nvSpPr>
        <p:spPr>
          <a:xfrm>
            <a:off x="9212989" y="3747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35B90D-F0D8-583D-32CF-4F7C2E4C320B}"/>
              </a:ext>
            </a:extLst>
          </p:cNvPr>
          <p:cNvSpPr txBox="1"/>
          <p:nvPr/>
        </p:nvSpPr>
        <p:spPr>
          <a:xfrm>
            <a:off x="2659789" y="52285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4BBEEE-F91C-B45E-9ED4-55FAE4C5FEF1}"/>
              </a:ext>
            </a:extLst>
          </p:cNvPr>
          <p:cNvSpPr txBox="1"/>
          <p:nvPr/>
        </p:nvSpPr>
        <p:spPr>
          <a:xfrm>
            <a:off x="4640989" y="52285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5B2EE9-E732-F559-38AE-A9DA0B2D6618}"/>
              </a:ext>
            </a:extLst>
          </p:cNvPr>
          <p:cNvSpPr txBox="1"/>
          <p:nvPr/>
        </p:nvSpPr>
        <p:spPr>
          <a:xfrm>
            <a:off x="6317389" y="522854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B9D7C7-EBE9-D723-486B-1435351F22D5}"/>
              </a:ext>
            </a:extLst>
          </p:cNvPr>
          <p:cNvSpPr txBox="1"/>
          <p:nvPr/>
        </p:nvSpPr>
        <p:spPr>
          <a:xfrm>
            <a:off x="8298589" y="52285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47" name="yt_image_12847" title="H_121.5576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1906" y="2101145"/>
            <a:ext cx="4448187" cy="154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9" name="yt_shape_12849"/>
          <p:cNvSpPr txBox="1"/>
          <p:nvPr/>
        </p:nvSpPr>
        <p:spPr>
          <a:xfrm>
            <a:off x="540000" y="3695374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50" name="yt_image_12850" title="H_62.1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6333" y="4327041"/>
            <a:ext cx="3799332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846">
            <a:extLst>
              <a:ext uri="{FF2B5EF4-FFF2-40B4-BE49-F238E27FC236}">
                <a16:creationId xmlns:a16="http://schemas.microsoft.com/office/drawing/2014/main" id="{2B0E83EA-6FFA-14F8-AE9C-844CF0543FEF}"/>
              </a:ext>
            </a:extLst>
          </p:cNvPr>
          <p:cNvSpPr txBox="1"/>
          <p:nvPr/>
        </p:nvSpPr>
        <p:spPr>
          <a:xfrm>
            <a:off x="407368" y="1484784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如图，画出下列多边形的所有对角线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1167404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多边形的内角和与外角和</a:t>
            </a:r>
          </a:p>
        </p:txBody>
      </p:sp>
      <p:sp>
        <p:nvSpPr>
          <p:cNvPr id="12853" name="yt_shape_12853"/>
          <p:cNvSpPr txBox="1"/>
          <p:nvPr/>
        </p:nvSpPr>
        <p:spPr>
          <a:xfrm>
            <a:off x="540000" y="1666969"/>
            <a:ext cx="10716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一个多边形的内角和是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，则这个多边形的边数是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4" name="yt_table_128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253099"/>
              </p:ext>
            </p:extLst>
          </p:nvPr>
        </p:nvGraphicFramePr>
        <p:xfrm>
          <a:off x="540000" y="214627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2856" name="yt_shape_12856"/>
          <p:cNvSpPr txBox="1"/>
          <p:nvPr/>
        </p:nvSpPr>
        <p:spPr>
          <a:xfrm>
            <a:off x="540119" y="26724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用一条宽相等的足够长的纸条，打一个结，如图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所示，然后轻轻拉紧，压平就可以得到如图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60" name="yt_shape_12860"/>
          <p:cNvSpPr txBox="1"/>
          <p:nvPr/>
        </p:nvSpPr>
        <p:spPr>
          <a:xfrm>
            <a:off x="540000" y="57279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7" name="yt_shape_12857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57484" y="3784242"/>
            <a:ext cx="3677031" cy="1893330"/>
            <a:chOff x="0" y="0"/>
            <a:chExt cx="3677031" cy="1893330"/>
          </a:xfrm>
        </p:grpSpPr>
        <p:pic>
          <p:nvPicPr>
            <p:cNvPr id="2" name="yt_image_12857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77031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9" name="yt_shape_12859"/>
            <p:cNvSpPr txBox="1"/>
            <p:nvPr/>
          </p:nvSpPr>
          <p:spPr>
            <a:xfrm>
              <a:off x="1305234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544609">
            <a:extLst>
              <a:ext uri="{FF2B5EF4-FFF2-40B4-BE49-F238E27FC236}">
                <a16:creationId xmlns:a16="http://schemas.microsoft.com/office/drawing/2014/main" id="{A0E74699-9173-9624-A68E-C48505DD7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673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356B16-B8CB-8A30-C22A-D720E0CF8807}"/>
              </a:ext>
            </a:extLst>
          </p:cNvPr>
          <p:cNvSpPr txBox="1"/>
          <p:nvPr/>
        </p:nvSpPr>
        <p:spPr>
          <a:xfrm>
            <a:off x="10402026" y="16201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E0CF1D-0151-4260-9F66-2F1538291060}"/>
              </a:ext>
            </a:extLst>
          </p:cNvPr>
          <p:cNvSpPr txBox="1"/>
          <p:nvPr/>
        </p:nvSpPr>
        <p:spPr>
          <a:xfrm>
            <a:off x="8101857" y="31011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1" name="yt_shape_12861"/>
          <p:cNvSpPr txBox="1"/>
          <p:nvPr/>
        </p:nvSpPr>
        <p:spPr>
          <a:xfrm>
            <a:off x="540000" y="2435307"/>
            <a:ext cx="108956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已知一个多边形的内角和与外角和之和为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，求这个多边形的对角线的条数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62" name="yt_shape_12862"/>
          <p:cNvSpPr txBox="1"/>
          <p:nvPr/>
        </p:nvSpPr>
        <p:spPr>
          <a:xfrm>
            <a:off x="540000" y="2914610"/>
            <a:ext cx="447398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解：设这是个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·180°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2160°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863" name="yt_shape_12863"/>
          <p:cNvSpPr txBox="1"/>
          <p:nvPr/>
        </p:nvSpPr>
        <p:spPr>
          <a:xfrm>
            <a:off x="540000" y="3874045"/>
            <a:ext cx="869468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所以这个多边形的对角线的条数为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62" grpId="0" build="allAtOnce"/>
      <p:bldP spid="1286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4" name="yt_shape_12864"/>
          <p:cNvSpPr txBox="1"/>
          <p:nvPr/>
        </p:nvSpPr>
        <p:spPr>
          <a:xfrm>
            <a:off x="540000" y="2641808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正多边形</a:t>
            </a:r>
          </a:p>
        </p:txBody>
      </p:sp>
      <p:sp>
        <p:nvSpPr>
          <p:cNvPr id="12865" name="yt_shape_12865"/>
          <p:cNvSpPr txBox="1"/>
          <p:nvPr/>
        </p:nvSpPr>
        <p:spPr>
          <a:xfrm>
            <a:off x="540119" y="3141373"/>
            <a:ext cx="1203660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安庆市校级月考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已知正多边形的一个内角为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144°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，则该正多边形的边数为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6" name="yt_table_128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189299"/>
              </p:ext>
            </p:extLst>
          </p:nvPr>
        </p:nvGraphicFramePr>
        <p:xfrm>
          <a:off x="540000" y="3717032"/>
          <a:ext cx="7200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pic>
        <p:nvPicPr>
          <p:cNvPr id="3" name="yt_shape_1699003544833" title="H_28.801733">
            <a:extLst>
              <a:ext uri="{FF2B5EF4-FFF2-40B4-BE49-F238E27FC236}">
                <a16:creationId xmlns:a16="http://schemas.microsoft.com/office/drawing/2014/main" id="{9E30286A-744E-A8CB-636D-EC0F711415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113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A9072C-390B-55CD-B730-F3446052E22E}"/>
              </a:ext>
            </a:extLst>
          </p:cNvPr>
          <p:cNvSpPr txBox="1"/>
          <p:nvPr/>
        </p:nvSpPr>
        <p:spPr>
          <a:xfrm>
            <a:off x="11460238" y="31024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8" name="yt_shape_12868"/>
          <p:cNvSpPr txBox="1"/>
          <p:nvPr/>
        </p:nvSpPr>
        <p:spPr>
          <a:xfrm>
            <a:off x="540119" y="15565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一个正多边形的内角和比四边形的内角和多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，求这个正多边形的每个外角的度数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69" name="yt_shape_12869"/>
          <p:cNvSpPr txBox="1"/>
          <p:nvPr/>
        </p:nvSpPr>
        <p:spPr>
          <a:xfrm>
            <a:off x="540000" y="2515944"/>
            <a:ext cx="452527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解：设这个正多边形的边数为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720°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70" name="yt_shape_12870"/>
              <p:cNvSpPr txBox="1"/>
              <p:nvPr/>
            </p:nvSpPr>
            <p:spPr>
              <a:xfrm>
                <a:off x="540000" y="3475379"/>
                <a:ext cx="4283224" cy="21861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该多边形为正多边形，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该多边形各外角都相等，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每个外角的度数为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</p:txBody>
          </p:sp>
        </mc:Choice>
        <mc:Fallback xmlns="">
          <p:sp>
            <p:nvSpPr>
              <p:cNvPr id="12870" name="yt_shape_12870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5379"/>
                <a:ext cx="4283224" cy="2186111"/>
              </a:xfrm>
              <a:prstGeom prst="rect">
                <a:avLst/>
              </a:prstGeom>
              <a:blipFill>
                <a:blip r:embed="rId2"/>
                <a:stretch>
                  <a:fillRect l="-4416" t="-2228" r="-3276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69" grpId="0" build="allAtOnce"/>
      <p:bldP spid="1287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2" name="yt_shape_12872"/>
          <p:cNvSpPr txBox="1"/>
          <p:nvPr/>
        </p:nvSpPr>
        <p:spPr>
          <a:xfrm>
            <a:off x="540000" y="2644182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考虑不全漏解</a:t>
            </a:r>
          </a:p>
        </p:txBody>
      </p:sp>
      <p:sp>
        <p:nvSpPr>
          <p:cNvPr id="12873" name="yt_shape_12873"/>
          <p:cNvSpPr txBox="1"/>
          <p:nvPr/>
        </p:nvSpPr>
        <p:spPr>
          <a:xfrm>
            <a:off x="540000" y="3143747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一个三角形，剪去一个角后所得的多边形内角和的度数是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4" name="yt_table_128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94358"/>
              </p:ext>
            </p:extLst>
          </p:nvPr>
        </p:nvGraphicFramePr>
        <p:xfrm>
          <a:off x="540000" y="3623050"/>
          <a:ext cx="4737418" cy="950976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34473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pic>
        <p:nvPicPr>
          <p:cNvPr id="3" name="yt_shape_1699003545030" title="H_28.801733">
            <a:extLst>
              <a:ext uri="{FF2B5EF4-FFF2-40B4-BE49-F238E27FC236}">
                <a16:creationId xmlns:a16="http://schemas.microsoft.com/office/drawing/2014/main" id="{687E2EF6-5D3C-F487-1C19-F16A75C10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50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DFE740-C603-7E1A-8C19-7B6521E71DA3}"/>
              </a:ext>
            </a:extLst>
          </p:cNvPr>
          <p:cNvSpPr txBox="1"/>
          <p:nvPr/>
        </p:nvSpPr>
        <p:spPr>
          <a:xfrm>
            <a:off x="8908189" y="30969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929552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76" name="yt_image_12876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9552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9" name="yt_shape_12879"/>
          <p:cNvSpPr txBox="1"/>
          <p:nvPr/>
        </p:nvSpPr>
        <p:spPr>
          <a:xfrm>
            <a:off x="540000" y="1621421"/>
            <a:ext cx="6734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正十二边形的外角和为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0" name="yt_table_128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25144"/>
              </p:ext>
            </p:extLst>
          </p:nvPr>
        </p:nvGraphicFramePr>
        <p:xfrm>
          <a:off x="540000" y="2100724"/>
          <a:ext cx="3988118" cy="950976"/>
        </p:xfrm>
        <a:graphic>
          <a:graphicData uri="http://schemas.openxmlformats.org/drawingml/2006/table">
            <a:tbl>
              <a:tblPr/>
              <a:tblGrid>
                <a:gridCol w="2375218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</a:tbl>
          </a:graphicData>
        </a:graphic>
      </p:graphicFrame>
      <p:sp>
        <p:nvSpPr>
          <p:cNvPr id="12882" name="yt_shape_12882"/>
          <p:cNvSpPr txBox="1"/>
          <p:nvPr/>
        </p:nvSpPr>
        <p:spPr>
          <a:xfrm>
            <a:off x="540119" y="31022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一机器人在平地上按如图设置的程序行走，则该机器人从开始到停止所行走的路程为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32m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886" name="yt_shape_12886"/>
          <p:cNvSpPr txBox="1"/>
          <p:nvPr/>
        </p:nvSpPr>
        <p:spPr>
          <a:xfrm>
            <a:off x="540000" y="59657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83" name="yt_shape_12883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677983" y="4214077"/>
            <a:ext cx="4836033" cy="1701306"/>
            <a:chOff x="0" y="0"/>
            <a:chExt cx="4836033" cy="1701306"/>
          </a:xfrm>
        </p:grpSpPr>
        <p:pic>
          <p:nvPicPr>
            <p:cNvPr id="2" name="yt_image_12883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836033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5" name="yt_shape_12885"/>
            <p:cNvSpPr txBox="1"/>
            <p:nvPr/>
          </p:nvSpPr>
          <p:spPr>
            <a:xfrm>
              <a:off x="1808552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94B9BA-1247-C28E-8A03-8AF459239B15}"/>
              </a:ext>
            </a:extLst>
          </p:cNvPr>
          <p:cNvSpPr txBox="1"/>
          <p:nvPr/>
        </p:nvSpPr>
        <p:spPr>
          <a:xfrm>
            <a:off x="6458486" y="15746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CE22A4-A5FC-3BAC-991A-3C3D77FE685D}"/>
              </a:ext>
            </a:extLst>
          </p:cNvPr>
          <p:cNvSpPr txBox="1"/>
          <p:nvPr/>
        </p:nvSpPr>
        <p:spPr>
          <a:xfrm>
            <a:off x="3498108" y="3530960"/>
            <a:ext cx="1026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1385</Words>
  <Application>Microsoft Office PowerPoint</Application>
  <PresentationFormat>宽屏</PresentationFormat>
  <Paragraphs>118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2023-11-07T03:35:18Z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