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1" r:id="rId6"/>
    <p:sldId id="376" r:id="rId7"/>
    <p:sldId id="378" r:id="rId8"/>
    <p:sldId id="380" r:id="rId9"/>
    <p:sldId id="382" r:id="rId10"/>
    <p:sldId id="388" r:id="rId11"/>
    <p:sldId id="390" r:id="rId12"/>
    <p:sldId id="392" r:id="rId13"/>
    <p:sldId id="393" r:id="rId14"/>
    <p:sldId id="396" r:id="rId15"/>
    <p:sldId id="394" r:id="rId16"/>
    <p:sldId id="39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9" name="yt_shape_11129"/>
          <p:cNvSpPr txBox="1"/>
          <p:nvPr/>
        </p:nvSpPr>
        <p:spPr>
          <a:xfrm>
            <a:off x="540000" y="2680722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28" name="yt_image_11128" title="H_50.9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680722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31" name="yt_shape_11131"/>
              <p:cNvSpPr txBox="1"/>
              <p:nvPr/>
            </p:nvSpPr>
            <p:spPr>
              <a:xfrm>
                <a:off x="540119" y="3378305"/>
                <a:ext cx="11111999" cy="1158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的方程解法：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31" name="yt_shape_11131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78305"/>
                <a:ext cx="11111999" cy="1158972"/>
              </a:xfrm>
              <a:prstGeom prst="rect">
                <a:avLst/>
              </a:prstGeom>
              <a:blipFill>
                <a:blip r:embed="rId3"/>
                <a:stretch>
                  <a:fillRect l="-1701" t="-4211" r="-55" b="-8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5B32BE-C105-D0FD-C1CD-E3CD5F02B4F9}"/>
              </a:ext>
            </a:extLst>
          </p:cNvPr>
          <p:cNvSpPr txBox="1"/>
          <p:nvPr/>
        </p:nvSpPr>
        <p:spPr>
          <a:xfrm>
            <a:off x="11202246" y="3282287"/>
            <a:ext cx="41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81B8D5-4C9F-B757-EB3B-47760167D734}"/>
                  </a:ext>
                </a:extLst>
              </p:cNvPr>
              <p:cNvSpPr txBox="1"/>
              <p:nvPr/>
            </p:nvSpPr>
            <p:spPr>
              <a:xfrm>
                <a:off x="450108" y="3815241"/>
                <a:ext cx="2688146" cy="7658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81B8D5-4C9F-B757-EB3B-47760167D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241"/>
                <a:ext cx="2688146" cy="765887"/>
              </a:xfrm>
              <a:prstGeom prst="rect">
                <a:avLst/>
              </a:prstGeom>
              <a:blipFill>
                <a:blip r:embed="rId4"/>
                <a:stretch>
                  <a:fillRect l="-3628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2DA54F2-073E-4F00-349B-BD21C588F65B}"/>
              </a:ext>
            </a:extLst>
          </p:cNvPr>
          <p:cNvCxnSpPr/>
          <p:nvPr/>
        </p:nvCxnSpPr>
        <p:spPr>
          <a:xfrm>
            <a:off x="540119" y="4437112"/>
            <a:ext cx="250812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3" name="yt_shape_11183"/>
          <p:cNvSpPr txBox="1"/>
          <p:nvPr/>
        </p:nvSpPr>
        <p:spPr>
          <a:xfrm>
            <a:off x="479376" y="1202237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184" name="yt_shape_11184"/>
          <p:cNvSpPr txBox="1"/>
          <p:nvPr/>
        </p:nvSpPr>
        <p:spPr>
          <a:xfrm>
            <a:off x="479376" y="1681540"/>
            <a:ext cx="468397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85" name="yt_shape_11185"/>
              <p:cNvSpPr txBox="1"/>
              <p:nvPr/>
            </p:nvSpPr>
            <p:spPr>
              <a:xfrm>
                <a:off x="479376" y="3121106"/>
                <a:ext cx="440210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185" name="yt_shape_11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21106"/>
                <a:ext cx="4402103" cy="465577"/>
              </a:xfrm>
              <a:prstGeom prst="rect">
                <a:avLst/>
              </a:prstGeom>
              <a:blipFill>
                <a:blip r:embed="rId2"/>
                <a:stretch>
                  <a:fillRect l="-4294" t="-5263" r="-304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87" name="yt_shape_11187"/>
              <p:cNvSpPr txBox="1"/>
              <p:nvPr/>
            </p:nvSpPr>
            <p:spPr>
              <a:xfrm>
                <a:off x="479376" y="3637471"/>
                <a:ext cx="4525406" cy="9896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87" name="yt_shape_11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37471"/>
                <a:ext cx="4525406" cy="989630"/>
              </a:xfrm>
              <a:prstGeom prst="rect">
                <a:avLst/>
              </a:prstGeom>
              <a:blipFill>
                <a:blip r:embed="rId3"/>
                <a:stretch>
                  <a:fillRect l="-4178" t="-2469" r="-3100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89" name="yt_shape_11189"/>
          <p:cNvSpPr txBox="1"/>
          <p:nvPr/>
        </p:nvSpPr>
        <p:spPr>
          <a:xfrm>
            <a:off x="479376" y="4677889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0" name="yt_shape_11190"/>
              <p:cNvSpPr txBox="1"/>
              <p:nvPr/>
            </p:nvSpPr>
            <p:spPr>
              <a:xfrm>
                <a:off x="479376" y="5157192"/>
                <a:ext cx="4853893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1190" name="yt_shape_11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57192"/>
                <a:ext cx="4853893" cy="1602426"/>
              </a:xfrm>
              <a:prstGeom prst="rect">
                <a:avLst/>
              </a:prstGeom>
              <a:blipFill>
                <a:blip r:embed="rId4"/>
                <a:stretch>
                  <a:fillRect l="-3894" t="-3422" r="-2764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1CD0FDB-C532-C1FC-178E-8D3F2FF5DDE5}"/>
              </a:ext>
            </a:extLst>
          </p:cNvPr>
          <p:cNvSpPr txBox="1"/>
          <p:nvPr/>
        </p:nvSpPr>
        <p:spPr>
          <a:xfrm>
            <a:off x="458014" y="819920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4" grpId="0" uiExpand="1" build="allAtOnce"/>
      <p:bldP spid="11187" grpId="0" uiExpand="1" build="allAtOnce"/>
      <p:bldP spid="11190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2" name="yt_shape_11192"/>
              <p:cNvSpPr txBox="1"/>
              <p:nvPr/>
            </p:nvSpPr>
            <p:spPr>
              <a:xfrm>
                <a:off x="540000" y="1429266"/>
                <a:ext cx="838864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92" name="yt_shape_11192" descr="{&quot;rangeId&quot;:1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88643" cy="469167"/>
              </a:xfrm>
              <a:prstGeom prst="rect">
                <a:avLst/>
              </a:prstGeom>
              <a:blipFill>
                <a:blip r:embed="rId2"/>
                <a:stretch>
                  <a:fillRect l="-2253" t="-3896" r="-123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94" name="yt_shape_11194"/>
              <p:cNvSpPr txBox="1"/>
              <p:nvPr/>
            </p:nvSpPr>
            <p:spPr>
              <a:xfrm>
                <a:off x="540000" y="1949221"/>
                <a:ext cx="5700278" cy="3839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的算术平方根是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化为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="">
          <p:sp>
            <p:nvSpPr>
              <p:cNvPr id="11194" name="yt_shape_11194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9221"/>
                <a:ext cx="5700278" cy="3839513"/>
              </a:xfrm>
              <a:prstGeom prst="rect">
                <a:avLst/>
              </a:prstGeom>
              <a:blipFill>
                <a:blip r:embed="rId3"/>
                <a:stretch>
                  <a:fillRect l="-3316" t="-476" r="-2246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94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6" name="yt_shape_11196"/>
          <p:cNvSpPr txBox="1"/>
          <p:nvPr/>
        </p:nvSpPr>
        <p:spPr>
          <a:xfrm>
            <a:off x="540000" y="1601040"/>
            <a:ext cx="88405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8" name="yt_shape_11198"/>
              <p:cNvSpPr txBox="1"/>
              <p:nvPr/>
            </p:nvSpPr>
            <p:spPr>
              <a:xfrm>
                <a:off x="540000" y="2559646"/>
                <a:ext cx="4284827" cy="30573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方程的两个根互为相反数，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1198" name="yt_shape_11198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9646"/>
                <a:ext cx="4284827" cy="3057312"/>
              </a:xfrm>
              <a:prstGeom prst="rect">
                <a:avLst/>
              </a:prstGeom>
              <a:blipFill>
                <a:blip r:embed="rId2"/>
                <a:stretch>
                  <a:fillRect l="-4416" t="-1796" r="-3419" b="-5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98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0" name="yt_shape_11200"/>
              <p:cNvSpPr txBox="1"/>
              <p:nvPr/>
            </p:nvSpPr>
            <p:spPr>
              <a:xfrm>
                <a:off x="540000" y="2451821"/>
                <a:ext cx="191623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00" name="yt_shape_11200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916230" cy="651653"/>
              </a:xfrm>
              <a:prstGeom prst="rect">
                <a:avLst/>
              </a:prstGeom>
              <a:blipFill>
                <a:blip r:embed="rId2"/>
                <a:stretch>
                  <a:fillRect l="-9873" r="-8917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02" name="yt_shape_11202"/>
              <p:cNvSpPr txBox="1"/>
              <p:nvPr/>
            </p:nvSpPr>
            <p:spPr>
              <a:xfrm>
                <a:off x="540000" y="3154262"/>
                <a:ext cx="7779374" cy="1611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一元二次方程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的两个根分别是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="">
          <p:sp>
            <p:nvSpPr>
              <p:cNvPr id="11202" name="yt_shape_11202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4262"/>
                <a:ext cx="7779374" cy="1611916"/>
              </a:xfrm>
              <a:prstGeom prst="rect">
                <a:avLst/>
              </a:prstGeom>
              <a:blipFill>
                <a:blip r:embed="rId3"/>
                <a:stretch>
                  <a:fillRect l="-2429" t="-3019" r="-1411" b="-5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0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540000" y="1812918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04" name="yt_image_11204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2918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7" name="yt_shape_11207"/>
          <p:cNvSpPr txBox="1"/>
          <p:nvPr/>
        </p:nvSpPr>
        <p:spPr>
          <a:xfrm>
            <a:off x="540119" y="25105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如图所示，在长和宽分别是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的矩形纸片的四个角都剪去一个边长为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08" name="yt_shape_11208"/>
          <p:cNvSpPr txBox="1"/>
          <p:nvPr/>
        </p:nvSpPr>
        <p:spPr>
          <a:xfrm>
            <a:off x="540000" y="3469936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表示纸片剩余部分的面积；</a:t>
            </a:r>
          </a:p>
        </p:txBody>
      </p:sp>
      <p:sp>
        <p:nvSpPr>
          <p:cNvPr id="2" name="yt_shape_11209"/>
          <p:cNvSpPr txBox="1"/>
          <p:nvPr/>
        </p:nvSpPr>
        <p:spPr>
          <a:xfrm>
            <a:off x="540000" y="410160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grpSp>
        <p:nvGrpSpPr>
          <p:cNvPr id="11210" name="yt_shape_1121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237" y="4101603"/>
            <a:ext cx="1524762" cy="1303477"/>
            <a:chOff x="0" y="0"/>
            <a:chExt cx="1524762" cy="1303477"/>
          </a:xfrm>
        </p:grpSpPr>
        <p:pic>
          <p:nvPicPr>
            <p:cNvPr id="3" name="yt_image_11210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4762" cy="838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2" name="yt_shape_11212"/>
            <p:cNvSpPr txBox="1"/>
            <p:nvPr/>
          </p:nvSpPr>
          <p:spPr>
            <a:xfrm>
              <a:off x="164828" y="87496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119" y="24013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，且剪去部分的面积等于剩余部分的面积时，求正方形的边长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215"/>
              <p:cNvSpPr txBox="1"/>
              <p:nvPr/>
            </p:nvSpPr>
            <p:spPr>
              <a:xfrm>
                <a:off x="540000" y="3513161"/>
                <a:ext cx="6154185" cy="1959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依题意有：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，代入上式，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即正方形的边长为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4" name="yt_shape_1121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3161"/>
                <a:ext cx="6154185" cy="1959639"/>
              </a:xfrm>
              <a:prstGeom prst="rect">
                <a:avLst/>
              </a:prstGeom>
              <a:blipFill>
                <a:blip r:embed="rId2"/>
                <a:stretch>
                  <a:fillRect l="-3072" t="-2484" r="-208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217" name="yt_shape_1121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237" y="3513161"/>
            <a:ext cx="1524762" cy="1303477"/>
            <a:chOff x="0" y="0"/>
            <a:chExt cx="1524762" cy="1303477"/>
          </a:xfrm>
        </p:grpSpPr>
        <p:pic>
          <p:nvPicPr>
            <p:cNvPr id="5" name="yt_image_11217" descr="{&quot;rangeId&quot;:0,&quot;⚘_2&quot;:1}">
              <a:extLst>
                <a:ext uri="">
  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4762" cy="838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9" name="yt_shape_11219"/>
            <p:cNvSpPr txBox="1"/>
            <p:nvPr/>
          </p:nvSpPr>
          <p:spPr>
            <a:xfrm>
              <a:off x="164828" y="87496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4" name="yt_shape_11134"/>
          <p:cNvSpPr txBox="1"/>
          <p:nvPr/>
        </p:nvSpPr>
        <p:spPr>
          <a:xfrm>
            <a:off x="540000" y="967614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33" name="yt_image_11133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7614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6" name="yt_shape_11136"/>
          <p:cNvSpPr txBox="1"/>
          <p:nvPr/>
        </p:nvSpPr>
        <p:spPr>
          <a:xfrm>
            <a:off x="540000" y="1670911"/>
            <a:ext cx="637834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可化为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型方程的解法</a:t>
            </a:r>
          </a:p>
        </p:txBody>
      </p:sp>
      <p:sp>
        <p:nvSpPr>
          <p:cNvPr id="11137" name="yt_shape_11137"/>
          <p:cNvSpPr txBox="1"/>
          <p:nvPr/>
        </p:nvSpPr>
        <p:spPr>
          <a:xfrm>
            <a:off x="540000" y="2170476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8" name="yt_table_111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169508"/>
              </p:ext>
            </p:extLst>
          </p:nvPr>
        </p:nvGraphicFramePr>
        <p:xfrm>
          <a:off x="540000" y="2649779"/>
          <a:ext cx="6366193" cy="950976"/>
        </p:xfrm>
        <a:graphic>
          <a:graphicData uri="http://schemas.openxmlformats.org/drawingml/2006/table">
            <a:tbl>
              <a:tblPr/>
              <a:tblGrid>
                <a:gridCol w="3488055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878138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11140" name="yt_shape_11140"/>
          <p:cNvSpPr txBox="1"/>
          <p:nvPr/>
        </p:nvSpPr>
        <p:spPr>
          <a:xfrm>
            <a:off x="540000" y="3651333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1" name="yt_table_111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903157"/>
              </p:ext>
            </p:extLst>
          </p:nvPr>
        </p:nvGraphicFramePr>
        <p:xfrm>
          <a:off x="540000" y="4130636"/>
          <a:ext cx="5046980" cy="950976"/>
        </p:xfrm>
        <a:graphic>
          <a:graphicData uri="http://schemas.openxmlformats.org/drawingml/2006/table">
            <a:tbl>
              <a:tblPr/>
              <a:tblGrid>
                <a:gridCol w="3488055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43" name="yt_shape_11143"/>
              <p:cNvSpPr txBox="1"/>
              <p:nvPr/>
            </p:nvSpPr>
            <p:spPr>
              <a:xfrm>
                <a:off x="540000" y="5132190"/>
                <a:ext cx="697787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143" name="yt_shape_1114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32190"/>
                <a:ext cx="6977872" cy="638893"/>
              </a:xfrm>
              <a:prstGeom prst="rect">
                <a:avLst/>
              </a:prstGeom>
              <a:blipFill>
                <a:blip r:embed="rId3"/>
                <a:stretch>
                  <a:fillRect l="-2710" r="-17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048506">
            <a:extLst>
              <a:ext uri="{FF2B5EF4-FFF2-40B4-BE49-F238E27FC236}">
                <a16:creationId xmlns:a16="http://schemas.microsoft.com/office/drawing/2014/main" id="{1E1B15FC-35EE-B4C1-88CB-F404D66BF5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02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653B4F-A7D2-6ADA-D3D0-80C747278906}"/>
              </a:ext>
            </a:extLst>
          </p:cNvPr>
          <p:cNvSpPr txBox="1"/>
          <p:nvPr/>
        </p:nvSpPr>
        <p:spPr>
          <a:xfrm>
            <a:off x="3353527" y="21236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3800A2-857D-789A-65BF-1228719F522F}"/>
              </a:ext>
            </a:extLst>
          </p:cNvPr>
          <p:cNvSpPr txBox="1"/>
          <p:nvPr/>
        </p:nvSpPr>
        <p:spPr>
          <a:xfrm>
            <a:off x="5402989" y="36045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E95B09-24AD-D0D9-D64C-95F4D7B5C37B}"/>
                  </a:ext>
                </a:extLst>
              </p:cNvPr>
              <p:cNvSpPr txBox="1"/>
              <p:nvPr/>
            </p:nvSpPr>
            <p:spPr>
              <a:xfrm>
                <a:off x="5029927" y="4941168"/>
                <a:ext cx="2434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E95B09-24AD-D0D9-D64C-95F4D7B5C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927" y="4941168"/>
                <a:ext cx="2434336" cy="726326"/>
              </a:xfrm>
              <a:prstGeom prst="rect">
                <a:avLst/>
              </a:prstGeom>
              <a:blipFill>
                <a:blip r:embed="rId5"/>
                <a:stretch>
                  <a:fillRect l="-375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6" name="yt_shape_11146"/>
          <p:cNvSpPr txBox="1"/>
          <p:nvPr/>
        </p:nvSpPr>
        <p:spPr>
          <a:xfrm>
            <a:off x="540000" y="1743866"/>
            <a:ext cx="1931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147" name="yt_shape_11147"/>
          <p:cNvSpPr txBox="1"/>
          <p:nvPr/>
        </p:nvSpPr>
        <p:spPr>
          <a:xfrm>
            <a:off x="540000" y="2223169"/>
            <a:ext cx="240129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1148" name="yt_shape_11148"/>
          <p:cNvSpPr txBox="1"/>
          <p:nvPr/>
        </p:nvSpPr>
        <p:spPr>
          <a:xfrm>
            <a:off x="540000" y="3182604"/>
            <a:ext cx="2316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9" name="yt_shape_11149"/>
              <p:cNvSpPr txBox="1"/>
              <p:nvPr/>
            </p:nvSpPr>
            <p:spPr>
              <a:xfrm>
                <a:off x="540000" y="3661907"/>
                <a:ext cx="4094069" cy="181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49" name="yt_shape_11149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1907"/>
                <a:ext cx="4094069" cy="1812227"/>
              </a:xfrm>
              <a:prstGeom prst="rect">
                <a:avLst/>
              </a:prstGeom>
              <a:blipFill>
                <a:blip r:embed="rId2"/>
                <a:stretch>
                  <a:fillRect l="-4620" t="-3030" r="-3726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145">
            <a:extLst>
              <a:ext uri="{FF2B5EF4-FFF2-40B4-BE49-F238E27FC236}">
                <a16:creationId xmlns:a16="http://schemas.microsoft.com/office/drawing/2014/main" id="{A3F2A8D0-2BA6-8CA5-48A9-5F1CD2D851D0}"/>
              </a:ext>
            </a:extLst>
          </p:cNvPr>
          <p:cNvSpPr txBox="1"/>
          <p:nvPr/>
        </p:nvSpPr>
        <p:spPr>
          <a:xfrm>
            <a:off x="540000" y="1264563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7" grpId="0" uiExpand="1" build="allAtOnce"/>
      <p:bldP spid="11149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" name="yt_shape_11151"/>
          <p:cNvSpPr txBox="1"/>
          <p:nvPr/>
        </p:nvSpPr>
        <p:spPr>
          <a:xfrm>
            <a:off x="540000" y="1444268"/>
            <a:ext cx="836286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形如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型方程的解法</a:t>
            </a:r>
          </a:p>
        </p:txBody>
      </p:sp>
      <p:sp>
        <p:nvSpPr>
          <p:cNvPr id="11152" name="yt_shape_11152"/>
          <p:cNvSpPr txBox="1"/>
          <p:nvPr/>
        </p:nvSpPr>
        <p:spPr>
          <a:xfrm>
            <a:off x="540119" y="19438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可转化为两个一元一次方程，一个一元一次方程是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，则另一个一元一次方程是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3" name="yt_table_111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504347"/>
              </p:ext>
            </p:extLst>
          </p:nvPr>
        </p:nvGraphicFramePr>
        <p:xfrm>
          <a:off x="540000" y="2903268"/>
          <a:ext cx="50977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11155" name="yt_shape_11155"/>
          <p:cNvSpPr txBox="1"/>
          <p:nvPr/>
        </p:nvSpPr>
        <p:spPr>
          <a:xfrm>
            <a:off x="540119" y="390482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49058" title="H_28.801733">
            <a:extLst>
              <a:ext uri="{FF2B5EF4-FFF2-40B4-BE49-F238E27FC236}">
                <a16:creationId xmlns:a16="http://schemas.microsoft.com/office/drawing/2014/main" id="{42A92D27-154F-0F1B-BAAE-5944BC3AD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359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2C14F6-E1CA-54FA-E908-8A7408F7FDE6}"/>
              </a:ext>
            </a:extLst>
          </p:cNvPr>
          <p:cNvSpPr txBox="1"/>
          <p:nvPr/>
        </p:nvSpPr>
        <p:spPr>
          <a:xfrm>
            <a:off x="5479308" y="23725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99863A-93FD-5F9B-5AC5-DD65D1E30229}"/>
              </a:ext>
            </a:extLst>
          </p:cNvPr>
          <p:cNvSpPr txBox="1"/>
          <p:nvPr/>
        </p:nvSpPr>
        <p:spPr>
          <a:xfrm>
            <a:off x="6401646" y="3808804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87802A-FD09-A88D-8E22-BEE8B39948FF}"/>
              </a:ext>
            </a:extLst>
          </p:cNvPr>
          <p:cNvSpPr txBox="1"/>
          <p:nvPr/>
        </p:nvSpPr>
        <p:spPr>
          <a:xfrm>
            <a:off x="1059708" y="48089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8" name="yt_shape_11158"/>
          <p:cNvSpPr txBox="1"/>
          <p:nvPr/>
        </p:nvSpPr>
        <p:spPr>
          <a:xfrm>
            <a:off x="540000" y="1610336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159" name="yt_shape_11159"/>
          <p:cNvSpPr txBox="1"/>
          <p:nvPr/>
        </p:nvSpPr>
        <p:spPr>
          <a:xfrm>
            <a:off x="540000" y="2089639"/>
            <a:ext cx="304250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1160" name="yt_shape_11160"/>
          <p:cNvSpPr txBox="1"/>
          <p:nvPr/>
        </p:nvSpPr>
        <p:spPr>
          <a:xfrm>
            <a:off x="540000" y="3529205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61" name="yt_shape_11161"/>
              <p:cNvSpPr txBox="1"/>
              <p:nvPr/>
            </p:nvSpPr>
            <p:spPr>
              <a:xfrm>
                <a:off x="540000" y="4008508"/>
                <a:ext cx="3350276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61" name="yt_shape_11161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8508"/>
                <a:ext cx="3350276" cy="1599156"/>
              </a:xfrm>
              <a:prstGeom prst="rect">
                <a:avLst/>
              </a:prstGeom>
              <a:blipFill>
                <a:blip r:embed="rId2"/>
                <a:stretch>
                  <a:fillRect l="-5647" t="-3435" r="-455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694827E-BA3C-1AAC-81F1-F423773E13D6}"/>
              </a:ext>
            </a:extLst>
          </p:cNvPr>
          <p:cNvSpPr txBox="1"/>
          <p:nvPr/>
        </p:nvSpPr>
        <p:spPr>
          <a:xfrm>
            <a:off x="534500" y="1145845"/>
            <a:ext cx="82978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用直接开平方法解方程：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59" grpId="0" uiExpand="1" build="allAtOnce"/>
      <p:bldP spid="11161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" name="yt_shape_11163"/>
          <p:cNvSpPr txBox="1"/>
          <p:nvPr/>
        </p:nvSpPr>
        <p:spPr>
          <a:xfrm>
            <a:off x="540000" y="2644182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忽视一元二次方程若有解就是两个</a:t>
            </a:r>
          </a:p>
        </p:txBody>
      </p:sp>
      <p:sp>
        <p:nvSpPr>
          <p:cNvPr id="11164" name="yt_shape_11164"/>
          <p:cNvSpPr txBox="1"/>
          <p:nvPr/>
        </p:nvSpPr>
        <p:spPr>
          <a:xfrm>
            <a:off x="540000" y="3143747"/>
            <a:ext cx="46759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5" name="yt_table_111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573472"/>
              </p:ext>
            </p:extLst>
          </p:nvPr>
        </p:nvGraphicFramePr>
        <p:xfrm>
          <a:off x="540000" y="3623050"/>
          <a:ext cx="4521518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116138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pic>
        <p:nvPicPr>
          <p:cNvPr id="3" name="yt_shape_1699003049403">
            <a:extLst>
              <a:ext uri="{FF2B5EF4-FFF2-40B4-BE49-F238E27FC236}">
                <a16:creationId xmlns:a16="http://schemas.microsoft.com/office/drawing/2014/main" id="{1006F9BA-6B1D-4781-54EE-B97E0E2966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50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FD82C3-DF1C-99A6-282E-6472C535E1D7}"/>
              </a:ext>
            </a:extLst>
          </p:cNvPr>
          <p:cNvSpPr txBox="1"/>
          <p:nvPr/>
        </p:nvSpPr>
        <p:spPr>
          <a:xfrm>
            <a:off x="4420327" y="30969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8" name="yt_shape_11168"/>
          <p:cNvSpPr txBox="1"/>
          <p:nvPr/>
        </p:nvSpPr>
        <p:spPr>
          <a:xfrm>
            <a:off x="540000" y="2072648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67" name="yt_image_11167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72648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0" name="yt_shape_11170"/>
          <p:cNvSpPr txBox="1"/>
          <p:nvPr/>
        </p:nvSpPr>
        <p:spPr>
          <a:xfrm>
            <a:off x="540000" y="2764517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下列方程中，不能用直接开平方法的是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1" name="yt_table_111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761061"/>
              </p:ext>
            </p:extLst>
          </p:nvPr>
        </p:nvGraphicFramePr>
        <p:xfrm>
          <a:off x="540000" y="3243820"/>
          <a:ext cx="3919538" cy="1901952"/>
        </p:xfrm>
        <a:graphic>
          <a:graphicData uri="http://schemas.openxmlformats.org/drawingml/2006/table">
            <a:tbl>
              <a:tblPr/>
              <a:tblGrid>
                <a:gridCol w="3919538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D65CCF-5EC0-B2A9-3B03-5617DE4697E6}"/>
              </a:ext>
            </a:extLst>
          </p:cNvPr>
          <p:cNvSpPr txBox="1"/>
          <p:nvPr/>
        </p:nvSpPr>
        <p:spPr>
          <a:xfrm>
            <a:off x="6469789" y="27177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3" name="yt_shape_11173"/>
              <p:cNvSpPr txBox="1"/>
              <p:nvPr/>
            </p:nvSpPr>
            <p:spPr>
              <a:xfrm>
                <a:off x="540000" y="2201170"/>
                <a:ext cx="7674986" cy="22670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下列方程中，适合用直接开平方法解的个数为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173" name="yt_shape_11173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1170"/>
                <a:ext cx="7674986" cy="2267095"/>
              </a:xfrm>
              <a:prstGeom prst="rect">
                <a:avLst/>
              </a:prstGeom>
              <a:blipFill>
                <a:blip r:embed="rId2"/>
                <a:stretch>
                  <a:fillRect l="-2462" t="-2151" r="-1430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79" name="yt_table_111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954951"/>
              </p:ext>
            </p:extLst>
          </p:nvPr>
        </p:nvGraphicFramePr>
        <p:xfrm>
          <a:off x="540000" y="454144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6316748-928C-A05E-86AB-5E2257C57402}"/>
              </a:ext>
            </a:extLst>
          </p:cNvPr>
          <p:cNvSpPr txBox="1"/>
          <p:nvPr/>
        </p:nvSpPr>
        <p:spPr>
          <a:xfrm>
            <a:off x="7372886" y="2154364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1" name="yt_shape_11181"/>
          <p:cNvSpPr txBox="1"/>
          <p:nvPr/>
        </p:nvSpPr>
        <p:spPr>
          <a:xfrm>
            <a:off x="540119" y="29146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合肥庐阳区期末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定义一种新运算：对于函数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，规定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例如：若函数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8BD628-CC92-FE42-B12C-16A362373E34}"/>
              </a:ext>
            </a:extLst>
          </p:cNvPr>
          <p:cNvSpPr txBox="1"/>
          <p:nvPr/>
        </p:nvSpPr>
        <p:spPr>
          <a:xfrm>
            <a:off x="8763846" y="3294080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1487</Words>
  <Application>Microsoft Office PowerPoint</Application>
  <PresentationFormat>宽屏</PresentationFormat>
  <Paragraphs>121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