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9" r:id="rId5"/>
    <p:sldId id="373" r:id="rId6"/>
    <p:sldId id="387" r:id="rId7"/>
    <p:sldId id="375" r:id="rId8"/>
    <p:sldId id="377" r:id="rId9"/>
    <p:sldId id="381" r:id="rId10"/>
    <p:sldId id="383" r:id="rId11"/>
    <p:sldId id="388" r:id="rId12"/>
    <p:sldId id="384" r:id="rId13"/>
    <p:sldId id="385" r:id="rId14"/>
    <p:sldId id="389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54" y="1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1" name="yt_shape_11341"/>
          <p:cNvSpPr txBox="1"/>
          <p:nvPr/>
        </p:nvSpPr>
        <p:spPr>
          <a:xfrm>
            <a:off x="540000" y="1927182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40" name="yt_image_11340" title="H_50.9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27182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343" name="yt_shape_11343"/>
              <p:cNvSpPr txBox="1"/>
              <p:nvPr/>
            </p:nvSpPr>
            <p:spPr>
              <a:xfrm>
                <a:off x="540119" y="2624765"/>
                <a:ext cx="11111999" cy="26660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用公式法解一元二次方程的一般步骤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将方程化为一般形式：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确定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的值，在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的前提下，代入求根公式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 u="sng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u="sng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0" u="sng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求解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43" name="yt_shape_11343" descr="{&quot;rangeId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24765"/>
                <a:ext cx="11111999" cy="2666051"/>
              </a:xfrm>
              <a:prstGeom prst="rect">
                <a:avLst/>
              </a:prstGeom>
              <a:blipFill>
                <a:blip r:embed="rId3"/>
                <a:stretch>
                  <a:fillRect l="-1701" t="-2059" b="-2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6F3658B-3089-FD27-5000-29FB76274E75}"/>
              </a:ext>
            </a:extLst>
          </p:cNvPr>
          <p:cNvSpPr txBox="1"/>
          <p:nvPr/>
        </p:nvSpPr>
        <p:spPr>
          <a:xfrm>
            <a:off x="5342783" y="400442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6BED91-3356-E32E-E595-AE8453E9BDFC}"/>
              </a:ext>
            </a:extLst>
          </p:cNvPr>
          <p:cNvSpPr txBox="1"/>
          <p:nvPr/>
        </p:nvSpPr>
        <p:spPr>
          <a:xfrm>
            <a:off x="9762382" y="4004423"/>
            <a:ext cx="61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3435F6-B25C-2FAD-DBE7-1D63A357D185}"/>
                  </a:ext>
                </a:extLst>
              </p:cNvPr>
              <p:cNvSpPr txBox="1"/>
              <p:nvPr/>
            </p:nvSpPr>
            <p:spPr>
              <a:xfrm>
                <a:off x="450108" y="4325265"/>
                <a:ext cx="1906968" cy="8319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3435F6-B25C-2FAD-DBE7-1D63A357D1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25265"/>
                <a:ext cx="1906968" cy="83192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0" name="yt_shape_11400"/>
          <p:cNvSpPr txBox="1"/>
          <p:nvPr/>
        </p:nvSpPr>
        <p:spPr>
          <a:xfrm>
            <a:off x="540000" y="2434893"/>
            <a:ext cx="41966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11401" name="yt_shape_11401"/>
          <p:cNvSpPr txBox="1"/>
          <p:nvPr/>
        </p:nvSpPr>
        <p:spPr>
          <a:xfrm>
            <a:off x="540000" y="2914196"/>
            <a:ext cx="5838137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解：将方程化为标准形式，得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原方程无实数根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4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0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2" name="yt_shape_11402"/>
          <p:cNvSpPr txBox="1"/>
          <p:nvPr/>
        </p:nvSpPr>
        <p:spPr>
          <a:xfrm>
            <a:off x="540000" y="1518038"/>
            <a:ext cx="92910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为何值时，代数式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的值与代数式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的值相等？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03" name="yt_shape_11403"/>
              <p:cNvSpPr txBox="1"/>
              <p:nvPr/>
            </p:nvSpPr>
            <p:spPr>
              <a:xfrm>
                <a:off x="540000" y="1997341"/>
                <a:ext cx="5384487" cy="21624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解：根据题意得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整理得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1403" name="yt_shape_11403" descr="{&quot;rangeId&quot;:1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97341"/>
                <a:ext cx="5384487" cy="2162451"/>
              </a:xfrm>
              <a:prstGeom prst="rect">
                <a:avLst/>
              </a:prstGeom>
              <a:blipFill>
                <a:blip r:embed="rId2"/>
                <a:stretch>
                  <a:fillRect l="-3511" t="-2542" r="-2492" b="-39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05" name="yt_shape_11405"/>
              <p:cNvSpPr txBox="1"/>
              <p:nvPr/>
            </p:nvSpPr>
            <p:spPr>
              <a:xfrm>
                <a:off x="540000" y="4210580"/>
                <a:ext cx="10650480" cy="14893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时，代数式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的值与代数式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的值相等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405" name="yt_shape_11405" descr="{&quot;rangeId&quot;:1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10580"/>
                <a:ext cx="10650480" cy="1489382"/>
              </a:xfrm>
              <a:prstGeom prst="rect">
                <a:avLst/>
              </a:prstGeom>
              <a:blipFill>
                <a:blip r:embed="rId3"/>
                <a:stretch>
                  <a:fillRect l="-1774" r="-744" b="-57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4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03" grpId="0" build="allAtOnce"/>
      <p:bldP spid="1140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8" name="yt_shape_11408"/>
          <p:cNvSpPr txBox="1"/>
          <p:nvPr/>
        </p:nvSpPr>
        <p:spPr>
          <a:xfrm>
            <a:off x="540000" y="1614880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07" name="yt_image_11407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14880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10" name="yt_shape_11410"/>
          <p:cNvSpPr txBox="1"/>
          <p:nvPr/>
        </p:nvSpPr>
        <p:spPr>
          <a:xfrm>
            <a:off x="540000" y="2312463"/>
            <a:ext cx="1097736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求出方程的根；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412" name="yt_shape_11412"/>
              <p:cNvSpPr txBox="1"/>
              <p:nvPr/>
            </p:nvSpPr>
            <p:spPr>
              <a:xfrm>
                <a:off x="540000" y="3271069"/>
                <a:ext cx="7183057" cy="23320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解：由题意得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>
          <p:sp>
            <p:nvSpPr>
              <p:cNvPr id="11412" name="yt_shape_114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71069"/>
                <a:ext cx="7183057" cy="2332049"/>
              </a:xfrm>
              <a:prstGeom prst="rect">
                <a:avLst/>
              </a:prstGeom>
              <a:blipFill>
                <a:blip r:embed="rId3"/>
                <a:stretch>
                  <a:fillRect l="-2632" t="-2356" r="-1528" b="-3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1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4" name="yt_shape_11414"/>
          <p:cNvSpPr txBox="1"/>
          <p:nvPr/>
        </p:nvSpPr>
        <p:spPr>
          <a:xfrm>
            <a:off x="540000" y="1993362"/>
            <a:ext cx="68400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为何整数时，此方程的两个根都为正整数？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415" name="yt_shape_11415"/>
              <p:cNvSpPr txBox="1"/>
              <p:nvPr/>
            </p:nvSpPr>
            <p:spPr>
              <a:xfrm>
                <a:off x="540000" y="2472665"/>
                <a:ext cx="6524543" cy="27519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方程的两个根都为正整数，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是正整数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是整数，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，或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时，此方程的两个根都为正整数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415" name="yt_shape_114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72665"/>
                <a:ext cx="6524543" cy="2751972"/>
              </a:xfrm>
              <a:prstGeom prst="rect">
                <a:avLst/>
              </a:prstGeom>
              <a:blipFill>
                <a:blip r:embed="rId2"/>
                <a:stretch>
                  <a:fillRect l="-2897" r="-1869" b="-5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4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4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1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9" name="yt_shape_11349"/>
          <p:cNvSpPr txBox="1"/>
          <p:nvPr/>
        </p:nvSpPr>
        <p:spPr>
          <a:xfrm>
            <a:off x="540000" y="900000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48" name="yt_image_11348" title="H_51.3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51" name="yt_shape_11351"/>
          <p:cNvSpPr txBox="1"/>
          <p:nvPr/>
        </p:nvSpPr>
        <p:spPr>
          <a:xfrm>
            <a:off x="540000" y="1603297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一元二次方程的求根公式</a:t>
            </a:r>
          </a:p>
        </p:txBody>
      </p:sp>
      <p:sp>
        <p:nvSpPr>
          <p:cNvPr id="11352" name="yt_shape_11352"/>
          <p:cNvSpPr txBox="1"/>
          <p:nvPr/>
        </p:nvSpPr>
        <p:spPr>
          <a:xfrm>
            <a:off x="540119" y="21028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能用公式法求解，那么必须满足的条件是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53" name="yt_table_1135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182555"/>
              </p:ext>
            </p:extLst>
          </p:nvPr>
        </p:nvGraphicFramePr>
        <p:xfrm>
          <a:off x="540000" y="3062297"/>
          <a:ext cx="5605780" cy="950976"/>
        </p:xfrm>
        <a:graphic>
          <a:graphicData uri="http://schemas.openxmlformats.org/drawingml/2006/table">
            <a:tbl>
              <a:tblPr/>
              <a:tblGrid>
                <a:gridCol w="3268980">
                  <a:extLst>
                    <a:ext uri="{9D8B030D-6E8A-4147-A177-3AD203B41FA5}">
                      <a16:colId xmlns:a16="http://schemas.microsoft.com/office/drawing/2014/main" val="10272"/>
                    </a:ext>
                  </a:extLst>
                </a:gridCol>
                <a:gridCol w="2336800">
                  <a:extLst>
                    <a:ext uri="{9D8B030D-6E8A-4147-A177-3AD203B41FA5}">
                      <a16:colId xmlns:a16="http://schemas.microsoft.com/office/drawing/2014/main" val="102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355" name="yt_shape_11355"/>
              <p:cNvSpPr txBox="1"/>
              <p:nvPr/>
            </p:nvSpPr>
            <p:spPr>
              <a:xfrm>
                <a:off x="540119" y="4063851"/>
                <a:ext cx="11111999" cy="24967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用公式法解一元二次方程，得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4×3×1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，则该一元二次方程是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安庆岳西县期末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的系数满足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，则此方程的根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 u="sng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u="sng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0" u="sng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1355" name="yt_shape_11355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63851"/>
                <a:ext cx="11111999" cy="2496774"/>
              </a:xfrm>
              <a:prstGeom prst="rect">
                <a:avLst/>
              </a:prstGeom>
              <a:blipFill>
                <a:blip r:embed="rId3"/>
                <a:stretch>
                  <a:fillRect l="-1701" r="-549" b="-3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3114307" title="H_28.801733">
            <a:extLst>
              <a:ext uri="{FF2B5EF4-FFF2-40B4-BE49-F238E27FC236}">
                <a16:creationId xmlns:a16="http://schemas.microsoft.com/office/drawing/2014/main" id="{6B0A2131-5F0C-6BFE-5795-791D135A1D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262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4D9441-44A0-CA8D-F6AE-294DC8535675}"/>
              </a:ext>
            </a:extLst>
          </p:cNvPr>
          <p:cNvSpPr txBox="1"/>
          <p:nvPr/>
        </p:nvSpPr>
        <p:spPr>
          <a:xfrm>
            <a:off x="1212108" y="25315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982542-7F38-9C74-DF20-8744F03BC804}"/>
              </a:ext>
            </a:extLst>
          </p:cNvPr>
          <p:cNvSpPr txBox="1"/>
          <p:nvPr/>
        </p:nvSpPr>
        <p:spPr>
          <a:xfrm>
            <a:off x="10149478" y="4017046"/>
            <a:ext cx="1465962" cy="87694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07E0F2-34F4-B215-8682-5B7ED7C42407}"/>
              </a:ext>
            </a:extLst>
          </p:cNvPr>
          <p:cNvSpPr txBox="1"/>
          <p:nvPr/>
        </p:nvSpPr>
        <p:spPr>
          <a:xfrm>
            <a:off x="450108" y="480038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67FD63B-57CA-FE72-3830-287CD8CD8BE7}"/>
                  </a:ext>
                </a:extLst>
              </p:cNvPr>
              <p:cNvSpPr txBox="1"/>
              <p:nvPr/>
            </p:nvSpPr>
            <p:spPr>
              <a:xfrm>
                <a:off x="1499446" y="5589240"/>
                <a:ext cx="1745043" cy="8319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67FD63B-57CA-FE72-3830-287CD8CD8B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9446" y="5589240"/>
                <a:ext cx="1745043" cy="83192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9" name="yt_shape_11359"/>
          <p:cNvSpPr txBox="1"/>
          <p:nvPr/>
        </p:nvSpPr>
        <p:spPr>
          <a:xfrm>
            <a:off x="540000" y="2285031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用公式法解一元二次方程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60" name="yt_shape_11360"/>
              <p:cNvSpPr txBox="1"/>
              <p:nvPr/>
            </p:nvSpPr>
            <p:spPr>
              <a:xfrm>
                <a:off x="540000" y="2784596"/>
                <a:ext cx="8493094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用公式法解方程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360" name="yt_shape_11360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84596"/>
                <a:ext cx="8493094" cy="466666"/>
              </a:xfrm>
              <a:prstGeom prst="rect">
                <a:avLst/>
              </a:prstGeom>
              <a:blipFill>
                <a:blip r:embed="rId2"/>
                <a:stretch>
                  <a:fillRect l="-2225" t="-5263" r="-1077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62" name="yt_table_11362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66907305"/>
                  </p:ext>
                </p:extLst>
              </p:nvPr>
            </p:nvGraphicFramePr>
            <p:xfrm>
              <a:off x="540000" y="3302050"/>
              <a:ext cx="7889368" cy="46107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74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275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276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2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D.64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362" name="yt_table_11362" descr="{&quot;rangeId&quot;:6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66907305"/>
                  </p:ext>
                </p:extLst>
              </p:nvPr>
            </p:nvGraphicFramePr>
            <p:xfrm>
              <a:off x="540000" y="1917019"/>
              <a:ext cx="7889368" cy="46107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74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275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276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277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7206" t="-6494" r="-50914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D.64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63" name="yt_shape_11363"/>
              <p:cNvSpPr txBox="1"/>
              <p:nvPr/>
            </p:nvSpPr>
            <p:spPr>
              <a:xfrm>
                <a:off x="540000" y="3813810"/>
                <a:ext cx="9119484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363" name="yt_shape_11363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13810"/>
                <a:ext cx="9119484" cy="639855"/>
              </a:xfrm>
              <a:prstGeom prst="rect">
                <a:avLst/>
              </a:prstGeom>
              <a:blipFill>
                <a:blip r:embed="rId4"/>
                <a:stretch>
                  <a:fillRect l="-2072" r="-107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3114517">
            <a:extLst>
              <a:ext uri="{FF2B5EF4-FFF2-40B4-BE49-F238E27FC236}">
                <a16:creationId xmlns:a16="http://schemas.microsoft.com/office/drawing/2014/main" id="{01C774E5-5319-7C92-74B6-3401FBE6160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2435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98935C-3FB9-B39A-9569-BA1E15E26058}"/>
              </a:ext>
            </a:extLst>
          </p:cNvPr>
          <p:cNvSpPr txBox="1"/>
          <p:nvPr/>
        </p:nvSpPr>
        <p:spPr>
          <a:xfrm>
            <a:off x="8183083" y="2737790"/>
            <a:ext cx="400748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041EF60-C293-39B7-8F43-650AE27FD19C}"/>
                  </a:ext>
                </a:extLst>
              </p:cNvPr>
              <p:cNvSpPr txBox="1"/>
              <p:nvPr/>
            </p:nvSpPr>
            <p:spPr>
              <a:xfrm>
                <a:off x="8209689" y="3637825"/>
                <a:ext cx="13754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041EF60-C293-39B7-8F43-650AE27FD1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9689" y="3637825"/>
                <a:ext cx="1375474" cy="727279"/>
              </a:xfrm>
              <a:prstGeom prst="rect">
                <a:avLst/>
              </a:prstGeom>
              <a:blipFill>
                <a:blip r:embed="rId6"/>
                <a:stretch>
                  <a:fillRect l="-711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" name="yt_shape_11366"/>
          <p:cNvSpPr txBox="1"/>
          <p:nvPr/>
        </p:nvSpPr>
        <p:spPr>
          <a:xfrm>
            <a:off x="540000" y="1889071"/>
            <a:ext cx="29912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67" name="yt_shape_11367"/>
              <p:cNvSpPr txBox="1"/>
              <p:nvPr/>
            </p:nvSpPr>
            <p:spPr>
              <a:xfrm>
                <a:off x="540000" y="2368374"/>
                <a:ext cx="5958362" cy="29605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代入求根公式，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24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4±2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67" name="yt_shape_11367" descr="{&quot;rangeId&quot;:2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68374"/>
                <a:ext cx="5958362" cy="2960554"/>
              </a:xfrm>
              <a:prstGeom prst="rect">
                <a:avLst/>
              </a:prstGeom>
              <a:blipFill>
                <a:blip r:embed="rId2"/>
                <a:stretch>
                  <a:fillRect l="-3173" t="-1856" r="-2252" b="-2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1365">
            <a:extLst>
              <a:ext uri="{FF2B5EF4-FFF2-40B4-BE49-F238E27FC236}">
                <a16:creationId xmlns:a16="http://schemas.microsoft.com/office/drawing/2014/main" id="{256E693F-657B-5EFB-57A6-ABF91664B5A7}"/>
              </a:ext>
            </a:extLst>
          </p:cNvPr>
          <p:cNvSpPr txBox="1"/>
          <p:nvPr/>
        </p:nvSpPr>
        <p:spPr>
          <a:xfrm>
            <a:off x="540000" y="1460556"/>
            <a:ext cx="33085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用公式法解下列方程：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3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3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69" name="yt_shape_11369"/>
              <p:cNvSpPr txBox="1"/>
              <p:nvPr/>
            </p:nvSpPr>
            <p:spPr>
              <a:xfrm>
                <a:off x="540000" y="1929594"/>
                <a:ext cx="2824619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="">
          <p:sp>
            <p:nvSpPr>
              <p:cNvPr id="11369" name="yt_shape_11369" descr="{&quot;rangeId&quot;:2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824619" cy="465577"/>
              </a:xfrm>
              <a:prstGeom prst="rect">
                <a:avLst/>
              </a:prstGeom>
              <a:blipFill>
                <a:blip r:embed="rId2"/>
                <a:stretch>
                  <a:fillRect l="-6695" t="-5263" r="-561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71" name="yt_shape_11371"/>
              <p:cNvSpPr txBox="1"/>
              <p:nvPr/>
            </p:nvSpPr>
            <p:spPr>
              <a:xfrm>
                <a:off x="540000" y="2445959"/>
                <a:ext cx="5099281" cy="28424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解：方程整理得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2×1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71" name="yt_shape_11371" descr="{&quot;rangeId&quot;:2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45959"/>
                <a:ext cx="5099281" cy="2842445"/>
              </a:xfrm>
              <a:prstGeom prst="rect">
                <a:avLst/>
              </a:prstGeom>
              <a:blipFill>
                <a:blip r:embed="rId3"/>
                <a:stretch>
                  <a:fillRect l="-3708" t="-642" r="-2751" b="-55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7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3" name="yt_shape_11373"/>
          <p:cNvSpPr txBox="1"/>
          <p:nvPr/>
        </p:nvSpPr>
        <p:spPr>
          <a:xfrm>
            <a:off x="540000" y="900000"/>
            <a:ext cx="4138954" cy="3847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套用求根公式出错</a:t>
            </a:r>
          </a:p>
        </p:txBody>
      </p:sp>
      <p:sp>
        <p:nvSpPr>
          <p:cNvPr id="11374" name="yt_shape_11374"/>
          <p:cNvSpPr txBox="1"/>
          <p:nvPr/>
        </p:nvSpPr>
        <p:spPr>
          <a:xfrm>
            <a:off x="540000" y="1348777"/>
            <a:ext cx="6145913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时，有一位同学解答如下：</a:t>
            </a:r>
          </a:p>
        </p:txBody>
      </p:sp>
      <p:sp>
        <p:nvSpPr>
          <p:cNvPr id="11375" name="yt_shape_11375"/>
          <p:cNvSpPr txBox="1"/>
          <p:nvPr/>
        </p:nvSpPr>
        <p:spPr>
          <a:xfrm>
            <a:off x="540000" y="1828080"/>
            <a:ext cx="7248779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376" name="yt_shape_11376"/>
              <p:cNvSpPr txBox="1"/>
              <p:nvPr/>
            </p:nvSpPr>
            <p:spPr>
              <a:xfrm>
                <a:off x="540000" y="2307383"/>
                <a:ext cx="3164008" cy="6085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3±1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376" name="yt_shape_113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07383"/>
                <a:ext cx="3164008" cy="608565"/>
              </a:xfrm>
              <a:prstGeom prst="rect">
                <a:avLst/>
              </a:prstGeom>
              <a:blipFill>
                <a:blip r:embed="rId2"/>
                <a:stretch>
                  <a:fillRect l="-5973" r="-4817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78" name="yt_shape_11378"/>
          <p:cNvSpPr txBox="1"/>
          <p:nvPr/>
        </p:nvSpPr>
        <p:spPr>
          <a:xfrm>
            <a:off x="540000" y="2951433"/>
            <a:ext cx="2709075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11379" name="yt_shape_11379"/>
          <p:cNvSpPr txBox="1"/>
          <p:nvPr/>
        </p:nvSpPr>
        <p:spPr>
          <a:xfrm>
            <a:off x="540000" y="3429000"/>
            <a:ext cx="1084912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已知该同学的解题过程中存在错误，请指出错误的地方，并写出正确的解题过程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380" name="yt_shape_11380"/>
              <p:cNvSpPr txBox="1"/>
              <p:nvPr/>
            </p:nvSpPr>
            <p:spPr>
              <a:xfrm>
                <a:off x="540000" y="3833817"/>
                <a:ext cx="11111999" cy="23043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解：错误之处在于没有先把方程整理成一般形式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正确解法：将原方程整理成一般形式为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380" name="yt_shape_113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33817"/>
                <a:ext cx="11111999" cy="2304349"/>
              </a:xfrm>
              <a:prstGeom prst="rect">
                <a:avLst/>
              </a:prstGeom>
              <a:blipFill>
                <a:blip r:embed="rId3"/>
                <a:stretch>
                  <a:fillRect l="-1701" t="-5026" r="-1153" b="-3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3114754">
            <a:extLst>
              <a:ext uri="{FF2B5EF4-FFF2-40B4-BE49-F238E27FC236}">
                <a16:creationId xmlns:a16="http://schemas.microsoft.com/office/drawing/2014/main" id="{FA294C26-6E62-666A-E9CF-95FE749834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327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3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3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8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3" name="yt_shape_11383"/>
          <p:cNvSpPr txBox="1"/>
          <p:nvPr/>
        </p:nvSpPr>
        <p:spPr>
          <a:xfrm>
            <a:off x="540000" y="1324642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82" name="yt_image_11382" title="H_50.4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24642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85" name="yt_shape_11385"/>
          <p:cNvSpPr txBox="1"/>
          <p:nvPr/>
        </p:nvSpPr>
        <p:spPr>
          <a:xfrm>
            <a:off x="540000" y="2016511"/>
            <a:ext cx="106599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百色市中考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的两个实数根中较大的根是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86" name="yt_table_11386" title="H_112.71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34103452"/>
                  </p:ext>
                </p:extLst>
              </p:nvPr>
            </p:nvGraphicFramePr>
            <p:xfrm>
              <a:off x="540000" y="2495814"/>
              <a:ext cx="4323271" cy="1431418"/>
            </p:xfrm>
            <a:graphic>
              <a:graphicData uri="http://schemas.openxmlformats.org/drawingml/2006/table">
                <a:tbl>
                  <a:tblPr/>
                  <a:tblGrid>
                    <a:gridCol w="2715070">
                      <a:extLst>
                        <a:ext uri="{9D8B030D-6E8A-4147-A177-3AD203B41FA5}">
                          <a16:colId xmlns:a16="http://schemas.microsoft.com/office/drawing/2014/main" val="10278"/>
                        </a:ext>
                      </a:extLst>
                    </a:gridCol>
                    <a:gridCol w="1608201">
                      <a:extLst>
                        <a:ext uri="{9D8B030D-6E8A-4147-A177-3AD203B41FA5}">
                          <a16:colId xmlns:a16="http://schemas.microsoft.com/office/drawing/2014/main" val="1027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1+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1+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386" name="yt_table_11386" descr="{&quot;rangeId&quot;:11,&quot;type&quot;:&quot;Option&quot;}" title="H_112.71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34103452"/>
                  </p:ext>
                </p:extLst>
              </p:nvPr>
            </p:nvGraphicFramePr>
            <p:xfrm>
              <a:off x="540000" y="2071172"/>
              <a:ext cx="4323271" cy="1431418"/>
            </p:xfrm>
            <a:graphic>
              <a:graphicData uri="http://schemas.openxmlformats.org/drawingml/2006/table">
                <a:tbl>
                  <a:tblPr/>
                  <a:tblGrid>
                    <a:gridCol w="2715070">
                      <a:extLst>
                        <a:ext uri="{9D8B030D-6E8A-4147-A177-3AD203B41FA5}">
                          <a16:colId xmlns:a16="http://schemas.microsoft.com/office/drawing/2014/main" val="10278"/>
                        </a:ext>
                      </a:extLst>
                    </a:gridCol>
                    <a:gridCol w="1608201">
                      <a:extLst>
                        <a:ext uri="{9D8B030D-6E8A-4147-A177-3AD203B41FA5}">
                          <a16:colId xmlns:a16="http://schemas.microsoft.com/office/drawing/2014/main" val="10279"/>
                        </a:ext>
                      </a:extLst>
                    </a:gridCol>
                  </a:tblGrid>
                  <a:tr h="715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59193" b="-1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8939" b="-1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0"/>
                      </a:ext>
                    </a:extLst>
                  </a:tr>
                  <a:tr h="715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59193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8939" t="-100000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387" name="yt_shape_11387"/>
              <p:cNvSpPr txBox="1"/>
              <p:nvPr/>
            </p:nvSpPr>
            <p:spPr>
              <a:xfrm>
                <a:off x="540119" y="3977704"/>
                <a:ext cx="11111999" cy="14269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小明设计了一个魔术盒，当任意实数对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进入其中，会得到一个新的实数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若将实数对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放入其中，得到一个新数为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387" name="yt_shape_113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77704"/>
                <a:ext cx="11111999" cy="1426929"/>
              </a:xfrm>
              <a:prstGeom prst="rect">
                <a:avLst/>
              </a:prstGeom>
              <a:blipFill>
                <a:blip r:embed="rId4"/>
                <a:stretch>
                  <a:fillRect l="-1701" t="-3846" b="-11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86B7671-3ED3-CF2F-9533-905186BB3CD9}"/>
              </a:ext>
            </a:extLst>
          </p:cNvPr>
          <p:cNvSpPr txBox="1"/>
          <p:nvPr/>
        </p:nvSpPr>
        <p:spPr>
          <a:xfrm>
            <a:off x="10346464" y="19697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C410A5-4D69-8F56-5CA8-D8046EBCFFF5}"/>
              </a:ext>
            </a:extLst>
          </p:cNvPr>
          <p:cNvSpPr txBox="1"/>
          <p:nvPr/>
        </p:nvSpPr>
        <p:spPr>
          <a:xfrm>
            <a:off x="10176721" y="440638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AF8DA61-412F-0FA7-ED3D-1205B4D0D7AF}"/>
                  </a:ext>
                </a:extLst>
              </p:cNvPr>
              <p:cNvSpPr txBox="1"/>
              <p:nvPr/>
            </p:nvSpPr>
            <p:spPr>
              <a:xfrm>
                <a:off x="450108" y="4800924"/>
                <a:ext cx="1478789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4" name="文本框 3" descr="{'rangeId': 12, 'hasSerialNum': 1, 'mathAnswerShape': 1}">
                <a:extLst>
                  <a:ext uri="{FF2B5EF4-FFF2-40B4-BE49-F238E27FC236}">
                    <a16:creationId xmlns:a16="http://schemas.microsoft.com/office/drawing/2014/main" id="{1AF8DA61-412F-0FA7-ED3D-1205B4D0D7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00924"/>
                <a:ext cx="1478789" cy="615392"/>
              </a:xfrm>
              <a:prstGeom prst="rect">
                <a:avLst/>
              </a:prstGeom>
              <a:blipFill>
                <a:blip r:embed="rId5"/>
                <a:stretch>
                  <a:fillRect l="-661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0" name="yt_shape_11390"/>
          <p:cNvSpPr txBox="1"/>
          <p:nvPr/>
        </p:nvSpPr>
        <p:spPr>
          <a:xfrm>
            <a:off x="479376" y="1653553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配方法：</a:t>
            </a:r>
          </a:p>
        </p:txBody>
      </p:sp>
      <p:sp>
        <p:nvSpPr>
          <p:cNvPr id="11391" name="yt_shape_11391"/>
          <p:cNvSpPr txBox="1"/>
          <p:nvPr/>
        </p:nvSpPr>
        <p:spPr>
          <a:xfrm>
            <a:off x="479376" y="2132856"/>
            <a:ext cx="4555734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解：移项，得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配方，得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开平方，得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原方程的解为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</p:txBody>
      </p:sp>
      <p:sp>
        <p:nvSpPr>
          <p:cNvPr id="11392" name="yt_shape_11392"/>
          <p:cNvSpPr txBox="1"/>
          <p:nvPr/>
        </p:nvSpPr>
        <p:spPr>
          <a:xfrm>
            <a:off x="6240016" y="1724378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公式法：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393" name="yt_shape_11393"/>
              <p:cNvSpPr txBox="1"/>
              <p:nvPr/>
            </p:nvSpPr>
            <p:spPr>
              <a:xfrm>
                <a:off x="6240016" y="2203681"/>
                <a:ext cx="5852628" cy="21528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代入求根公式，得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8±2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原方程的解为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>
          <p:sp>
            <p:nvSpPr>
              <p:cNvPr id="11393" name="yt_shape_113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0016" y="2203681"/>
                <a:ext cx="5852628" cy="2152833"/>
              </a:xfrm>
              <a:prstGeom prst="rect">
                <a:avLst/>
              </a:prstGeom>
              <a:blipFill>
                <a:blip r:embed="rId2"/>
                <a:stretch>
                  <a:fillRect l="-3229" t="-2260" r="-2188" b="-79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155B874-69EB-F9EC-F925-CEF9450DF7E4}"/>
              </a:ext>
            </a:extLst>
          </p:cNvPr>
          <p:cNvSpPr txBox="1"/>
          <p:nvPr/>
        </p:nvSpPr>
        <p:spPr>
          <a:xfrm>
            <a:off x="418752" y="1203530"/>
            <a:ext cx="609600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用两种方法解方程：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3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3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3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3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3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3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91" grpId="0" build="allAtOnce"/>
      <p:bldP spid="1139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95" name="yt_shape_11395"/>
              <p:cNvSpPr txBox="1"/>
              <p:nvPr/>
            </p:nvSpPr>
            <p:spPr>
              <a:xfrm>
                <a:off x="540000" y="1540704"/>
                <a:ext cx="7606057" cy="1119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用公式法解下列方程：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1395" name="yt_shape_11395" descr="{&quot;rangeId&quot;:19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606057" cy="1119987"/>
              </a:xfrm>
              <a:prstGeom prst="rect">
                <a:avLst/>
              </a:prstGeom>
              <a:blipFill>
                <a:blip r:embed="rId2"/>
                <a:stretch>
                  <a:fillRect l="-2486" t="-4918" r="-1524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98" name="yt_shape_11398"/>
              <p:cNvSpPr txBox="1"/>
              <p:nvPr/>
            </p:nvSpPr>
            <p:spPr>
              <a:xfrm>
                <a:off x="540000" y="2710650"/>
                <a:ext cx="7189469" cy="29666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解：将方程化为标准形式，得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代入求根公式，得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88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98" name="yt_shape_11398" descr="{&quot;rangeId&quot;:1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10650"/>
                <a:ext cx="7189469" cy="2966646"/>
              </a:xfrm>
              <a:prstGeom prst="rect">
                <a:avLst/>
              </a:prstGeom>
              <a:blipFill>
                <a:blip r:embed="rId3"/>
                <a:stretch>
                  <a:fillRect l="-2629" t="-1852" r="-1696" b="-26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3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3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3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3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9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1437</Words>
  <Application>Microsoft Office PowerPoint</Application>
  <PresentationFormat>宽屏</PresentationFormat>
  <Paragraphs>112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45</cp:revision>
  <dcterms:created xsi:type="dcterms:W3CDTF">2023-05-05T05:33:04Z</dcterms:created>
  <dcterms:modified xsi:type="dcterms:W3CDTF">2023-11-05T04:04:03Z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