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6" r:id="rId4"/>
    <p:sldId id="369" r:id="rId5"/>
    <p:sldId id="371" r:id="rId6"/>
    <p:sldId id="380" r:id="rId7"/>
    <p:sldId id="386" r:id="rId8"/>
    <p:sldId id="381" r:id="rId9"/>
    <p:sldId id="383" r:id="rId10"/>
    <p:sldId id="384" r:id="rId11"/>
    <p:sldId id="385" r:id="rId12"/>
    <p:sldId id="388" r:id="rId13"/>
    <p:sldId id="256" r:id="rId14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9" d="100"/>
          <a:sy n="59" d="100"/>
        </p:scale>
        <p:origin x="384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5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bin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4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732" name="yt_shape_10732"/>
              <p:cNvSpPr txBox="1"/>
              <p:nvPr/>
            </p:nvSpPr>
            <p:spPr>
              <a:xfrm>
                <a:off x="540000" y="1588438"/>
                <a:ext cx="3372846" cy="94570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一、选择题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0732" name="yt_shape_10732" descr="{&quot;rangeId&quot;: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88438"/>
                <a:ext cx="3372846" cy="945708"/>
              </a:xfrm>
              <a:prstGeom prst="rect">
                <a:avLst/>
              </a:prstGeom>
              <a:blipFill>
                <a:blip r:embed="rId2"/>
                <a:stretch>
                  <a:fillRect l="-5606" t="-5806" r="-4340" b="-187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734" name="yt_table_1073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9656946"/>
              </p:ext>
            </p:extLst>
          </p:nvPr>
        </p:nvGraphicFramePr>
        <p:xfrm>
          <a:off x="540000" y="2584106"/>
          <a:ext cx="7352666" cy="475488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175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176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177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1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B.81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5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736" name="yt_shape_10736"/>
              <p:cNvSpPr txBox="1"/>
              <p:nvPr/>
            </p:nvSpPr>
            <p:spPr>
              <a:xfrm>
                <a:off x="540000" y="3110277"/>
                <a:ext cx="7919156" cy="47519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的取值范围是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0736" name="yt_shape_10736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110277"/>
                <a:ext cx="7919156" cy="475195"/>
              </a:xfrm>
              <a:prstGeom prst="rect">
                <a:avLst/>
              </a:prstGeom>
              <a:blipFill>
                <a:blip r:embed="rId3"/>
                <a:stretch>
                  <a:fillRect l="-2386" t="-1282" r="-1309" b="-397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738" name="yt_table_1073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3020414"/>
              </p:ext>
            </p:extLst>
          </p:nvPr>
        </p:nvGraphicFramePr>
        <p:xfrm>
          <a:off x="540000" y="3636260"/>
          <a:ext cx="5556886" cy="950976"/>
        </p:xfrm>
        <a:graphic>
          <a:graphicData uri="http://schemas.openxmlformats.org/drawingml/2006/table">
            <a:tbl>
              <a:tblPr/>
              <a:tblGrid>
                <a:gridCol w="4066223">
                  <a:extLst>
                    <a:ext uri="{9D8B030D-6E8A-4147-A177-3AD203B41FA5}">
                      <a16:colId xmlns:a16="http://schemas.microsoft.com/office/drawing/2014/main" val="10179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18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7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740" name="yt_shape_10740"/>
              <p:cNvSpPr txBox="1"/>
              <p:nvPr/>
            </p:nvSpPr>
            <p:spPr>
              <a:xfrm>
                <a:off x="540000" y="4637814"/>
                <a:ext cx="10848867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贺州市中考改编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的值是一个整数，则正整数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的最小值是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0740" name="yt_shape_10740" descr="{&quot;rangeId&quot;: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637814"/>
                <a:ext cx="10848867" cy="465577"/>
              </a:xfrm>
              <a:prstGeom prst="rect">
                <a:avLst/>
              </a:prstGeom>
              <a:blipFill>
                <a:blip r:embed="rId4"/>
                <a:stretch>
                  <a:fillRect l="-1743" t="-5263" r="-787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742" name="yt_table_1074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1546311"/>
              </p:ext>
            </p:extLst>
          </p:nvPr>
        </p:nvGraphicFramePr>
        <p:xfrm>
          <a:off x="540000" y="5154179"/>
          <a:ext cx="7047866" cy="475488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181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182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183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18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8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8BDC757A-8EBE-25F8-6880-8F7E1E095A56}"/>
              </a:ext>
            </a:extLst>
          </p:cNvPr>
          <p:cNvSpPr txBox="1"/>
          <p:nvPr/>
        </p:nvSpPr>
        <p:spPr>
          <a:xfrm>
            <a:off x="3129816" y="2017120"/>
            <a:ext cx="383286" cy="5546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764E205-BF27-17D0-31D6-C3632655159B}"/>
              </a:ext>
            </a:extLst>
          </p:cNvPr>
          <p:cNvSpPr txBox="1"/>
          <p:nvPr/>
        </p:nvSpPr>
        <p:spPr>
          <a:xfrm>
            <a:off x="7614693" y="3063471"/>
            <a:ext cx="400748" cy="56421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E924599-00B6-B2B5-BA64-E2D7ED73F7B9}"/>
              </a:ext>
            </a:extLst>
          </p:cNvPr>
          <p:cNvSpPr txBox="1"/>
          <p:nvPr/>
        </p:nvSpPr>
        <p:spPr>
          <a:xfrm>
            <a:off x="10533535" y="4591008"/>
            <a:ext cx="383286" cy="5546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812" name="yt_shape_10812"/>
              <p:cNvSpPr txBox="1"/>
              <p:nvPr/>
            </p:nvSpPr>
            <p:spPr>
              <a:xfrm>
                <a:off x="540119" y="2124838"/>
                <a:ext cx="11111999" cy="196906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一个长方体的塑料容器中装满水，该塑料容器的长、宽分别是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150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cm.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现将一部分水倒入一个高为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的圆柱形玻璃容器中，当玻璃容器装满水时，塑料容器中的水面下降了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cm.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求玻璃容器的容积；</a:t>
                </a:r>
              </a:p>
            </p:txBody>
          </p:sp>
        </mc:Choice>
        <mc:Fallback xmlns="">
          <p:sp>
            <p:nvSpPr>
              <p:cNvPr id="10812" name="yt_shape_10812" descr="{&quot;rangeId&quot;:19,&quot;color&quot;:&quot;B&quot;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969065"/>
              </a:xfrm>
              <a:prstGeom prst="rect">
                <a:avLst/>
              </a:prstGeom>
              <a:blipFill>
                <a:blip r:embed="rId2"/>
                <a:stretch>
                  <a:fillRect l="-1701" t="-929" r="-329" b="-86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815" name="yt_shape_10815"/>
              <p:cNvSpPr txBox="1"/>
              <p:nvPr/>
            </p:nvSpPr>
            <p:spPr>
              <a:xfrm>
                <a:off x="540000" y="4134437"/>
                <a:ext cx="5566011" cy="95872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150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150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答：玻璃容器的容积为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150cm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815" name="yt_shape_10815" descr="{&quot;rangeId&quot;:19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134437"/>
                <a:ext cx="5566011" cy="958724"/>
              </a:xfrm>
              <a:prstGeom prst="rect">
                <a:avLst/>
              </a:prstGeom>
              <a:blipFill>
                <a:blip r:embed="rId3"/>
                <a:stretch>
                  <a:fillRect l="-3395" t="-1274" r="-2191" b="-197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8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8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15" grpId="0" uiExpand="1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17" name="yt_shape_10817"/>
          <p:cNvSpPr txBox="1"/>
          <p:nvPr/>
        </p:nvSpPr>
        <p:spPr>
          <a:xfrm>
            <a:off x="540000" y="2158180"/>
            <a:ext cx="515686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求玻璃容器的底面半径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818" name="yt_shape_10818"/>
              <p:cNvSpPr txBox="1"/>
              <p:nvPr/>
            </p:nvSpPr>
            <p:spPr>
              <a:xfrm>
                <a:off x="540000" y="2637483"/>
                <a:ext cx="8491107" cy="190597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解：设玻璃容器的底面半径为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r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，则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π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r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150.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π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取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r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r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取正值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818" name="yt_shape_10818" descr="{&quot;rangeId&quot;:20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637483"/>
                <a:ext cx="8491107" cy="1905971"/>
              </a:xfrm>
              <a:prstGeom prst="rect">
                <a:avLst/>
              </a:prstGeom>
              <a:blipFill>
                <a:blip r:embed="rId2"/>
                <a:stretch>
                  <a:fillRect l="-2227" t="-2885" r="-1078" b="-89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820" name="yt_shape_10820"/>
              <p:cNvSpPr txBox="1"/>
              <p:nvPr/>
            </p:nvSpPr>
            <p:spPr>
              <a:xfrm>
                <a:off x="540000" y="4594242"/>
                <a:ext cx="4995085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答：玻璃容器的底面半径约为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cm.</a:t>
                </a:r>
              </a:p>
            </p:txBody>
          </p:sp>
        </mc:Choice>
        <mc:Fallback xmlns="">
          <p:sp>
            <p:nvSpPr>
              <p:cNvPr id="10820" name="yt_shape_10820" descr="{&quot;rangeId&quot;:20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594242"/>
                <a:ext cx="4995085" cy="465577"/>
              </a:xfrm>
              <a:prstGeom prst="rect">
                <a:avLst/>
              </a:prstGeom>
              <a:blipFill>
                <a:blip r:embed="rId3"/>
                <a:stretch>
                  <a:fillRect l="-3785" t="-5263" r="-2564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8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8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8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8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8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18" grpId="0" uiExpand="1" build="allAtOnce"/>
      <p:bldP spid="10820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744" name="yt_shape_10744"/>
              <p:cNvSpPr txBox="1"/>
              <p:nvPr/>
            </p:nvSpPr>
            <p:spPr>
              <a:xfrm>
                <a:off x="540000" y="1420612"/>
                <a:ext cx="3720699" cy="9206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 xmlns:p14="http://schemas.microsoft.com/office/powerpoint/2010/main" xmlns:m="http://schemas.openxmlformats.org/officeDocument/2006/math">
          <p:sp>
            <p:nvSpPr>
              <p:cNvPr id="10744" name="yt_shape_10744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20612"/>
                <a:ext cx="3720699" cy="920637"/>
              </a:xfrm>
              <a:prstGeom prst="rect">
                <a:avLst/>
              </a:prstGeom>
              <a:blipFill>
                <a:blip r:embed="rId2"/>
                <a:stretch>
                  <a:fillRect l="-5082" r="-4098" b="-19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746" name="yt_table_10746" title="H_72.6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120073"/>
                  </p:ext>
                </p:extLst>
              </p:nvPr>
            </p:nvGraphicFramePr>
            <p:xfrm>
              <a:off x="540000" y="2392037"/>
              <a:ext cx="5722113" cy="923227"/>
            </p:xfrm>
            <a:graphic>
              <a:graphicData uri="http://schemas.openxmlformats.org/drawingml/2006/table">
                <a:tbl>
                  <a:tblPr/>
                  <a:tblGrid>
                    <a:gridCol w="4015423">
                      <a:extLst>
                        <a:ext uri="{9D8B030D-6E8A-4147-A177-3AD203B41FA5}">
                          <a16:colId xmlns:a16="http://schemas.microsoft.com/office/drawing/2014/main" val="10185"/>
                        </a:ext>
                      </a:extLst>
                    </a:gridCol>
                    <a:gridCol w="1706690">
                      <a:extLst>
                        <a:ext uri="{9D8B030D-6E8A-4147-A177-3AD203B41FA5}">
                          <a16:colId xmlns:a16="http://schemas.microsoft.com/office/drawing/2014/main" val="1018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4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50"/>
                      </a:ext>
                    </a:extLst>
                  </a:tr>
                </a:tbl>
              </a:graphicData>
            </a:graphic>
          </p:graphicFrame>
        </mc:Choice>
        <mc:Fallback xmlns="" xmlns:m="http://schemas.openxmlformats.org/officeDocument/2006/math" xmlns:p14="http://schemas.microsoft.com/office/powerpoint/2010/main" xmlns:a16="http://schemas.microsoft.com/office/drawing/2014/main">
          <p:graphicFrame>
            <p:nvGraphicFramePr>
              <p:cNvPr id="10746" name="yt_table_10746" descr="{&quot;rangeId&quot;:5,&quot;type&quot;:&quot;Option&quot;}" title="H_72.6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120073"/>
                  </p:ext>
                </p:extLst>
              </p:nvPr>
            </p:nvGraphicFramePr>
            <p:xfrm>
              <a:off x="540000" y="1871425"/>
              <a:ext cx="5722113" cy="923227"/>
            </p:xfrm>
            <a:graphic>
              <a:graphicData uri="http://schemas.openxmlformats.org/drawingml/2006/table">
                <a:tbl>
                  <a:tblPr/>
                  <a:tblGrid>
                    <a:gridCol w="4015423">
                      <a:extLst>
                        <a:ext uri="{9D8B030D-6E8A-4147-A177-3AD203B41FA5}">
                          <a16:colId xmlns:a16="http://schemas.microsoft.com/office/drawing/2014/main" val="10185"/>
                        </a:ext>
                      </a:extLst>
                    </a:gridCol>
                    <a:gridCol w="1706690">
                      <a:extLst>
                        <a:ext uri="{9D8B030D-6E8A-4147-A177-3AD203B41FA5}">
                          <a16:colId xmlns:a16="http://schemas.microsoft.com/office/drawing/2014/main" val="10186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3947" r="-42424" b="-1407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35714" t="-3947" b="-14078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49"/>
                      </a:ext>
                    </a:extLst>
                  </a:tr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2597" r="-42424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35714" t="-102597" b="-3896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50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747" name="yt_shape_10747"/>
          <p:cNvSpPr txBox="1"/>
          <p:nvPr/>
        </p:nvSpPr>
        <p:spPr>
          <a:xfrm>
            <a:off x="540000" y="3365848"/>
            <a:ext cx="383919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下列运算正确的是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748" name="yt_table_10748" title="H_72.9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52554349"/>
                  </p:ext>
                </p:extLst>
              </p:nvPr>
            </p:nvGraphicFramePr>
            <p:xfrm>
              <a:off x="540000" y="3845151"/>
              <a:ext cx="7068567" cy="926783"/>
            </p:xfrm>
            <a:graphic>
              <a:graphicData uri="http://schemas.openxmlformats.org/drawingml/2006/table">
                <a:tbl>
                  <a:tblPr/>
                  <a:tblGrid>
                    <a:gridCol w="4015423">
                      <a:extLst>
                        <a:ext uri="{9D8B030D-6E8A-4147-A177-3AD203B41FA5}">
                          <a16:colId xmlns:a16="http://schemas.microsoft.com/office/drawing/2014/main" val="10187"/>
                        </a:ext>
                      </a:extLst>
                    </a:gridCol>
                    <a:gridCol w="3053144">
                      <a:extLst>
                        <a:ext uri="{9D8B030D-6E8A-4147-A177-3AD203B41FA5}">
                          <a16:colId xmlns:a16="http://schemas.microsoft.com/office/drawing/2014/main" val="1018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A.3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5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D.3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6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52"/>
                      </a:ext>
                    </a:extLst>
                  </a:tr>
                </a:tbl>
              </a:graphicData>
            </a:graphic>
          </p:graphicFrame>
        </mc:Choice>
        <mc:Fallback xmlns="" xmlns:m="http://schemas.openxmlformats.org/officeDocument/2006/math" xmlns:p14="http://schemas.microsoft.com/office/powerpoint/2010/main" xmlns:a16="http://schemas.microsoft.com/office/drawing/2014/main">
          <p:graphicFrame>
            <p:nvGraphicFramePr>
              <p:cNvPr id="10748" name="yt_table_10748" descr="{&quot;rangeId&quot;:6,&quot;type&quot;:&quot;Option&quot;}" title="H_72.9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52554349"/>
                  </p:ext>
                </p:extLst>
              </p:nvPr>
            </p:nvGraphicFramePr>
            <p:xfrm>
              <a:off x="540000" y="3324539"/>
              <a:ext cx="7068567" cy="926783"/>
            </p:xfrm>
            <a:graphic>
              <a:graphicData uri="http://schemas.openxmlformats.org/drawingml/2006/table">
                <a:tbl>
                  <a:tblPr/>
                  <a:tblGrid>
                    <a:gridCol w="4015423">
                      <a:extLst>
                        <a:ext uri="{9D8B030D-6E8A-4147-A177-3AD203B41FA5}">
                          <a16:colId xmlns:a16="http://schemas.microsoft.com/office/drawing/2014/main" val="10187"/>
                        </a:ext>
                      </a:extLst>
                    </a:gridCol>
                    <a:gridCol w="3053144">
                      <a:extLst>
                        <a:ext uri="{9D8B030D-6E8A-4147-A177-3AD203B41FA5}">
                          <a16:colId xmlns:a16="http://schemas.microsoft.com/office/drawing/2014/main" val="10188"/>
                        </a:ext>
                      </a:extLst>
                    </a:gridCol>
                  </a:tblGrid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3947" r="-75909" b="-14210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31737" t="-3947" b="-14210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51"/>
                      </a:ext>
                    </a:extLst>
                  </a:tr>
                  <a:tr h="46463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102597" r="-75909" b="-4026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31737" t="-102597" b="-4026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52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749" name="yt_shape_10749"/>
              <p:cNvSpPr txBox="1"/>
              <p:nvPr/>
            </p:nvSpPr>
            <p:spPr>
              <a:xfrm>
                <a:off x="540000" y="4822517"/>
                <a:ext cx="9182257" cy="4691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，如图，在数轴上表示实数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的点可能是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 xmlns:p14="http://schemas.microsoft.com/office/powerpoint/2010/main" xmlns:m="http://schemas.openxmlformats.org/officeDocument/2006/math">
          <p:sp>
            <p:nvSpPr>
              <p:cNvPr id="10749" name="yt_shape_10749" descr="{&quot;rangeId&quot;: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822517"/>
                <a:ext cx="9182257" cy="469167"/>
              </a:xfrm>
              <a:prstGeom prst="rect">
                <a:avLst/>
              </a:prstGeom>
              <a:blipFill>
                <a:blip r:embed="rId5"/>
                <a:stretch>
                  <a:fillRect l="-2058" t="-2597" r="-996" b="-402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752" name="yt_table_10752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3594269"/>
              </p:ext>
            </p:extLst>
          </p:nvPr>
        </p:nvGraphicFramePr>
        <p:xfrm>
          <a:off x="540000" y="5342472"/>
          <a:ext cx="7030404" cy="475488"/>
        </p:xfrm>
        <a:graphic>
          <a:graphicData uri="http://schemas.openxmlformats.org/drawingml/2006/table">
            <a:tbl>
              <a:tblPr/>
              <a:tblGrid>
                <a:gridCol w="1998980">
                  <a:extLst>
                    <a:ext uri="{9D8B030D-6E8A-4147-A177-3AD203B41FA5}">
                      <a16:colId xmlns:a16="http://schemas.microsoft.com/office/drawing/2014/main" val="10189"/>
                    </a:ext>
                  </a:extLst>
                </a:gridCol>
                <a:gridCol w="2016443">
                  <a:extLst>
                    <a:ext uri="{9D8B030D-6E8A-4147-A177-3AD203B41FA5}">
                      <a16:colId xmlns:a16="http://schemas.microsoft.com/office/drawing/2014/main" val="10190"/>
                    </a:ext>
                  </a:extLst>
                </a:gridCol>
                <a:gridCol w="1981518">
                  <a:extLst>
                    <a:ext uri="{9D8B030D-6E8A-4147-A177-3AD203B41FA5}">
                      <a16:colId xmlns:a16="http://schemas.microsoft.com/office/drawing/2014/main" val="10191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19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P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Q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R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S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3"/>
                  </a:ext>
                </a:extLst>
              </a:tr>
            </a:tbl>
          </a:graphicData>
        </a:graphic>
      </p:graphicFrame>
      <p:pic>
        <p:nvPicPr>
          <p:cNvPr id="10751" name="yt_image_10751_skip" title="H_35.82">
            <a:extLst>
              <a:ext uri="">
                <a16:creationId xmlns="" xmlns:m="http://schemas.openxmlformats.org/officeDocument/2006/math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96099" y="5342472"/>
            <a:ext cx="3454146" cy="454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D839BBA-3560-15C7-89E2-C159B57C2CA8}"/>
              </a:ext>
            </a:extLst>
          </p:cNvPr>
          <p:cNvSpPr txBox="1"/>
          <p:nvPr/>
        </p:nvSpPr>
        <p:spPr>
          <a:xfrm>
            <a:off x="3474304" y="1373806"/>
            <a:ext cx="383285" cy="100534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513416A-D855-680B-506D-DA5F499AFE19}"/>
              </a:ext>
            </a:extLst>
          </p:cNvPr>
          <p:cNvSpPr txBox="1"/>
          <p:nvPr/>
        </p:nvSpPr>
        <p:spPr>
          <a:xfrm>
            <a:off x="3574189" y="331904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2DBB1E7-4EEC-097D-B562-934D715AB0A5}"/>
              </a:ext>
            </a:extLst>
          </p:cNvPr>
          <p:cNvSpPr txBox="1"/>
          <p:nvPr/>
        </p:nvSpPr>
        <p:spPr>
          <a:xfrm>
            <a:off x="8883042" y="4775711"/>
            <a:ext cx="383286" cy="55824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754" name="yt_shape_10754"/>
              <p:cNvSpPr txBox="1"/>
              <p:nvPr/>
            </p:nvSpPr>
            <p:spPr>
              <a:xfrm>
                <a:off x="540119" y="1525176"/>
                <a:ext cx="11604553" cy="95391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荆州市中考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为实数，在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中添上一种运算符号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中选择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后，其运算的结果为有理数，则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不可能是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1200" b="0" i="0" u="none" dirty="0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1200" b="0" i="0" u="none" dirty="0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>
          <p:sp>
            <p:nvSpPr>
              <p:cNvPr id="10754" name="yt_shape_1075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25176"/>
                <a:ext cx="11604553" cy="953915"/>
              </a:xfrm>
              <a:prstGeom prst="rect">
                <a:avLst/>
              </a:prstGeom>
              <a:blipFill>
                <a:blip r:embed="rId2"/>
                <a:stretch>
                  <a:fillRect l="-1629" t="-1911" b="-19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756" name="yt_table_10756" title="H_72.6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42687615"/>
                  </p:ext>
                </p:extLst>
              </p:nvPr>
            </p:nvGraphicFramePr>
            <p:xfrm>
              <a:off x="514691" y="2612830"/>
              <a:ext cx="4645470" cy="922148"/>
            </p:xfrm>
            <a:graphic>
              <a:graphicData uri="http://schemas.openxmlformats.org/drawingml/2006/table">
                <a:tbl>
                  <a:tblPr/>
                  <a:tblGrid>
                    <a:gridCol w="2862580">
                      <a:extLst>
                        <a:ext uri="{9D8B030D-6E8A-4147-A177-3AD203B41FA5}">
                          <a16:colId xmlns:a16="http://schemas.microsoft.com/office/drawing/2014/main" val="10193"/>
                        </a:ext>
                      </a:extLst>
                    </a:gridCol>
                    <a:gridCol w="1782890">
                      <a:extLst>
                        <a:ext uri="{9D8B030D-6E8A-4147-A177-3AD203B41FA5}">
                          <a16:colId xmlns:a16="http://schemas.microsoft.com/office/drawing/2014/main" val="1019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5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D.1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 dirty="0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5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0756" name="yt_table_10756" title="H_72.6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42687615"/>
                  </p:ext>
                </p:extLst>
              </p:nvPr>
            </p:nvGraphicFramePr>
            <p:xfrm>
              <a:off x="514691" y="2612830"/>
              <a:ext cx="4645470" cy="922148"/>
            </p:xfrm>
            <a:graphic>
              <a:graphicData uri="http://schemas.openxmlformats.org/drawingml/2006/table">
                <a:tbl>
                  <a:tblPr/>
                  <a:tblGrid>
                    <a:gridCol w="2862580">
                      <a:extLst>
                        <a:ext uri="{9D8B030D-6E8A-4147-A177-3AD203B41FA5}">
                          <a16:colId xmlns:a16="http://schemas.microsoft.com/office/drawing/2014/main" val="10193"/>
                        </a:ext>
                      </a:extLst>
                    </a:gridCol>
                    <a:gridCol w="1782890">
                      <a:extLst>
                        <a:ext uri="{9D8B030D-6E8A-4147-A177-3AD203B41FA5}">
                          <a16:colId xmlns:a16="http://schemas.microsoft.com/office/drawing/2014/main" val="10194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3947" r="-62340" b="-1407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60410" t="-3947" b="-14078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54"/>
                      </a:ext>
                    </a:extLst>
                  </a:tr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3947" r="-62340" b="-407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60410" t="-103947" b="-4078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55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757" name="yt_shape_10757"/>
              <p:cNvSpPr txBox="1"/>
              <p:nvPr/>
            </p:nvSpPr>
            <p:spPr>
              <a:xfrm>
                <a:off x="517512" y="3614651"/>
                <a:ext cx="9711376" cy="70852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设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，则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从小到大的顺序是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1200" b="0" i="0" u="none" dirty="0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1200" b="0" i="0" u="none" dirty="0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>
          <p:sp>
            <p:nvSpPr>
              <p:cNvPr id="10757" name="yt_shape_1075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7512" y="3614651"/>
                <a:ext cx="9711376" cy="708527"/>
              </a:xfrm>
              <a:prstGeom prst="rect">
                <a:avLst/>
              </a:prstGeom>
              <a:blipFill>
                <a:blip r:embed="rId4"/>
                <a:stretch>
                  <a:fillRect l="-1946" r="-879" b="-103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759" name="yt_table_1075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993192"/>
              </p:ext>
            </p:extLst>
          </p:nvPr>
        </p:nvGraphicFramePr>
        <p:xfrm>
          <a:off x="517512" y="4373966"/>
          <a:ext cx="4792980" cy="950976"/>
        </p:xfrm>
        <a:graphic>
          <a:graphicData uri="http://schemas.openxmlformats.org/drawingml/2006/table">
            <a:tbl>
              <a:tblPr/>
              <a:tblGrid>
                <a:gridCol w="2862580">
                  <a:extLst>
                    <a:ext uri="{9D8B030D-6E8A-4147-A177-3AD203B41FA5}">
                      <a16:colId xmlns:a16="http://schemas.microsoft.com/office/drawing/2014/main" val="10195"/>
                    </a:ext>
                  </a:extLst>
                </a:gridCol>
                <a:gridCol w="1930400">
                  <a:extLst>
                    <a:ext uri="{9D8B030D-6E8A-4147-A177-3AD203B41FA5}">
                      <a16:colId xmlns:a16="http://schemas.microsoft.com/office/drawing/2014/main" val="1019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7"/>
                  </a:ext>
                </a:extLst>
              </a:tr>
            </a:tbl>
          </a:graphicData>
        </a:graphic>
      </p:graphicFrame>
      <p:sp>
        <p:nvSpPr>
          <p:cNvPr id="2" name="yt_shape_矩形_2">
            <a:extLst>
              <a:ext uri="{FF2B5EF4-FFF2-40B4-BE49-F238E27FC236}">
                <a16:creationId xmlns:a16="http://schemas.microsoft.com/office/drawing/2014/main" id="{F7707BAB-DB31-3B57-3955-E607E6A5654C}"/>
              </a:ext>
            </a:extLst>
          </p:cNvPr>
          <p:cNvSpPr/>
          <p:nvPr/>
        </p:nvSpPr>
        <p:spPr>
          <a:xfrm>
            <a:off x="6606084" y="1588676"/>
            <a:ext cx="304863" cy="456819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yt_shape_矩形_3">
            <a:extLst>
              <a:ext uri="{FF2B5EF4-FFF2-40B4-BE49-F238E27FC236}">
                <a16:creationId xmlns:a16="http://schemas.microsoft.com/office/drawing/2014/main" id="{55E42E94-BDC7-EFF9-83D9-5AE775E5FA28}"/>
              </a:ext>
            </a:extLst>
          </p:cNvPr>
          <p:cNvSpPr/>
          <p:nvPr/>
        </p:nvSpPr>
        <p:spPr>
          <a:xfrm>
            <a:off x="7960221" y="1588676"/>
            <a:ext cx="304864" cy="456819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124E4A3-376A-BE74-BC3E-82948F2C5F1B}"/>
              </a:ext>
            </a:extLst>
          </p:cNvPr>
          <p:cNvSpPr txBox="1"/>
          <p:nvPr/>
        </p:nvSpPr>
        <p:spPr>
          <a:xfrm>
            <a:off x="10488488" y="200213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24122BF-7874-2AD8-7F37-B76E4CE46E69}"/>
              </a:ext>
            </a:extLst>
          </p:cNvPr>
          <p:cNvSpPr txBox="1"/>
          <p:nvPr/>
        </p:nvSpPr>
        <p:spPr>
          <a:xfrm>
            <a:off x="9384556" y="3567845"/>
            <a:ext cx="383286" cy="79528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762" name="yt_shape_10762"/>
              <p:cNvSpPr txBox="1"/>
              <p:nvPr/>
            </p:nvSpPr>
            <p:spPr>
              <a:xfrm>
                <a:off x="540119" y="1247776"/>
                <a:ext cx="11111999" cy="472244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二、填空题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成立的条件是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在第四象限，则化简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的结果为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，则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比较大小：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＞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宣城泾县期末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与最简二次根式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是同类二次根式，则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是正整数，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是最简二次根式，则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的最小值为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原创题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一个长方形的面积为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，其中一边长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和它的邻边长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的大小关系为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＞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填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或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762" name="yt_shape_10762" descr="{&quot;rangeId&quot;:11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247776"/>
                <a:ext cx="11111999" cy="4722447"/>
              </a:xfrm>
              <a:prstGeom prst="rect">
                <a:avLst/>
              </a:prstGeom>
              <a:blipFill>
                <a:blip r:embed="rId2"/>
                <a:stretch>
                  <a:fillRect l="-1701" t="-1163" b="-31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96BBAAA-2FDA-E7A5-E6C4-AC2341E1E31F}"/>
              </a:ext>
            </a:extLst>
          </p:cNvPr>
          <p:cNvSpPr txBox="1"/>
          <p:nvPr/>
        </p:nvSpPr>
        <p:spPr>
          <a:xfrm>
            <a:off x="5322527" y="1676458"/>
            <a:ext cx="1077024" cy="613868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0C8236E-DC9F-B7DD-5037-B5B19B1F3CC1}"/>
              </a:ext>
            </a:extLst>
          </p:cNvPr>
          <p:cNvSpPr txBox="1"/>
          <p:nvPr/>
        </p:nvSpPr>
        <p:spPr>
          <a:xfrm>
            <a:off x="9456439" y="2196714"/>
            <a:ext cx="1315149" cy="63120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5E8918D-2595-4DB3-C901-FDD4A0494BA7}"/>
                  </a:ext>
                </a:extLst>
              </p:cNvPr>
              <p:cNvSpPr txBox="1"/>
              <p:nvPr/>
            </p:nvSpPr>
            <p:spPr>
              <a:xfrm>
                <a:off x="4801636" y="2734305"/>
                <a:ext cx="631571" cy="72988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4" name="文本框 3" descr="{'rangeId': 11, 'hasSerialNum': 1, 'mathAnswerShape': 1}">
                <a:extLst>
                  <a:ext uri="{FF2B5EF4-FFF2-40B4-BE49-F238E27FC236}">
                    <a16:creationId xmlns:a16="http://schemas.microsoft.com/office/drawing/2014/main" id="{25E8918D-2595-4DB3-C901-FDD4A0494BA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01636" y="2734305"/>
                <a:ext cx="631571" cy="72988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57415469-0F71-14B1-A8D9-E9E57C216260}"/>
              </a:ext>
            </a:extLst>
          </p:cNvPr>
          <p:cNvCxnSpPr/>
          <p:nvPr/>
        </p:nvCxnSpPr>
        <p:spPr>
          <a:xfrm>
            <a:off x="4586847" y="3436431"/>
            <a:ext cx="756349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id="{BFF9567B-1574-9EFB-25FF-25EA8C98C40E}"/>
              </a:ext>
            </a:extLst>
          </p:cNvPr>
          <p:cNvSpPr txBox="1"/>
          <p:nvPr/>
        </p:nvSpPr>
        <p:spPr>
          <a:xfrm>
            <a:off x="3485535" y="3370575"/>
            <a:ext cx="789686" cy="61393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1A163EB-61FD-FA60-6110-01042C480252}"/>
              </a:ext>
            </a:extLst>
          </p:cNvPr>
          <p:cNvSpPr txBox="1"/>
          <p:nvPr/>
        </p:nvSpPr>
        <p:spPr>
          <a:xfrm>
            <a:off x="10809815" y="3890894"/>
            <a:ext cx="637285" cy="61475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3CAD30F-40A6-BB93-737D-698E262DCF30}"/>
              </a:ext>
            </a:extLst>
          </p:cNvPr>
          <p:cNvSpPr txBox="1"/>
          <p:nvPr/>
        </p:nvSpPr>
        <p:spPr>
          <a:xfrm>
            <a:off x="8572139" y="4412038"/>
            <a:ext cx="637286" cy="60986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DD42D61-CC5B-4F56-0F54-CBA088631205}"/>
              </a:ext>
            </a:extLst>
          </p:cNvPr>
          <p:cNvSpPr txBox="1"/>
          <p:nvPr/>
        </p:nvSpPr>
        <p:spPr>
          <a:xfrm>
            <a:off x="2736108" y="5453375"/>
            <a:ext cx="7896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778" name="yt_shape_10778"/>
              <p:cNvSpPr txBox="1"/>
              <p:nvPr/>
            </p:nvSpPr>
            <p:spPr>
              <a:xfrm>
                <a:off x="540000" y="1159823"/>
                <a:ext cx="4265976" cy="188090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三、解答题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；</a:t>
                </a:r>
              </a:p>
            </p:txBody>
          </p:sp>
        </mc:Choice>
        <mc:Fallback xmlns="">
          <p:sp>
            <p:nvSpPr>
              <p:cNvPr id="10778" name="yt_shape_10778" descr="{&quot;rangeId&quot;:21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4265976" cy="1880900"/>
              </a:xfrm>
              <a:prstGeom prst="rect">
                <a:avLst/>
              </a:prstGeom>
              <a:blipFill>
                <a:blip r:embed="rId2"/>
                <a:stretch>
                  <a:fillRect l="-4435" t="-2922" r="-3433" b="-3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780" name="yt_shape_10780"/>
              <p:cNvSpPr txBox="1"/>
              <p:nvPr/>
            </p:nvSpPr>
            <p:spPr>
              <a:xfrm>
                <a:off x="540000" y="3089854"/>
                <a:ext cx="3583994" cy="144616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5×10×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rad>
                  </m:oMath>
                </a14:m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Times New Roman" pitchFamily="24"/>
                  <a:ea typeface="Times New Roman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      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780" name="yt_shape_1078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089854"/>
                <a:ext cx="3583994" cy="1446165"/>
              </a:xfrm>
              <a:prstGeom prst="rect">
                <a:avLst/>
              </a:prstGeom>
              <a:blipFill>
                <a:blip r:embed="rId3"/>
                <a:stretch>
                  <a:fillRect l="-5272" b="-118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782" name="yt_shape_10782"/>
              <p:cNvSpPr txBox="1"/>
              <p:nvPr/>
            </p:nvSpPr>
            <p:spPr>
              <a:xfrm>
                <a:off x="540000" y="4586807"/>
                <a:ext cx="7448193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合肥瑶海区期末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；</a:t>
                </a:r>
              </a:p>
            </p:txBody>
          </p:sp>
        </mc:Choice>
        <mc:Fallback xmlns="">
          <p:sp>
            <p:nvSpPr>
              <p:cNvPr id="10782" name="yt_shape_10782" descr="{&quot;rangeId&quot;:22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326984"/>
                <a:ext cx="7448193" cy="466666"/>
              </a:xfrm>
              <a:prstGeom prst="rect">
                <a:avLst/>
              </a:prstGeom>
              <a:blipFill>
                <a:blip r:embed="rId4"/>
                <a:stretch>
                  <a:fillRect l="-2539" t="-5263" r="-1474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784" name="yt_shape_10784"/>
              <p:cNvSpPr txBox="1"/>
              <p:nvPr/>
            </p:nvSpPr>
            <p:spPr>
              <a:xfrm>
                <a:off x="540000" y="5104261"/>
                <a:ext cx="3578287" cy="95391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      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</p:txBody>
          </p:sp>
        </mc:Choice>
        <mc:Fallback xmlns="">
          <p:sp>
            <p:nvSpPr>
              <p:cNvPr id="10784" name="yt_shape_1078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104261"/>
                <a:ext cx="3578287" cy="953915"/>
              </a:xfrm>
              <a:prstGeom prst="rect">
                <a:avLst/>
              </a:prstGeom>
              <a:blipFill>
                <a:blip r:embed="rId5"/>
                <a:stretch>
                  <a:fillRect l="-5281" t="-1911" b="-19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7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7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7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7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80" grpId="0" uiExpand="1" build="allAtOnce"/>
      <p:bldP spid="10784" grpId="0" uiExpand="1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786" name="yt_shape_10786"/>
              <p:cNvSpPr txBox="1"/>
              <p:nvPr/>
            </p:nvSpPr>
            <p:spPr>
              <a:xfrm>
                <a:off x="540000" y="1507524"/>
                <a:ext cx="8756180" cy="9206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淮北相山区期末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｜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</p:txBody>
          </p:sp>
        </mc:Choice>
        <mc:Fallback xmlns="">
          <p:sp>
            <p:nvSpPr>
              <p:cNvPr id="10786" name="yt_shape_10786" descr="{&quot;rangeId&quot;:23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756180" cy="920637"/>
              </a:xfrm>
              <a:prstGeom prst="rect">
                <a:avLst/>
              </a:prstGeom>
              <a:blipFill>
                <a:blip r:embed="rId2"/>
                <a:stretch>
                  <a:fillRect l="-2159" r="-1114" b="-6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788" name="yt_shape_10788"/>
              <p:cNvSpPr txBox="1"/>
              <p:nvPr/>
            </p:nvSpPr>
            <p:spPr>
              <a:xfrm>
                <a:off x="540000" y="2478949"/>
                <a:ext cx="5820504" cy="323152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6×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6×8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      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      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19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      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19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788" name="yt_shape_1078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78949"/>
                <a:ext cx="5820504" cy="3231526"/>
              </a:xfrm>
              <a:prstGeom prst="rect">
                <a:avLst/>
              </a:prstGeom>
              <a:blipFill>
                <a:blip r:embed="rId3"/>
                <a:stretch>
                  <a:fillRect l="-3249" r="-2201" b="-22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7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7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7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7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88" grpId="0" uiExpand="1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790" name="yt_shape_10790"/>
              <p:cNvSpPr txBox="1"/>
              <p:nvPr/>
            </p:nvSpPr>
            <p:spPr>
              <a:xfrm>
                <a:off x="540000" y="1555192"/>
                <a:ext cx="9600449" cy="47564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17.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教材第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页例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变式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先化简，再求值：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+9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，其中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</a:p>
            </p:txBody>
          </p:sp>
        </mc:Choice>
        <mc:Fallback xmlns="">
          <p:sp>
            <p:nvSpPr>
              <p:cNvPr id="10790" name="yt_shape_10790" descr="{&quot;rangeId&quot;:14,&quot;color&quot;:&quot;B&quot;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600449" cy="475643"/>
              </a:xfrm>
              <a:prstGeom prst="rect">
                <a:avLst/>
              </a:prstGeom>
              <a:blipFill>
                <a:blip r:embed="rId2"/>
                <a:stretch>
                  <a:fillRect l="-1970" t="-2564" r="-1080" b="-384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792" name="yt_shape_10792"/>
              <p:cNvSpPr txBox="1"/>
              <p:nvPr/>
            </p:nvSpPr>
            <p:spPr>
              <a:xfrm>
                <a:off x="540000" y="2081623"/>
                <a:ext cx="4806124" cy="9667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｜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｜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时，原式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</a:p>
            </p:txBody>
          </p:sp>
        </mc:Choice>
        <mc:Fallback xmlns="">
          <p:sp>
            <p:nvSpPr>
              <p:cNvPr id="10792" name="yt_shape_10792" descr="{&quot;rangeId&quot;:14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81623"/>
                <a:ext cx="4806124" cy="966740"/>
              </a:xfrm>
              <a:prstGeom prst="rect">
                <a:avLst/>
              </a:prstGeom>
              <a:blipFill>
                <a:blip r:embed="rId3"/>
                <a:stretch>
                  <a:fillRect l="-3934" t="-629" r="-2919" b="-188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794" name="yt_shape_10794"/>
              <p:cNvSpPr txBox="1"/>
              <p:nvPr/>
            </p:nvSpPr>
            <p:spPr>
              <a:xfrm>
                <a:off x="540000" y="3099151"/>
                <a:ext cx="7896905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18.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时，求代数式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794" name="yt_shape_10794" descr="{&quot;rangeId&quot;:15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43959"/>
                <a:ext cx="7896905" cy="466666"/>
              </a:xfrm>
              <a:prstGeom prst="rect">
                <a:avLst/>
              </a:prstGeom>
              <a:blipFill>
                <a:blip r:embed="rId4"/>
                <a:stretch>
                  <a:fillRect l="-2394" t="-5263" r="-1313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796" name="yt_shape_10796"/>
              <p:cNvSpPr txBox="1"/>
              <p:nvPr/>
            </p:nvSpPr>
            <p:spPr>
              <a:xfrm>
                <a:off x="540000" y="3616605"/>
                <a:ext cx="6277488" cy="20462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）＋（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9.</a:t>
                </a:r>
              </a:p>
            </p:txBody>
          </p:sp>
        </mc:Choice>
        <mc:Fallback xmlns="">
          <p:sp>
            <p:nvSpPr>
              <p:cNvPr id="10796" name="yt_shape_10796" descr="{&quot;rangeId&quot;:15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616605"/>
                <a:ext cx="6277488" cy="2046201"/>
              </a:xfrm>
              <a:prstGeom prst="rect">
                <a:avLst/>
              </a:prstGeom>
              <a:blipFill>
                <a:blip r:embed="rId5"/>
                <a:stretch>
                  <a:fillRect l="-3013" t="-893" r="-2041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7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7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7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7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7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7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92" grpId="0" uiExpand="1" build="allAtOnce"/>
      <p:bldP spid="10796" grpId="0" uiExpand="1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798" name="yt_shape_10798"/>
              <p:cNvSpPr txBox="1"/>
              <p:nvPr/>
            </p:nvSpPr>
            <p:spPr>
              <a:xfrm>
                <a:off x="540000" y="1221965"/>
                <a:ext cx="5833264" cy="97699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19.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，求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798" name="yt_shape_10798" descr="{&quot;rangeId&quot;:16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833264" cy="976999"/>
              </a:xfrm>
              <a:prstGeom prst="rect">
                <a:avLst/>
              </a:prstGeom>
              <a:blipFill>
                <a:blip r:embed="rId2"/>
                <a:stretch>
                  <a:fillRect l="-3243" r="-23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800" name="yt_shape_10800"/>
              <p:cNvSpPr txBox="1"/>
              <p:nvPr/>
            </p:nvSpPr>
            <p:spPr>
              <a:xfrm>
                <a:off x="540000" y="2249752"/>
                <a:ext cx="5847755" cy="374628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解：由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𝑎𝑏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𝑎𝑏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zh-CN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𝑎𝑏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</m:den>
                    </m:f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800" name="yt_shape_10800" descr="{&quot;rangeId&quot;:16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249752"/>
                <a:ext cx="5847755" cy="3746282"/>
              </a:xfrm>
              <a:prstGeom prst="rect">
                <a:avLst/>
              </a:prstGeom>
              <a:blipFill>
                <a:blip r:embed="rId3"/>
                <a:stretch>
                  <a:fillRect l="-3233" t="-1301" r="-2190" b="-17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8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8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8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8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8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00" grpId="0" uiExpand="1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802" name="yt_shape_10802"/>
              <p:cNvSpPr txBox="1"/>
              <p:nvPr/>
            </p:nvSpPr>
            <p:spPr>
              <a:xfrm>
                <a:off x="540119" y="1280513"/>
                <a:ext cx="11111999" cy="191892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电视塔越高，从塔顶发射出的电磁波传播得越远，从而能接收到电视节目信号的区域就越广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已知电视塔高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单位：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与电视节目信号的传播半径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单位：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之间满足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𝑅h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是地球半径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现有两座高分别为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400m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450m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的电视塔，问它们的传播半径之比等于多少？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802" name="yt_shape_10802" descr="{&quot;rangeId&quot;:24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280513"/>
                <a:ext cx="11111999" cy="1918923"/>
              </a:xfrm>
              <a:prstGeom prst="rect">
                <a:avLst/>
              </a:prstGeom>
              <a:blipFill>
                <a:blip r:embed="rId2"/>
                <a:stretch>
                  <a:fillRect l="-1701" t="-2540" r="-1153" b="-92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807" name="yt_shape_10807"/>
          <p:cNvSpPr txBox="1"/>
          <p:nvPr/>
        </p:nvSpPr>
        <p:spPr>
          <a:xfrm>
            <a:off x="540000" y="561483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804" name="yt_shape_10804" title="H_170.23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68408" y="3326167"/>
            <a:ext cx="1484757" cy="2161935"/>
            <a:chOff x="0" y="0"/>
            <a:chExt cx="1484757" cy="2161935"/>
          </a:xfrm>
        </p:grpSpPr>
        <p:pic>
          <p:nvPicPr>
            <p:cNvPr id="2" name="yt_image_10804">
              <a:extLst>
                <a:ext uri="">
  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84757" cy="17659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806" name="yt_shape_10806"/>
            <p:cNvSpPr txBox="1"/>
            <p:nvPr/>
          </p:nvSpPr>
          <p:spPr>
            <a:xfrm>
              <a:off x="132914" y="1801935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20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0808">
                <a:extLst>
                  <a:ext uri="{FF2B5EF4-FFF2-40B4-BE49-F238E27FC236}">
                    <a16:creationId xmlns:a16="http://schemas.microsoft.com/office/drawing/2014/main" id="{EB217594-1A58-2D12-9318-2A092AB030E0}"/>
                  </a:ext>
                </a:extLst>
              </p:cNvPr>
              <p:cNvSpPr txBox="1"/>
              <p:nvPr/>
            </p:nvSpPr>
            <p:spPr>
              <a:xfrm>
                <a:off x="540000" y="3225738"/>
                <a:ext cx="6540252" cy="246740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解：设两座电视塔的传播半径分别为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r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km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r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km.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𝑅h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400m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0.4km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450m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0.45km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𝑅</m:t>
                            </m:r>
                            <m:sSub>
                              <m:sSub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h</m:t>
                                </m:r>
                              </m:e>
                              <m:sub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sub>
                            </m:sSub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𝑅</m:t>
                            </m:r>
                            <m:sSub>
                              <m:sSub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h</m:t>
                                </m:r>
                              </m:e>
                              <m:sub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b>
                            </m:sSub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𝑅</m:t>
                            </m:r>
                            <m:sSub>
                              <m:sSub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h</m:t>
                                </m:r>
                              </m:e>
                              <m:sub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sub>
                            </m:sSub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𝑅</m:t>
                            </m:r>
                            <m:sSub>
                              <m:sSub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h</m:t>
                                </m:r>
                              </m:e>
                              <m:sub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b>
                            </m:sSub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h</m:t>
                                </m:r>
                              </m:e>
                              <m:sub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sub>
                            </m:sSub>
                          </m:num>
                          <m:den>
                            <m:sSub>
                              <m:sSub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h</m:t>
                                </m:r>
                              </m:e>
                              <m:sub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b>
                            </m:sSub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45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3" name="yt_shape_10808">
                <a:extLst>
                  <a:ext uri="{FF2B5EF4-FFF2-40B4-BE49-F238E27FC236}">
                    <a16:creationId xmlns:a16="http://schemas.microsoft.com/office/drawing/2014/main" id="{EB217594-1A58-2D12-9318-2A092AB030E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25738"/>
                <a:ext cx="6540252" cy="2467407"/>
              </a:xfrm>
              <a:prstGeom prst="rect">
                <a:avLst/>
              </a:prstGeom>
              <a:blipFill>
                <a:blip r:embed="rId4"/>
                <a:stretch>
                  <a:fillRect l="-2892" t="-1975" r="-15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yt_shape_10810">
                <a:extLst>
                  <a:ext uri="{FF2B5EF4-FFF2-40B4-BE49-F238E27FC236}">
                    <a16:creationId xmlns:a16="http://schemas.microsoft.com/office/drawing/2014/main" id="{88C1C0FF-916D-A577-1160-8B83BA396B5C}"/>
                  </a:ext>
                </a:extLst>
              </p:cNvPr>
              <p:cNvSpPr txBox="1"/>
              <p:nvPr/>
            </p:nvSpPr>
            <p:spPr>
              <a:xfrm>
                <a:off x="540000" y="5743933"/>
                <a:ext cx="5100820" cy="72321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答：两座电视塔的传播半径之比为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4" name="yt_shape_10810">
                <a:extLst>
                  <a:ext uri="{FF2B5EF4-FFF2-40B4-BE49-F238E27FC236}">
                    <a16:creationId xmlns:a16="http://schemas.microsoft.com/office/drawing/2014/main" id="{88C1C0FF-916D-A577-1160-8B83BA396B5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743933"/>
                <a:ext cx="5100820" cy="723211"/>
              </a:xfrm>
              <a:prstGeom prst="rect">
                <a:avLst/>
              </a:prstGeom>
              <a:blipFill>
                <a:blip r:embed="rId5"/>
                <a:stretch>
                  <a:fillRect l="-3708" r="-2751" b="-134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allAtOnce"/>
      <p:bldP spid="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1303</Words>
  <Application>Microsoft Office PowerPoint</Application>
  <PresentationFormat>宽屏</PresentationFormat>
  <Paragraphs>113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4" baseType="lpstr">
      <vt:lpstr>等线</vt:lpstr>
      <vt:lpstr>等线 Light</vt:lpstr>
      <vt:lpstr>黑体</vt:lpstr>
      <vt:lpstr>宋体</vt:lpstr>
      <vt:lpstr>微软雅黑</vt:lpstr>
      <vt:lpstr>Arial</vt:lpstr>
      <vt:lpstr>Calibri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EDY</cp:lastModifiedBy>
  <cp:revision>45</cp:revision>
  <dcterms:created xsi:type="dcterms:W3CDTF">2023-05-05T05:33:04Z</dcterms:created>
  <dcterms:modified xsi:type="dcterms:W3CDTF">2023-11-07T03:12:00Z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