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8" r:id="rId5"/>
    <p:sldId id="370" r:id="rId6"/>
    <p:sldId id="373" r:id="rId7"/>
    <p:sldId id="375" r:id="rId8"/>
    <p:sldId id="377" r:id="rId9"/>
    <p:sldId id="379" r:id="rId10"/>
    <p:sldId id="380" r:id="rId11"/>
    <p:sldId id="384" r:id="rId12"/>
    <p:sldId id="381" r:id="rId13"/>
    <p:sldId id="385" r:id="rId14"/>
    <p:sldId id="386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54" y="18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3" name="yt_shape_11943"/>
          <p:cNvSpPr txBox="1"/>
          <p:nvPr/>
        </p:nvSpPr>
        <p:spPr>
          <a:xfrm>
            <a:off x="540000" y="2700214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942" name="yt_image_11942" title="H_50.9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700214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945" name="yt_shape_11945"/>
              <p:cNvSpPr txBox="1"/>
              <p:nvPr/>
            </p:nvSpPr>
            <p:spPr>
              <a:xfrm>
                <a:off x="540120" y="3397797"/>
                <a:ext cx="11111999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借助一面墙为一边，再用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米长的铁丝网围成一个面积为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平方米的长方形，求长方形的长和宽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设长为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米，根据题意可得方程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45" name="yt_shape_11945" descr="{&quot;rangeId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397797"/>
                <a:ext cx="11111999" cy="1119987"/>
              </a:xfrm>
              <a:prstGeom prst="rect">
                <a:avLst/>
              </a:prstGeom>
              <a:blipFill>
                <a:blip r:embed="rId3"/>
                <a:stretch>
                  <a:fillRect l="-1701" t="-4348" r="-439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E67F71A-0997-4CD7-F4BA-4669FDB768FC}"/>
                  </a:ext>
                </a:extLst>
              </p:cNvPr>
              <p:cNvSpPr txBox="1"/>
              <p:nvPr/>
            </p:nvSpPr>
            <p:spPr>
              <a:xfrm>
                <a:off x="6757246" y="3645024"/>
                <a:ext cx="1887855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E67F71A-0997-4CD7-F4BA-4669FDB768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7246" y="3645024"/>
                <a:ext cx="1887855" cy="727279"/>
              </a:xfrm>
              <a:prstGeom prst="rect">
                <a:avLst/>
              </a:prstGeom>
              <a:blipFill>
                <a:blip r:embed="rId4"/>
                <a:stretch>
                  <a:fillRect l="-483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2" name="yt_shape_12002"/>
          <p:cNvSpPr txBox="1"/>
          <p:nvPr/>
        </p:nvSpPr>
        <p:spPr>
          <a:xfrm>
            <a:off x="540000" y="2195656"/>
            <a:ext cx="90024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学校计划投资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元用于此项工程建设，求绿化区长边的长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003" name="yt_shape_12003"/>
          <p:cNvSpPr txBox="1"/>
          <p:nvPr/>
        </p:nvSpPr>
        <p:spPr>
          <a:xfrm>
            <a:off x="540000" y="2674959"/>
            <a:ext cx="7136569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解：由题意，得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150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200[14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]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25000.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整理，得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2004" name="yt_shape_12004"/>
          <p:cNvSpPr txBox="1"/>
          <p:nvPr/>
        </p:nvSpPr>
        <p:spPr>
          <a:xfrm>
            <a:off x="540000" y="4114525"/>
            <a:ext cx="54790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不合题意，舍去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005" name="yt_shape_12005"/>
          <p:cNvSpPr txBox="1"/>
          <p:nvPr/>
        </p:nvSpPr>
        <p:spPr>
          <a:xfrm>
            <a:off x="540000" y="4593828"/>
            <a:ext cx="36163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答：绿化区长边的长为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2" name="yt_shape_11996" title="H_127.4811">
            <a:extLst>
              <a:ext uri="{FF2B5EF4-FFF2-40B4-BE49-F238E27FC236}">
                <a16:creationId xmlns:a16="http://schemas.microsoft.com/office/drawing/2014/main" id="{1E1D8428-F8F3-03EF-77B2-A6FB0616FB63}"/>
              </a:ext>
            </a:extLst>
          </p:cNvPr>
          <p:cNvGrpSpPr/>
          <p:nvPr/>
        </p:nvGrpSpPr>
        <p:grpSpPr>
          <a:xfrm>
            <a:off x="9120336" y="3068960"/>
            <a:ext cx="1962531" cy="1619010"/>
            <a:chOff x="0" y="0"/>
            <a:chExt cx="1962531" cy="1619010"/>
          </a:xfrm>
        </p:grpSpPr>
        <p:pic>
          <p:nvPicPr>
            <p:cNvPr id="3" name="yt_image_11996">
              <a:extLst>
                <a:ext uri="{FF2B5EF4-FFF2-40B4-BE49-F238E27FC236}">
                  <a16:creationId xmlns:a16="http://schemas.microsoft.com/office/drawing/2014/main" id="{D21D5FD8-874D-4E0C-F835-E977C3CEC8C1}"/>
                </a:ex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62531" cy="1223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yt_shape_11998">
              <a:extLst>
                <a:ext uri="{FF2B5EF4-FFF2-40B4-BE49-F238E27FC236}">
                  <a16:creationId xmlns:a16="http://schemas.microsoft.com/office/drawing/2014/main" id="{E8748D16-4063-6E6E-21AD-CA4F4899DC69}"/>
                </a:ext>
              </a:extLst>
            </p:cNvPr>
            <p:cNvSpPr txBox="1"/>
            <p:nvPr/>
          </p:nvSpPr>
          <p:spPr>
            <a:xfrm>
              <a:off x="447984" y="125901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0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03" grpId="0" build="allAtOnce"/>
      <p:bldP spid="12004" grpId="0" build="allAtOnce"/>
      <p:bldP spid="1200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7" name="yt_shape_12007"/>
          <p:cNvSpPr txBox="1"/>
          <p:nvPr/>
        </p:nvSpPr>
        <p:spPr>
          <a:xfrm>
            <a:off x="540000" y="1333966"/>
            <a:ext cx="413440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006" name="yt_image_1200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33966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09" name="yt_shape_12009"/>
          <p:cNvSpPr txBox="1"/>
          <p:nvPr/>
        </p:nvSpPr>
        <p:spPr>
          <a:xfrm>
            <a:off x="540119" y="203154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如图，利用一面墙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墙长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，用总长度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米的栅栏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图中实线部分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围成一个长方形围栏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，且中间共留两个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米的小门，设栅栏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010" name="yt_shape_12010"/>
          <p:cNvSpPr txBox="1"/>
          <p:nvPr/>
        </p:nvSpPr>
        <p:spPr>
          <a:xfrm>
            <a:off x="540000" y="3471115"/>
            <a:ext cx="74186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pSp>
        <p:nvGrpSpPr>
          <p:cNvPr id="12012" name="yt_shape_1201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50556" y="4102782"/>
            <a:ext cx="2401443" cy="1781251"/>
            <a:chOff x="0" y="0"/>
            <a:chExt cx="2401443" cy="1781251"/>
          </a:xfrm>
        </p:grpSpPr>
        <p:pic>
          <p:nvPicPr>
            <p:cNvPr id="3" name="yt_image_12012" descr="{&quot;rangeId&quot;:0,&quot;⚘_3&quot;:1}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01443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14" name="yt_shape_12014"/>
            <p:cNvSpPr txBox="1"/>
            <p:nvPr/>
          </p:nvSpPr>
          <p:spPr>
            <a:xfrm>
              <a:off x="603168" y="1352736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872A11E1-6F88-30F0-6EB7-74A8BA5B6B0B}"/>
              </a:ext>
            </a:extLst>
          </p:cNvPr>
          <p:cNvSpPr txBox="1"/>
          <p:nvPr/>
        </p:nvSpPr>
        <p:spPr>
          <a:xfrm>
            <a:off x="2193064" y="3424309"/>
            <a:ext cx="1991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6" name="yt_shape_12016"/>
          <p:cNvSpPr txBox="1"/>
          <p:nvPr/>
        </p:nvSpPr>
        <p:spPr>
          <a:xfrm>
            <a:off x="506396" y="1484784"/>
            <a:ext cx="80005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若长方形围栏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210m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，求栅栏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的长；</a:t>
            </a:r>
          </a:p>
        </p:txBody>
      </p:sp>
      <p:sp>
        <p:nvSpPr>
          <p:cNvPr id="4" name="yt_shape_12017"/>
          <p:cNvSpPr txBox="1"/>
          <p:nvPr/>
        </p:nvSpPr>
        <p:spPr>
          <a:xfrm>
            <a:off x="506396" y="2020316"/>
            <a:ext cx="7110921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解：依题意，得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整理，得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，不合题意，舍去；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，符合题意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2018" name="yt_shape_1201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50556" y="2271215"/>
            <a:ext cx="2401443" cy="1781251"/>
            <a:chOff x="0" y="0"/>
            <a:chExt cx="2401443" cy="1781251"/>
          </a:xfrm>
        </p:grpSpPr>
        <p:pic>
          <p:nvPicPr>
            <p:cNvPr id="5" name="yt_image_12018" descr="{&quot;rangeId&quot;:0,&quot;⚘_3&quot;:1}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01443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20" name="yt_shape_12020"/>
            <p:cNvSpPr txBox="1"/>
            <p:nvPr/>
          </p:nvSpPr>
          <p:spPr>
            <a:xfrm>
              <a:off x="603168" y="1352736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023" name="yt_shape_12023"/>
          <p:cNvSpPr txBox="1"/>
          <p:nvPr/>
        </p:nvSpPr>
        <p:spPr>
          <a:xfrm>
            <a:off x="506396" y="3864581"/>
            <a:ext cx="32396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答：栅栏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的长为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1202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yt_shape_12024"/>
          <p:cNvSpPr txBox="1"/>
          <p:nvPr/>
        </p:nvSpPr>
        <p:spPr>
          <a:xfrm>
            <a:off x="543650" y="1962698"/>
            <a:ext cx="16158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解：不可能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2025" name="yt_shape_1202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50556" y="1520313"/>
            <a:ext cx="2401443" cy="1781251"/>
            <a:chOff x="0" y="0"/>
            <a:chExt cx="2401443" cy="1781251"/>
          </a:xfrm>
        </p:grpSpPr>
        <p:pic>
          <p:nvPicPr>
            <p:cNvPr id="7" name="yt_image_12025" descr="{&quot;rangeId&quot;:0,&quot;⚘_3&quot;:1}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01443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27" name="yt_shape_12027"/>
            <p:cNvSpPr txBox="1"/>
            <p:nvPr/>
          </p:nvSpPr>
          <p:spPr>
            <a:xfrm>
              <a:off x="603168" y="1352736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029" name="yt_shape_12029"/>
          <p:cNvSpPr txBox="1"/>
          <p:nvPr/>
        </p:nvSpPr>
        <p:spPr>
          <a:xfrm>
            <a:off x="540000" y="2441609"/>
            <a:ext cx="61202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理由：依题意，得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，整理得</a:t>
            </a:r>
          </a:p>
        </p:txBody>
      </p:sp>
      <p:sp>
        <p:nvSpPr>
          <p:cNvPr id="12030" name="yt_shape_12030"/>
          <p:cNvSpPr txBox="1"/>
          <p:nvPr/>
        </p:nvSpPr>
        <p:spPr>
          <a:xfrm>
            <a:off x="540000" y="2920912"/>
            <a:ext cx="23756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2031" name="yt_shape_12031"/>
          <p:cNvSpPr txBox="1"/>
          <p:nvPr/>
        </p:nvSpPr>
        <p:spPr>
          <a:xfrm>
            <a:off x="540000" y="3400215"/>
            <a:ext cx="53620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2032" name="yt_shape_12032"/>
          <p:cNvSpPr txBox="1"/>
          <p:nvPr/>
        </p:nvSpPr>
        <p:spPr>
          <a:xfrm>
            <a:off x="540000" y="3879518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方程没有实数根，</a:t>
            </a:r>
          </a:p>
        </p:txBody>
      </p:sp>
      <p:sp>
        <p:nvSpPr>
          <p:cNvPr id="12033" name="yt_shape_12033"/>
          <p:cNvSpPr txBox="1"/>
          <p:nvPr/>
        </p:nvSpPr>
        <p:spPr>
          <a:xfrm>
            <a:off x="540000" y="4358821"/>
            <a:ext cx="59920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长方形围栏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的面积不可能达到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240m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yt_shape_12022">
            <a:extLst>
              <a:ext uri="{FF2B5EF4-FFF2-40B4-BE49-F238E27FC236}">
                <a16:creationId xmlns:a16="http://schemas.microsoft.com/office/drawing/2014/main" id="{BA4B1C34-ED34-987D-1A6C-27BEBB8D2B41}"/>
              </a:ext>
            </a:extLst>
          </p:cNvPr>
          <p:cNvSpPr txBox="1"/>
          <p:nvPr/>
        </p:nvSpPr>
        <p:spPr>
          <a:xfrm>
            <a:off x="540000" y="104059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长方形围栏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的面积是否有可能达到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240m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？若有可能，求出相应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的值；若不可能，请说明理由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0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0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12029" grpId="0" build="allAtOnce"/>
      <p:bldP spid="12030" grpId="0" build="allAtOnce"/>
      <p:bldP spid="12031" grpId="0" build="allAtOnce"/>
      <p:bldP spid="12032" grpId="0" build="allAtOnce"/>
      <p:bldP spid="1203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8" name="yt_shape_11948"/>
          <p:cNvSpPr txBox="1"/>
          <p:nvPr/>
        </p:nvSpPr>
        <p:spPr>
          <a:xfrm>
            <a:off x="540000" y="1227537"/>
            <a:ext cx="4155176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8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947" name="yt_image_11947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27537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50" name="yt_shape_11950"/>
          <p:cNvSpPr txBox="1"/>
          <p:nvPr/>
        </p:nvSpPr>
        <p:spPr>
          <a:xfrm>
            <a:off x="540000" y="1930834"/>
            <a:ext cx="290784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面积问题</a:t>
            </a:r>
          </a:p>
        </p:txBody>
      </p:sp>
      <p:sp>
        <p:nvSpPr>
          <p:cNvPr id="11951" name="yt_shape_11951"/>
          <p:cNvSpPr txBox="1"/>
          <p:nvPr/>
        </p:nvSpPr>
        <p:spPr>
          <a:xfrm>
            <a:off x="540119" y="2430399"/>
            <a:ext cx="11111999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页复习题第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如图，把一块长为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的矩形硬纸板的四角剪去四个相同小正方形，然后把纸板的四边沿虚线折起，并用胶带粘好，即可做成一个无盖纸盒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若该无盖纸盒的底面积为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600cm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，设剪去小正方形的边长为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55" name="yt_table_1195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6701152"/>
              </p:ext>
            </p:extLst>
          </p:nvPr>
        </p:nvGraphicFramePr>
        <p:xfrm>
          <a:off x="557900" y="3914759"/>
          <a:ext cx="4656138" cy="1483360"/>
        </p:xfrm>
        <a:graphic>
          <a:graphicData uri="http://schemas.openxmlformats.org/drawingml/2006/table">
            <a:tbl>
              <a:tblPr/>
              <a:tblGrid>
                <a:gridCol w="4656138">
                  <a:extLst>
                    <a:ext uri="{9D8B030D-6E8A-4147-A177-3AD203B41FA5}">
                      <a16:colId xmlns:a16="http://schemas.microsoft.com/office/drawing/2014/main" val="103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6"/>
                  </a:ext>
                </a:extLst>
              </a:tr>
            </a:tbl>
          </a:graphicData>
        </a:graphic>
      </p:graphicFrame>
      <p:grpSp>
        <p:nvGrpSpPr>
          <p:cNvPr id="11952" name="yt_shape_11952_skip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5305" y="3637572"/>
            <a:ext cx="1788795" cy="1640727"/>
            <a:chOff x="0" y="0"/>
            <a:chExt cx="1788795" cy="1640727"/>
          </a:xfrm>
        </p:grpSpPr>
        <p:pic>
          <p:nvPicPr>
            <p:cNvPr id="2" name="yt_image_1195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88795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54" name="yt_shape_11954"/>
            <p:cNvSpPr txBox="1"/>
            <p:nvPr/>
          </p:nvSpPr>
          <p:spPr>
            <a:xfrm>
              <a:off x="361116" y="128072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305939">
            <a:extLst>
              <a:ext uri="{FF2B5EF4-FFF2-40B4-BE49-F238E27FC236}">
                <a16:creationId xmlns:a16="http://schemas.microsoft.com/office/drawing/2014/main" id="{13ADF756-F218-A9B1-B611-F06EB5B95D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70161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2472F14-8A53-3188-423A-7720839EF6AB}"/>
              </a:ext>
            </a:extLst>
          </p:cNvPr>
          <p:cNvSpPr txBox="1"/>
          <p:nvPr/>
        </p:nvSpPr>
        <p:spPr>
          <a:xfrm>
            <a:off x="3719736" y="339677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957">
                <a:extLst>
                  <a:ext uri="{FF2B5EF4-FFF2-40B4-BE49-F238E27FC236}">
                    <a16:creationId xmlns:a16="http://schemas.microsoft.com/office/drawing/2014/main" id="{FE94C8ED-96B7-860C-FE67-D219AA33A653}"/>
                  </a:ext>
                </a:extLst>
              </p:cNvPr>
              <p:cNvSpPr txBox="1"/>
              <p:nvPr/>
            </p:nvSpPr>
            <p:spPr>
              <a:xfrm>
                <a:off x="407368" y="5622958"/>
                <a:ext cx="11377264" cy="89351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有一个三角形的面积为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25cm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，其中一边比此边上的高的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，那么这一边的长是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，高是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</a:p>
            </p:txBody>
          </p:sp>
        </mc:Choice>
        <mc:Fallback>
          <p:sp>
            <p:nvSpPr>
              <p:cNvPr id="5" name="yt_shape_11957">
                <a:extLst>
                  <a:ext uri="{FF2B5EF4-FFF2-40B4-BE49-F238E27FC236}">
                    <a16:creationId xmlns:a16="http://schemas.microsoft.com/office/drawing/2014/main" id="{FE94C8ED-96B7-860C-FE67-D219AA33A6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622958"/>
                <a:ext cx="11377264" cy="893514"/>
              </a:xfrm>
              <a:prstGeom prst="rect">
                <a:avLst/>
              </a:prstGeom>
              <a:blipFill>
                <a:blip r:embed="rId5"/>
                <a:stretch>
                  <a:fillRect l="-1661" t="-12245" b="-108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15364F7A-DF8C-CE76-3166-441471BB04D8}"/>
              </a:ext>
            </a:extLst>
          </p:cNvPr>
          <p:cNvSpPr txBox="1"/>
          <p:nvPr/>
        </p:nvSpPr>
        <p:spPr>
          <a:xfrm>
            <a:off x="1228239" y="5877272"/>
            <a:ext cx="789686" cy="76849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E2F94D9-39CB-DFF3-60F6-E6BE2DCB5DFE}"/>
                  </a:ext>
                </a:extLst>
              </p:cNvPr>
              <p:cNvSpPr txBox="1"/>
              <p:nvPr/>
            </p:nvSpPr>
            <p:spPr>
              <a:xfrm>
                <a:off x="3378423" y="5738134"/>
                <a:ext cx="7420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E2F94D9-39CB-DFF3-60F6-E6BE2DCB5D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8423" y="5738134"/>
                <a:ext cx="742061" cy="76849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3" name="yt_shape_11963"/>
          <p:cNvSpPr txBox="1"/>
          <p:nvPr/>
        </p:nvSpPr>
        <p:spPr>
          <a:xfrm>
            <a:off x="540000" y="3079623"/>
            <a:ext cx="65" cy="2769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endParaRPr/>
          </a:p>
        </p:txBody>
      </p:sp>
      <p:grpSp>
        <p:nvGrpSpPr>
          <p:cNvPr id="11960" name="yt_shape_11960" title="H_127.03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03814" y="3372658"/>
            <a:ext cx="1908810" cy="1622627"/>
            <a:chOff x="0" y="0"/>
            <a:chExt cx="1908810" cy="1622627"/>
          </a:xfrm>
        </p:grpSpPr>
        <p:pic>
          <p:nvPicPr>
            <p:cNvPr id="2" name="yt_image_1196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08810" cy="121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62" name="yt_shape_11962"/>
            <p:cNvSpPr txBox="1"/>
            <p:nvPr/>
          </p:nvSpPr>
          <p:spPr>
            <a:xfrm>
              <a:off x="421124" y="1253295"/>
              <a:ext cx="1102562" cy="36933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/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964" name="yt_shape_11964"/>
          <p:cNvSpPr txBox="1"/>
          <p:nvPr/>
        </p:nvSpPr>
        <p:spPr>
          <a:xfrm>
            <a:off x="322205" y="2302533"/>
            <a:ext cx="10742347" cy="18466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解：设茶园垂直于墙的一边长为</a:t>
            </a:r>
            <a:r>
              <a:rPr lang="en-US" altLang="zh-CN" sz="2400" b="0" i="1" u="none" spc="150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spc="150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，则另一边的长度为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69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，根据题意，</a:t>
            </a:r>
          </a:p>
          <a:p>
            <a:pPr algn="l" eaLnBrk="1" latinLnBrk="0" hangingPunct="0"/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69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整理，得</a:t>
            </a:r>
          </a:p>
          <a:p>
            <a:pPr algn="l" eaLnBrk="1" latinLnBrk="0" hangingPunct="0"/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spc="150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D08F6F5-8029-333B-BD41-F5497EAD21EE}"/>
              </a:ext>
            </a:extLst>
          </p:cNvPr>
          <p:cNvSpPr txBox="1"/>
          <p:nvPr/>
        </p:nvSpPr>
        <p:spPr>
          <a:xfrm>
            <a:off x="263352" y="764704"/>
            <a:ext cx="1144927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六安市某驻村工作队，为带动群众增收致富，决定在该村山脚下，围一块面积为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600m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的矩形茶园，便于成功后大面积推广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如图所示，茶园一面靠墙，墙长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，另外三面用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69m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长篱笆围成，其中一边开有一扇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宽的门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不包括篱笆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，求这个茶园的长和宽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yt_shape_11965">
            <a:extLst>
              <a:ext uri="{FF2B5EF4-FFF2-40B4-BE49-F238E27FC236}">
                <a16:creationId xmlns:a16="http://schemas.microsoft.com/office/drawing/2014/main" id="{D283D44B-7E5E-62D4-592E-CB7545B463BC}"/>
              </a:ext>
            </a:extLst>
          </p:cNvPr>
          <p:cNvSpPr txBox="1"/>
          <p:nvPr/>
        </p:nvSpPr>
        <p:spPr>
          <a:xfrm>
            <a:off x="327073" y="4165149"/>
            <a:ext cx="6581930" cy="11079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，不符合题意舍去；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，符合题意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6" name="yt_shape_11966">
            <a:extLst>
              <a:ext uri="{FF2B5EF4-FFF2-40B4-BE49-F238E27FC236}">
                <a16:creationId xmlns:a16="http://schemas.microsoft.com/office/drawing/2014/main" id="{80D4941B-4A75-A49B-2549-C71393DADCEC}"/>
              </a:ext>
            </a:extLst>
          </p:cNvPr>
          <p:cNvSpPr txBox="1"/>
          <p:nvPr/>
        </p:nvSpPr>
        <p:spPr>
          <a:xfrm>
            <a:off x="322205" y="5373216"/>
            <a:ext cx="5479064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答：这个茶园的长和宽分别为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30m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20m.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9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64" grpId="0" build="allAtOnce"/>
      <p:bldP spid="5" grpId="0" uiExpand="1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7" name="yt_shape_11967"/>
          <p:cNvSpPr txBox="1"/>
          <p:nvPr/>
        </p:nvSpPr>
        <p:spPr>
          <a:xfrm>
            <a:off x="540000" y="1704565"/>
            <a:ext cx="290784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利润问题</a:t>
            </a:r>
          </a:p>
        </p:txBody>
      </p:sp>
      <p:sp>
        <p:nvSpPr>
          <p:cNvPr id="11968" name="yt_shape_11968"/>
          <p:cNvSpPr txBox="1"/>
          <p:nvPr/>
        </p:nvSpPr>
        <p:spPr>
          <a:xfrm>
            <a:off x="540119" y="2204130"/>
            <a:ext cx="11316521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某种服装售价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元，每天可售出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件，若每件降价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元，则每天可多售出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当售价为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元时，每天可售出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件；若降低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元，则每天可售出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件，总销售额为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9003306187" title="H_28.801733">
            <a:extLst>
              <a:ext uri="{FF2B5EF4-FFF2-40B4-BE49-F238E27FC236}">
                <a16:creationId xmlns:a16="http://schemas.microsoft.com/office/drawing/2014/main" id="{1ADB0173-F988-9BDA-CCF3-A7C882446A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4389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A81E67C-AA27-02D2-57A1-DA44373317AC}"/>
              </a:ext>
            </a:extLst>
          </p:cNvPr>
          <p:cNvSpPr txBox="1"/>
          <p:nvPr/>
        </p:nvSpPr>
        <p:spPr>
          <a:xfrm>
            <a:off x="4163616" y="263281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B111E5C-64C2-BE8A-DFCF-923B0175E8C1}"/>
              </a:ext>
            </a:extLst>
          </p:cNvPr>
          <p:cNvSpPr txBox="1"/>
          <p:nvPr/>
        </p:nvSpPr>
        <p:spPr>
          <a:xfrm>
            <a:off x="9192344" y="2632812"/>
            <a:ext cx="2143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41C949D-EB03-0C60-CADC-C848B3F45949}"/>
              </a:ext>
            </a:extLst>
          </p:cNvPr>
          <p:cNvSpPr txBox="1"/>
          <p:nvPr/>
        </p:nvSpPr>
        <p:spPr>
          <a:xfrm>
            <a:off x="2351584" y="3108300"/>
            <a:ext cx="3497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970" name="yt_shape_11970"/>
              <p:cNvSpPr txBox="1"/>
              <p:nvPr/>
            </p:nvSpPr>
            <p:spPr>
              <a:xfrm>
                <a:off x="339213" y="3091356"/>
                <a:ext cx="5942332" cy="15876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解：设每件衬衫应降价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元，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根据题意，得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1200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整理得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1970" name="yt_shape_119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213" y="3091356"/>
                <a:ext cx="5942332" cy="1587679"/>
              </a:xfrm>
              <a:prstGeom prst="rect">
                <a:avLst/>
              </a:prstGeom>
              <a:blipFill>
                <a:blip r:embed="rId2"/>
                <a:stretch>
                  <a:fillRect l="-3183" t="-3065" r="-2156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972" name="yt_shape_11972"/>
          <p:cNvSpPr txBox="1"/>
          <p:nvPr/>
        </p:nvSpPr>
        <p:spPr>
          <a:xfrm>
            <a:off x="339213" y="4729823"/>
            <a:ext cx="482984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因为要尽快减少库存，所以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应取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20.</a:t>
            </a:r>
          </a:p>
        </p:txBody>
      </p:sp>
      <p:sp>
        <p:nvSpPr>
          <p:cNvPr id="11973" name="yt_shape_11973"/>
          <p:cNvSpPr txBox="1"/>
          <p:nvPr/>
        </p:nvSpPr>
        <p:spPr>
          <a:xfrm>
            <a:off x="339213" y="5689258"/>
            <a:ext cx="34624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答：每件衬衫应降价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62B4EA-0CA1-5067-0E0E-A0BD98DBF614}"/>
              </a:ext>
            </a:extLst>
          </p:cNvPr>
          <p:cNvSpPr txBox="1"/>
          <p:nvPr/>
        </p:nvSpPr>
        <p:spPr>
          <a:xfrm>
            <a:off x="263352" y="1168742"/>
            <a:ext cx="11593288" cy="19612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某商场销售一批名牌衬衫，平均每天可售出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件，每件盈利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为了扩大销售，尽快减少库存，商场决定采取适当的降价措施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经调查发现，如果每件衬衫降价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元，商场平均每天可多售出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若商场平均每天销售这种衬衫的盈利要达到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元，每件衬衫应降低多少元？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9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9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9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70" grpId="0" build="allAtOnce"/>
      <p:bldP spid="11972" grpId="0" build="allAtOnce"/>
      <p:bldP spid="1197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4" name="yt_shape_11974"/>
          <p:cNvSpPr txBox="1"/>
          <p:nvPr/>
        </p:nvSpPr>
        <p:spPr>
          <a:xfrm>
            <a:off x="540000" y="1442296"/>
            <a:ext cx="660116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图形找相应的线段长度出错导致错误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975" name="yt_shape_11975"/>
              <p:cNvSpPr txBox="1"/>
              <p:nvPr/>
            </p:nvSpPr>
            <p:spPr>
              <a:xfrm>
                <a:off x="540119" y="1941861"/>
                <a:ext cx="11111999" cy="16008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易错题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某建筑物的窗户如图所示，它的上半部分是半径为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米的半圆，下半部分是长方形，制造窗框的材料总长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图中所有黑线的长度和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等于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米时，窗户的总透光面积是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平方米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975" name="yt_shape_11975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41861"/>
                <a:ext cx="11111999" cy="1600887"/>
              </a:xfrm>
              <a:prstGeom prst="rect">
                <a:avLst/>
              </a:prstGeom>
              <a:blipFill>
                <a:blip r:embed="rId2"/>
                <a:stretch>
                  <a:fillRect l="-1701" t="-3435" r="-988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980" name="yt_shape_11980"/>
          <p:cNvSpPr txBox="1"/>
          <p:nvPr/>
        </p:nvSpPr>
        <p:spPr>
          <a:xfrm>
            <a:off x="540000" y="545305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77" name="yt_shape_11977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43359" y="3745900"/>
            <a:ext cx="1105281" cy="1656729"/>
            <a:chOff x="0" y="0"/>
            <a:chExt cx="1105281" cy="1656729"/>
          </a:xfrm>
        </p:grpSpPr>
        <p:pic>
          <p:nvPicPr>
            <p:cNvPr id="2" name="yt_image_11977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05281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79" name="yt_shape_11979"/>
            <p:cNvSpPr txBox="1"/>
            <p:nvPr/>
          </p:nvSpPr>
          <p:spPr>
            <a:xfrm>
              <a:off x="19359" y="12967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306420">
            <a:extLst>
              <a:ext uri="{FF2B5EF4-FFF2-40B4-BE49-F238E27FC236}">
                <a16:creationId xmlns:a16="http://schemas.microsoft.com/office/drawing/2014/main" id="{2B2C31D8-EB71-E0CD-0A85-A9E374C407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81623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4F2A41B-311F-D348-8BA2-57CBFA26ECBA}"/>
              </a:ext>
            </a:extLst>
          </p:cNvPr>
          <p:cNvSpPr txBox="1"/>
          <p:nvPr/>
        </p:nvSpPr>
        <p:spPr>
          <a:xfrm>
            <a:off x="11024446" y="2370543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8266A05-6C86-AA8E-BEC4-00F69137D330}"/>
                  </a:ext>
                </a:extLst>
              </p:cNvPr>
              <p:cNvSpPr txBox="1"/>
              <p:nvPr/>
            </p:nvSpPr>
            <p:spPr>
              <a:xfrm>
                <a:off x="450108" y="2708920"/>
                <a:ext cx="613474" cy="7280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8266A05-6C86-AA8E-BEC4-00F69137D3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08920"/>
                <a:ext cx="613474" cy="72804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2" name="yt_shape_11982"/>
          <p:cNvSpPr txBox="1"/>
          <p:nvPr/>
        </p:nvSpPr>
        <p:spPr>
          <a:xfrm>
            <a:off x="540000" y="1765470"/>
            <a:ext cx="3975832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981" name="yt_image_11981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65470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84" name="yt_shape_11984"/>
          <p:cNvSpPr txBox="1"/>
          <p:nvPr/>
        </p:nvSpPr>
        <p:spPr>
          <a:xfrm>
            <a:off x="540119" y="245733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的矩形空地上修筑四条宽度相等的小路，若余下的部分全部种上花卉，且花圃的面积是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3600m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，则小路的宽是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88" name="yt_table_1198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706981"/>
              </p:ext>
            </p:extLst>
          </p:nvPr>
        </p:nvGraphicFramePr>
        <p:xfrm>
          <a:off x="540000" y="3416774"/>
          <a:ext cx="4453255" cy="950976"/>
        </p:xfrm>
        <a:graphic>
          <a:graphicData uri="http://schemas.openxmlformats.org/drawingml/2006/table">
            <a:tbl>
              <a:tblPr/>
              <a:tblGrid>
                <a:gridCol w="3030855">
                  <a:extLst>
                    <a:ext uri="{9D8B030D-6E8A-4147-A177-3AD203B41FA5}">
                      <a16:colId xmlns:a16="http://schemas.microsoft.com/office/drawing/2014/main" val="10362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val="103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B.70m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C.5m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8"/>
                  </a:ext>
                </a:extLst>
              </a:tr>
            </a:tbl>
          </a:graphicData>
        </a:graphic>
      </p:graphicFrame>
      <p:grpSp>
        <p:nvGrpSpPr>
          <p:cNvPr id="11985" name="yt_shape_11985_skip" title="H_160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86300" y="3416774"/>
            <a:ext cx="2563749" cy="2036205"/>
            <a:chOff x="0" y="0"/>
            <a:chExt cx="2563749" cy="2036205"/>
          </a:xfrm>
        </p:grpSpPr>
        <p:pic>
          <p:nvPicPr>
            <p:cNvPr id="2" name="yt_image_1198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563749" cy="16402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87" name="yt_shape_11987"/>
            <p:cNvSpPr txBox="1"/>
            <p:nvPr/>
          </p:nvSpPr>
          <p:spPr>
            <a:xfrm>
              <a:off x="748593" y="167620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706EB7C-166F-D09B-D92E-833FB8F44C1A}"/>
              </a:ext>
            </a:extLst>
          </p:cNvPr>
          <p:cNvSpPr txBox="1"/>
          <p:nvPr/>
        </p:nvSpPr>
        <p:spPr>
          <a:xfrm>
            <a:off x="9017846" y="288602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0" name="yt_shape_11990"/>
          <p:cNvSpPr txBox="1"/>
          <p:nvPr/>
        </p:nvSpPr>
        <p:spPr>
          <a:xfrm>
            <a:off x="540119" y="175128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如图是一张长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的矩形铁皮，将其剪去两个全等的正方形和两个全等的矩形，剩余部分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可制成底面积是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的有盖的长方体铁盒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则剪去的正方形的边长为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cm.</a:t>
            </a:r>
          </a:p>
        </p:txBody>
      </p:sp>
      <p:sp>
        <p:nvSpPr>
          <p:cNvPr id="11994" name="yt_shape_11994"/>
          <p:cNvSpPr txBox="1"/>
          <p:nvPr/>
        </p:nvSpPr>
        <p:spPr>
          <a:xfrm>
            <a:off x="540000" y="514406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91" name="yt_shape_11991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3054" y="3343210"/>
            <a:ext cx="1405890" cy="1750455"/>
            <a:chOff x="0" y="0"/>
            <a:chExt cx="1405890" cy="1750455"/>
          </a:xfrm>
        </p:grpSpPr>
        <p:pic>
          <p:nvPicPr>
            <p:cNvPr id="2" name="yt_image_1199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05890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93" name="yt_shape_11993"/>
            <p:cNvSpPr txBox="1"/>
            <p:nvPr/>
          </p:nvSpPr>
          <p:spPr>
            <a:xfrm>
              <a:off x="169664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1AC8684-C01A-CF8D-B7A9-86DA7A0DCA90}"/>
              </a:ext>
            </a:extLst>
          </p:cNvPr>
          <p:cNvSpPr txBox="1"/>
          <p:nvPr/>
        </p:nvSpPr>
        <p:spPr>
          <a:xfrm>
            <a:off x="6622307" y="265545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5" name="yt_shape_11995"/>
          <p:cNvSpPr txBox="1"/>
          <p:nvPr/>
        </p:nvSpPr>
        <p:spPr>
          <a:xfrm>
            <a:off x="540119" y="12316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安庆怀宁县期末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学校有一块长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米，宽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米的长方形空地，准备将其规划，设计图案如图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阴影应为绿化区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四块绿化区为全等的矩形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，空白区为路面，四周出口一样宽且宽度不小于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米，不大于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米，路面造价为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平方米，绿化区为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平方米，设绿化区长边的长为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999" name="yt_shape_11999"/>
          <p:cNvSpPr txBox="1"/>
          <p:nvPr/>
        </p:nvSpPr>
        <p:spPr>
          <a:xfrm>
            <a:off x="540000" y="497310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96" name="yt_shape_11996" title="H_127.4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14734" y="3303662"/>
            <a:ext cx="1962531" cy="1619010"/>
            <a:chOff x="0" y="0"/>
            <a:chExt cx="1962531" cy="1619010"/>
          </a:xfrm>
        </p:grpSpPr>
        <p:pic>
          <p:nvPicPr>
            <p:cNvPr id="2" name="yt_image_11996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62531" cy="1223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98" name="yt_shape_11998"/>
            <p:cNvSpPr txBox="1"/>
            <p:nvPr/>
          </p:nvSpPr>
          <p:spPr>
            <a:xfrm>
              <a:off x="447984" y="125901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000" name="yt_shape_12000"/>
              <p:cNvSpPr txBox="1"/>
              <p:nvPr/>
            </p:nvSpPr>
            <p:spPr>
              <a:xfrm>
                <a:off x="540000" y="5346543"/>
                <a:ext cx="10677603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表示绿化区短边的长为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00" name="yt_shape_12000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46543"/>
                <a:ext cx="10677603" cy="639855"/>
              </a:xfrm>
              <a:prstGeom prst="rect">
                <a:avLst/>
              </a:prstGeom>
              <a:blipFill>
                <a:blip r:embed="rId3"/>
                <a:stretch>
                  <a:fillRect l="-1770" r="-800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0BB4B60-C495-D2EE-D9E3-DC6849773CA9}"/>
              </a:ext>
            </a:extLst>
          </p:cNvPr>
          <p:cNvSpPr txBox="1"/>
          <p:nvPr/>
        </p:nvSpPr>
        <p:spPr>
          <a:xfrm>
            <a:off x="5004527" y="5299737"/>
            <a:ext cx="1686623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2D3B224-C764-0695-D3CD-C8657FAAA578}"/>
                  </a:ext>
                </a:extLst>
              </p:cNvPr>
              <p:cNvSpPr txBox="1"/>
              <p:nvPr/>
            </p:nvSpPr>
            <p:spPr>
              <a:xfrm>
                <a:off x="9389201" y="5157192"/>
                <a:ext cx="151041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2D3B224-C764-0695-D3CD-C8657FAAA5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89201" y="5157192"/>
                <a:ext cx="1510411" cy="727279"/>
              </a:xfrm>
              <a:prstGeom prst="rect">
                <a:avLst/>
              </a:prstGeom>
              <a:blipFill>
                <a:blip r:embed="rId4"/>
                <a:stretch>
                  <a:fillRect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1558</Words>
  <Application>Microsoft Office PowerPoint</Application>
  <PresentationFormat>宽屏</PresentationFormat>
  <Paragraphs>90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苗 麦</cp:lastModifiedBy>
  <cp:revision>45</cp:revision>
  <dcterms:created xsi:type="dcterms:W3CDTF">2023-05-05T05:33:04Z</dcterms:created>
  <dcterms:modified xsi:type="dcterms:W3CDTF">2023-11-05T03:47:57Z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