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86" r:id="rId6"/>
    <p:sldId id="369" r:id="rId7"/>
    <p:sldId id="374" r:id="rId8"/>
    <p:sldId id="376" r:id="rId9"/>
    <p:sldId id="377" r:id="rId10"/>
    <p:sldId id="382" r:id="rId11"/>
    <p:sldId id="387" r:id="rId12"/>
    <p:sldId id="384" r:id="rId13"/>
    <p:sldId id="385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7" name="yt_shape_12157"/>
          <p:cNvSpPr txBox="1"/>
          <p:nvPr/>
        </p:nvSpPr>
        <p:spPr>
          <a:xfrm>
            <a:off x="551384" y="1262593"/>
            <a:ext cx="2440861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2156" name="yt_image_12156" title="H_47.8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262593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9" name="yt_shape_12159"/>
          <p:cNvSpPr txBox="1"/>
          <p:nvPr/>
        </p:nvSpPr>
        <p:spPr>
          <a:xfrm>
            <a:off x="551384" y="1921323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一元二次方程的有关概念</a:t>
            </a:r>
          </a:p>
        </p:txBody>
      </p:sp>
      <p:sp>
        <p:nvSpPr>
          <p:cNvPr id="12160" name="yt_shape_12160"/>
          <p:cNvSpPr txBox="1"/>
          <p:nvPr/>
        </p:nvSpPr>
        <p:spPr>
          <a:xfrm>
            <a:off x="551384" y="2420888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下列方程中，一定是一元二次方程的是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1" name="yt_table_121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5728"/>
              </p:ext>
            </p:extLst>
          </p:nvPr>
        </p:nvGraphicFramePr>
        <p:xfrm>
          <a:off x="551384" y="2900191"/>
          <a:ext cx="3894138" cy="1901952"/>
        </p:xfrm>
        <a:graphic>
          <a:graphicData uri="http://schemas.openxmlformats.org/drawingml/2006/table">
            <a:tbl>
              <a:tblPr/>
              <a:tblGrid>
                <a:gridCol w="3894138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pic>
        <p:nvPicPr>
          <p:cNvPr id="3" name="yt_shape_1699003365017" title="H_28.599686">
            <a:extLst>
              <a:ext uri="{FF2B5EF4-FFF2-40B4-BE49-F238E27FC236}">
                <a16:creationId xmlns:a16="http://schemas.microsoft.com/office/drawing/2014/main" id="{2E556FAA-954B-6B48-2455-B19F657C4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61933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47F892-EC4E-176F-D4BA-0F251A6357DC}"/>
              </a:ext>
            </a:extLst>
          </p:cNvPr>
          <p:cNvSpPr txBox="1"/>
          <p:nvPr/>
        </p:nvSpPr>
        <p:spPr>
          <a:xfrm>
            <a:off x="6328773" y="23740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163">
            <a:extLst>
              <a:ext uri="{FF2B5EF4-FFF2-40B4-BE49-F238E27FC236}">
                <a16:creationId xmlns:a16="http://schemas.microsoft.com/office/drawing/2014/main" id="{A70060C6-448F-E7AB-8D9A-0763719B8BCA}"/>
              </a:ext>
            </a:extLst>
          </p:cNvPr>
          <p:cNvSpPr txBox="1"/>
          <p:nvPr/>
        </p:nvSpPr>
        <p:spPr>
          <a:xfrm>
            <a:off x="551384" y="5013176"/>
            <a:ext cx="109949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的一个根，则代数式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FFCD19-4FE5-1592-58CE-1E7090F406C8}"/>
              </a:ext>
            </a:extLst>
          </p:cNvPr>
          <p:cNvSpPr txBox="1"/>
          <p:nvPr/>
        </p:nvSpPr>
        <p:spPr>
          <a:xfrm>
            <a:off x="10511835" y="49663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5" name="yt_shape_12205"/>
          <p:cNvSpPr txBox="1"/>
          <p:nvPr/>
        </p:nvSpPr>
        <p:spPr>
          <a:xfrm>
            <a:off x="540119" y="195476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可能是方程的一个根吗？若是，请求出它的另一个根；若不是，请说明理由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06" name="yt_shape_12206"/>
          <p:cNvSpPr txBox="1"/>
          <p:nvPr/>
        </p:nvSpPr>
        <p:spPr>
          <a:xfrm>
            <a:off x="540121" y="2434065"/>
            <a:ext cx="9588328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解：假设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是方程的一个根，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则代入原方程得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故当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就为原方程的一个根，此时原方程变为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它的另一个根是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7" name="yt_shape_122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合肥蜀山区期末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40000" y="1859435"/>
            <a:ext cx="65642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</a:t>
            </a:r>
          </a:p>
        </p:txBody>
      </p:sp>
      <p:sp>
        <p:nvSpPr>
          <p:cNvPr id="12209" name="yt_shape_12209"/>
          <p:cNvSpPr txBox="1"/>
          <p:nvPr/>
        </p:nvSpPr>
        <p:spPr>
          <a:xfrm>
            <a:off x="540000" y="2338738"/>
            <a:ext cx="670812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解：根据一元二次方程根与系数的关系，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10" name="yt_shape_12210"/>
              <p:cNvSpPr txBox="1"/>
              <p:nvPr/>
            </p:nvSpPr>
            <p:spPr>
              <a:xfrm>
                <a:off x="540000" y="3298173"/>
                <a:ext cx="4023345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10" name="yt_shape_12210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8173"/>
                <a:ext cx="4023345" cy="434286"/>
              </a:xfrm>
              <a:prstGeom prst="rect">
                <a:avLst/>
              </a:prstGeom>
              <a:blipFill>
                <a:blip r:embed="rId2"/>
                <a:stretch>
                  <a:fillRect l="-4697" t="-11268" r="-3485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12" name="yt_shape_12212"/>
              <p:cNvSpPr txBox="1"/>
              <p:nvPr/>
            </p:nvSpPr>
            <p:spPr>
              <a:xfrm>
                <a:off x="540000" y="3783247"/>
                <a:ext cx="5432577" cy="25658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2212" name="yt_shape_12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3247"/>
                <a:ext cx="5432577" cy="2565895"/>
              </a:xfrm>
              <a:prstGeom prst="rect">
                <a:avLst/>
              </a:prstGeom>
              <a:blipFill>
                <a:blip r:embed="rId3"/>
                <a:stretch>
                  <a:fillRect l="-3479" t="-2138" r="-2357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9" grpId="0" build="allAtOnce"/>
      <p:bldP spid="1221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4" name="yt_shape_12214"/>
          <p:cNvSpPr txBox="1"/>
          <p:nvPr/>
        </p:nvSpPr>
        <p:spPr>
          <a:xfrm>
            <a:off x="540119" y="99491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一款服装每件进价为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元时，每天可售出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件，为了扩大销售量，增加利润，经市场调查发现，如果每件服装降价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元，那么平均每天可多售出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每件服装降价多少元时，能让利于顾客并且商家平均每天能盈利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元？</a:t>
            </a:r>
          </a:p>
        </p:txBody>
      </p:sp>
      <p:sp>
        <p:nvSpPr>
          <p:cNvPr id="12216" name="yt_shape_12216"/>
          <p:cNvSpPr txBox="1"/>
          <p:nvPr/>
        </p:nvSpPr>
        <p:spPr>
          <a:xfrm>
            <a:off x="540120" y="291378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解：设每件服装降价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元，则每件的销售利润为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元，平均每天的销售量为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需要让利于顾客，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答：每件服装降价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元时，能让利于顾客并且商家平均每天能盈利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7" name="yt_shape_12217"/>
          <p:cNvSpPr txBox="1"/>
          <p:nvPr/>
        </p:nvSpPr>
        <p:spPr>
          <a:xfrm>
            <a:off x="540000" y="1474630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商家能达到平均每天盈利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元吗？请说明你的理由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18" name="yt_shape_12218"/>
          <p:cNvSpPr txBox="1"/>
          <p:nvPr/>
        </p:nvSpPr>
        <p:spPr>
          <a:xfrm>
            <a:off x="540119" y="195393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解：商家不能达到平均每天盈利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设每件服装降价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元，则每件的销售利润为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元，平均每天的销售量为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此方程无实数解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故商家不能达到平均每天盈利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4" name="yt_shape_12164"/>
          <p:cNvSpPr txBox="1"/>
          <p:nvPr/>
        </p:nvSpPr>
        <p:spPr>
          <a:xfrm>
            <a:off x="540000" y="2486991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解一元二次方程</a:t>
            </a:r>
          </a:p>
        </p:txBody>
      </p:sp>
      <p:sp>
        <p:nvSpPr>
          <p:cNvPr id="12165" name="yt_shape_12165"/>
          <p:cNvSpPr txBox="1"/>
          <p:nvPr/>
        </p:nvSpPr>
        <p:spPr>
          <a:xfrm>
            <a:off x="540000" y="2986556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，则方程可变形为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66" name="yt_table_12166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8067741"/>
                  </p:ext>
                </p:extLst>
              </p:nvPr>
            </p:nvGraphicFramePr>
            <p:xfrm>
              <a:off x="540000" y="3465859"/>
              <a:ext cx="6455093" cy="1265428"/>
            </p:xfrm>
            <a:graphic>
              <a:graphicData uri="http://schemas.openxmlformats.org/drawingml/2006/table">
                <a:tbl>
                  <a:tblPr/>
                  <a:tblGrid>
                    <a:gridCol w="362616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828925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166" name="yt_table_12166" descr="{&quot;rangeId&quot;:5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8067741"/>
                  </p:ext>
                </p:extLst>
              </p:nvPr>
            </p:nvGraphicFramePr>
            <p:xfrm>
              <a:off x="540000" y="1878868"/>
              <a:ext cx="6455093" cy="1265428"/>
            </p:xfrm>
            <a:graphic>
              <a:graphicData uri="http://schemas.openxmlformats.org/drawingml/2006/table">
                <a:tbl>
                  <a:tblPr/>
                  <a:tblGrid>
                    <a:gridCol w="362616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828925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8151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957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8151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3365213" title="H_28.599686">
            <a:extLst>
              <a:ext uri="{FF2B5EF4-FFF2-40B4-BE49-F238E27FC236}">
                <a16:creationId xmlns:a16="http://schemas.microsoft.com/office/drawing/2014/main" id="{26170296-FBAF-37B6-C1CF-B0E6A1134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27601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655636-9ECF-F8BF-5B2B-3F1849843459}"/>
              </a:ext>
            </a:extLst>
          </p:cNvPr>
          <p:cNvSpPr txBox="1"/>
          <p:nvPr/>
        </p:nvSpPr>
        <p:spPr>
          <a:xfrm>
            <a:off x="10346464" y="29397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000" y="946112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解下列方程：</a:t>
            </a:r>
          </a:p>
        </p:txBody>
      </p:sp>
      <p:sp>
        <p:nvSpPr>
          <p:cNvPr id="12168" name="yt_shape_12168"/>
          <p:cNvSpPr txBox="1"/>
          <p:nvPr/>
        </p:nvSpPr>
        <p:spPr>
          <a:xfrm>
            <a:off x="540000" y="1425415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2169" name="yt_shape_12169"/>
          <p:cNvSpPr txBox="1"/>
          <p:nvPr/>
        </p:nvSpPr>
        <p:spPr>
          <a:xfrm>
            <a:off x="540000" y="1904718"/>
            <a:ext cx="596637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解：原方程可变形为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2170" name="yt_shape_12170"/>
          <p:cNvSpPr txBox="1"/>
          <p:nvPr/>
        </p:nvSpPr>
        <p:spPr>
          <a:xfrm>
            <a:off x="540000" y="3344284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71" name="yt_shape_12171"/>
              <p:cNvSpPr txBox="1"/>
              <p:nvPr/>
            </p:nvSpPr>
            <p:spPr>
              <a:xfrm>
                <a:off x="540000" y="3823587"/>
                <a:ext cx="5669822" cy="2448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171" name="yt_shape_12171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3587"/>
                <a:ext cx="5669822" cy="2448299"/>
              </a:xfrm>
              <a:prstGeom prst="rect">
                <a:avLst/>
              </a:prstGeom>
              <a:blipFill>
                <a:blip r:embed="rId2"/>
                <a:stretch>
                  <a:fillRect l="-3333" t="-1990" r="-2258" b="-3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69" grpId="0" build="allAtOnce"/>
      <p:bldP spid="1217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3" name="yt_shape_12173"/>
          <p:cNvSpPr txBox="1"/>
          <p:nvPr/>
        </p:nvSpPr>
        <p:spPr>
          <a:xfrm>
            <a:off x="540000" y="2434893"/>
            <a:ext cx="32412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9991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40000" y="2914196"/>
            <a:ext cx="347210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7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/>
          <p:cNvSpPr txBox="1"/>
          <p:nvPr/>
        </p:nvSpPr>
        <p:spPr>
          <a:xfrm>
            <a:off x="540000" y="1228952"/>
            <a:ext cx="73385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一元二次方程根的判别式及根与系数的关系</a:t>
            </a:r>
          </a:p>
        </p:txBody>
      </p:sp>
      <p:sp>
        <p:nvSpPr>
          <p:cNvPr id="12176" name="yt_shape_12176"/>
          <p:cNvSpPr txBox="1"/>
          <p:nvPr/>
        </p:nvSpPr>
        <p:spPr>
          <a:xfrm>
            <a:off x="540120" y="17285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7" name="yt_table_12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061380"/>
              </p:ext>
            </p:extLst>
          </p:nvPr>
        </p:nvGraphicFramePr>
        <p:xfrm>
          <a:off x="540000" y="2687952"/>
          <a:ext cx="5997893" cy="950976"/>
        </p:xfrm>
        <a:graphic>
          <a:graphicData uri="http://schemas.openxmlformats.org/drawingml/2006/table">
            <a:tbl>
              <a:tblPr/>
              <a:tblGrid>
                <a:gridCol w="3456305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79" name="yt_shape_12179"/>
              <p:cNvSpPr txBox="1"/>
              <p:nvPr/>
            </p:nvSpPr>
            <p:spPr>
              <a:xfrm>
                <a:off x="540119" y="3689506"/>
                <a:ext cx="11111999" cy="22995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资阳市中考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有两个相等的实数根，则代数式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宜宾市中考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179" name="yt_shape_12179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89506"/>
                <a:ext cx="11111999" cy="2299540"/>
              </a:xfrm>
              <a:prstGeom prst="rect">
                <a:avLst/>
              </a:prstGeom>
              <a:blipFill>
                <a:blip r:embed="rId2"/>
                <a:stretch>
                  <a:fillRect l="-1701" t="-2122" b="-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365476" title="H_28.599686">
            <a:extLst>
              <a:ext uri="{FF2B5EF4-FFF2-40B4-BE49-F238E27FC236}">
                <a16:creationId xmlns:a16="http://schemas.microsoft.com/office/drawing/2014/main" id="{0B945156-95F3-E556-FDB6-934FCD40AA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9562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9CC3AB-C07B-A948-8782-BFC24A8DB89A}"/>
              </a:ext>
            </a:extLst>
          </p:cNvPr>
          <p:cNvSpPr txBox="1"/>
          <p:nvPr/>
        </p:nvSpPr>
        <p:spPr>
          <a:xfrm>
            <a:off x="2956772" y="2157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C6E746-5B38-D9C6-B244-340942D2E438}"/>
              </a:ext>
            </a:extLst>
          </p:cNvPr>
          <p:cNvSpPr txBox="1"/>
          <p:nvPr/>
        </p:nvSpPr>
        <p:spPr>
          <a:xfrm>
            <a:off x="4971308" y="41181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210E52-5AB5-46BC-1CA8-778BFC401F02}"/>
                  </a:ext>
                </a:extLst>
              </p:cNvPr>
              <p:cNvSpPr txBox="1"/>
              <p:nvPr/>
            </p:nvSpPr>
            <p:spPr>
              <a:xfrm>
                <a:off x="1059708" y="5149993"/>
                <a:ext cx="104686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210E52-5AB5-46BC-1CA8-778BFC401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149993"/>
                <a:ext cx="1046862" cy="727279"/>
              </a:xfrm>
              <a:prstGeom prst="rect">
                <a:avLst/>
              </a:prstGeom>
              <a:blipFill>
                <a:blip r:embed="rId4"/>
                <a:stretch>
                  <a:fillRect l="-930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2" name="yt_shape_12182"/>
          <p:cNvSpPr txBox="1"/>
          <p:nvPr/>
        </p:nvSpPr>
        <p:spPr>
          <a:xfrm>
            <a:off x="540000" y="1688668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一元二次方程的应用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540119" y="21882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阜阳市模拟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凤水小区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年屋顶绿化面积为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平方米，计划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年屋顶绿化面积要达到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如果每年屋顶绿化面积的增长率都为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4" name="yt_table_121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201155"/>
              </p:ext>
            </p:extLst>
          </p:nvPr>
        </p:nvGraphicFramePr>
        <p:xfrm>
          <a:off x="540000" y="3627799"/>
          <a:ext cx="3995738" cy="1901952"/>
        </p:xfrm>
        <a:graphic>
          <a:graphicData uri="http://schemas.openxmlformats.org/drawingml/2006/table">
            <a:tbl>
              <a:tblPr/>
              <a:tblGrid>
                <a:gridCol w="3995738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D.3000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4320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pic>
        <p:nvPicPr>
          <p:cNvPr id="3" name="yt_shape_1699003365677" title="H_28.599686">
            <a:extLst>
              <a:ext uri="{FF2B5EF4-FFF2-40B4-BE49-F238E27FC236}">
                <a16:creationId xmlns:a16="http://schemas.microsoft.com/office/drawing/2014/main" id="{034FB810-959D-C741-1B78-F142DBB71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9278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670388-FAED-5459-49B9-2FF2BDF27EFB}"/>
              </a:ext>
            </a:extLst>
          </p:cNvPr>
          <p:cNvSpPr txBox="1"/>
          <p:nvPr/>
        </p:nvSpPr>
        <p:spPr>
          <a:xfrm>
            <a:off x="1212108" y="30924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" name="yt_shape_12186"/>
          <p:cNvSpPr txBox="1"/>
          <p:nvPr/>
        </p:nvSpPr>
        <p:spPr>
          <a:xfrm>
            <a:off x="540119" y="2070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如图，在一个长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的长方形草地内修建宽度相等的小路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，若剩余草地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空白部分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171m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，则小路的宽度为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2190" name="yt_shape_12190"/>
          <p:cNvSpPr txBox="1"/>
          <p:nvPr/>
        </p:nvSpPr>
        <p:spPr>
          <a:xfrm>
            <a:off x="540000" y="48245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87" name="yt_shape_12187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8442" y="3182565"/>
            <a:ext cx="2055114" cy="1591578"/>
            <a:chOff x="0" y="0"/>
            <a:chExt cx="2055114" cy="1591578"/>
          </a:xfrm>
        </p:grpSpPr>
        <p:pic>
          <p:nvPicPr>
            <p:cNvPr id="2" name="yt_image_1218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5114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9" name="yt_shape_12189"/>
            <p:cNvSpPr txBox="1"/>
            <p:nvPr/>
          </p:nvSpPr>
          <p:spPr>
            <a:xfrm>
              <a:off x="494276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7E44D2-930E-ED00-E00C-9BBF1B014116}"/>
              </a:ext>
            </a:extLst>
          </p:cNvPr>
          <p:cNvSpPr txBox="1"/>
          <p:nvPr/>
        </p:nvSpPr>
        <p:spPr>
          <a:xfrm>
            <a:off x="8560646" y="249944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000" y="1588182"/>
            <a:ext cx="2441566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91" name="yt_image_12191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8182"/>
            <a:ext cx="2417445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4" name="yt_shape_12194"/>
          <p:cNvSpPr txBox="1"/>
          <p:nvPr/>
        </p:nvSpPr>
        <p:spPr>
          <a:xfrm>
            <a:off x="540120" y="2280051"/>
            <a:ext cx="11172504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的常数项为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5" name="yt_table_121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921355"/>
              </p:ext>
            </p:extLst>
          </p:nvPr>
        </p:nvGraphicFramePr>
        <p:xfrm>
          <a:off x="540000" y="3212976"/>
          <a:ext cx="34563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12197" name="yt_shape_12197"/>
          <p:cNvSpPr txBox="1"/>
          <p:nvPr/>
        </p:nvSpPr>
        <p:spPr>
          <a:xfrm>
            <a:off x="540000" y="42785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甘孜州中考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三角形的两边长分别为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，第三边的长是方程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的解，则这个三角形的周长是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375EE6-280E-8DBC-3065-F18754DCADBB}"/>
              </a:ext>
            </a:extLst>
          </p:cNvPr>
          <p:cNvSpPr txBox="1"/>
          <p:nvPr/>
        </p:nvSpPr>
        <p:spPr>
          <a:xfrm>
            <a:off x="983432" y="268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A0953-4244-021B-BC2F-3BBE53423C57}"/>
              </a:ext>
            </a:extLst>
          </p:cNvPr>
          <p:cNvSpPr txBox="1"/>
          <p:nvPr/>
        </p:nvSpPr>
        <p:spPr>
          <a:xfrm>
            <a:off x="8336498" y="423170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790A6F-4F17-1991-E178-210E3A51D635}"/>
              </a:ext>
            </a:extLst>
          </p:cNvPr>
          <p:cNvSpPr txBox="1"/>
          <p:nvPr/>
        </p:nvSpPr>
        <p:spPr>
          <a:xfrm>
            <a:off x="4717189" y="51826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1849307"/>
            <a:ext cx="24219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8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99" name="yt_image_12199" title="H_50.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9307"/>
            <a:ext cx="2398014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2" name="yt_shape_12202"/>
          <p:cNvSpPr txBox="1"/>
          <p:nvPr/>
        </p:nvSpPr>
        <p:spPr>
          <a:xfrm>
            <a:off x="540000" y="2541176"/>
            <a:ext cx="105814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12204" name="yt_shape_12204"/>
          <p:cNvSpPr txBox="1"/>
          <p:nvPr/>
        </p:nvSpPr>
        <p:spPr>
          <a:xfrm>
            <a:off x="540000" y="3499782"/>
            <a:ext cx="946252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[2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原方程有两个不相等的实数根，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故实数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的取值范围是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1579</Words>
  <Application>Microsoft Office PowerPoint</Application>
  <PresentationFormat>宽屏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2023-11-07T03:26:01Z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