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3" r:id="rId4"/>
    <p:sldId id="365" r:id="rId5"/>
    <p:sldId id="375" r:id="rId6"/>
    <p:sldId id="376" r:id="rId7"/>
    <p:sldId id="377" r:id="rId8"/>
    <p:sldId id="367" r:id="rId9"/>
    <p:sldId id="379" r:id="rId10"/>
    <p:sldId id="384" r:id="rId11"/>
    <p:sldId id="385" r:id="rId12"/>
    <p:sldId id="370" r:id="rId13"/>
    <p:sldId id="386" r:id="rId14"/>
    <p:sldId id="372" r:id="rId15"/>
    <p:sldId id="381" r:id="rId16"/>
    <p:sldId id="382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4" name="yt_shape_14324"/>
          <p:cNvSpPr txBox="1"/>
          <p:nvPr/>
        </p:nvSpPr>
        <p:spPr>
          <a:xfrm>
            <a:off x="479257" y="963999"/>
            <a:ext cx="39530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矩形的性质与判定</a:t>
            </a:r>
          </a:p>
        </p:txBody>
      </p:sp>
      <p:sp>
        <p:nvSpPr>
          <p:cNvPr id="14325" name="yt_shape_14325"/>
          <p:cNvSpPr txBox="1"/>
          <p:nvPr/>
        </p:nvSpPr>
        <p:spPr>
          <a:xfrm>
            <a:off x="479376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1.如图，在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MS Gothic" pitchFamily="24"/>
                <a:ea typeface="MS Gothic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326" name="yt_shape_14326"/>
          <p:cNvSpPr txBox="1"/>
          <p:nvPr/>
        </p:nvSpPr>
        <p:spPr>
          <a:xfrm>
            <a:off x="479257" y="2372211"/>
            <a:ext cx="46326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是矩形；</a:t>
            </a:r>
          </a:p>
        </p:txBody>
      </p:sp>
      <p:sp>
        <p:nvSpPr>
          <p:cNvPr id="2" name="yt_shape_14327"/>
          <p:cNvSpPr txBox="1"/>
          <p:nvPr/>
        </p:nvSpPr>
        <p:spPr>
          <a:xfrm>
            <a:off x="479257" y="3003878"/>
            <a:ext cx="5881418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328" name="yt_shape_1432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31570" y="3003878"/>
            <a:ext cx="2059686" cy="1385773"/>
            <a:chOff x="0" y="0"/>
            <a:chExt cx="2059686" cy="1385773"/>
          </a:xfrm>
        </p:grpSpPr>
        <p:pic>
          <p:nvPicPr>
            <p:cNvPr id="3" name="yt_image_14328" descr="{&quot;rangeId&quot;:0,&quot;⚘_2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9686" cy="921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0" name="yt_shape_14330"/>
            <p:cNvSpPr txBox="1"/>
            <p:nvPr/>
          </p:nvSpPr>
          <p:spPr>
            <a:xfrm>
              <a:off x="509234" y="957258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699003860629">
            <a:extLst>
              <a:ext uri="{FF2B5EF4-FFF2-40B4-BE49-F238E27FC236}">
                <a16:creationId xmlns:a16="http://schemas.microsoft.com/office/drawing/2014/main" id="{0C12E81F-EA91-01BA-89D3-774695B75C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7" y="1003523"/>
            <a:ext cx="1171767" cy="365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1" name="yt_shape_14391"/>
          <p:cNvSpPr txBox="1"/>
          <p:nvPr/>
        </p:nvSpPr>
        <p:spPr>
          <a:xfrm>
            <a:off x="551384" y="1052736"/>
            <a:ext cx="65819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392"/>
              <p:cNvSpPr txBox="1"/>
              <p:nvPr/>
            </p:nvSpPr>
            <p:spPr>
              <a:xfrm>
                <a:off x="551384" y="1684403"/>
                <a:ext cx="5709896" cy="49610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在矩形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知：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ANCM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为平行四边形，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平行四边形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ANCM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为菱形，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中，根据勾股定理，得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3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84403"/>
                <a:ext cx="5709896" cy="4961038"/>
              </a:xfrm>
              <a:prstGeom prst="rect">
                <a:avLst/>
              </a:prstGeom>
              <a:blipFill>
                <a:blip r:embed="rId2"/>
                <a:stretch>
                  <a:fillRect l="-3202" t="-983" r="-2348" b="-12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394" name="yt_shape_1439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45988" y="1684403"/>
            <a:ext cx="2017395" cy="1709242"/>
            <a:chOff x="0" y="0"/>
            <a:chExt cx="2017395" cy="1709242"/>
          </a:xfrm>
        </p:grpSpPr>
        <p:pic>
          <p:nvPicPr>
            <p:cNvPr id="5" name="yt_image_14394" descr="{&quot;rangeId&quot;:0,&quot;⚘_10&quot;:1}">
              <a:extLst>
                <a:ext uri="">
  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7395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96" name="yt_shape_14396"/>
            <p:cNvSpPr txBox="1"/>
            <p:nvPr/>
          </p:nvSpPr>
          <p:spPr>
            <a:xfrm>
              <a:off x="488088" y="1280727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8" name="yt_shape_14398"/>
          <p:cNvSpPr txBox="1"/>
          <p:nvPr/>
        </p:nvSpPr>
        <p:spPr>
          <a:xfrm>
            <a:off x="479376" y="1201243"/>
            <a:ext cx="42607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正方形的性质与判定</a:t>
            </a:r>
          </a:p>
        </p:txBody>
      </p:sp>
      <p:sp>
        <p:nvSpPr>
          <p:cNvPr id="14399" name="yt_shape_14399"/>
          <p:cNvSpPr txBox="1"/>
          <p:nvPr/>
        </p:nvSpPr>
        <p:spPr>
          <a:xfrm>
            <a:off x="479376" y="1700808"/>
            <a:ext cx="103089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00" name="yt_shape_14400"/>
          <p:cNvSpPr txBox="1"/>
          <p:nvPr/>
        </p:nvSpPr>
        <p:spPr>
          <a:xfrm>
            <a:off x="479376" y="2180111"/>
            <a:ext cx="95490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是矩形时，四边形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菱形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401"/>
              <p:cNvSpPr txBox="1"/>
              <p:nvPr/>
            </p:nvSpPr>
            <p:spPr>
              <a:xfrm>
                <a:off x="479376" y="2811778"/>
                <a:ext cx="7069243" cy="34227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理由：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由题意，得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是菱形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4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811778"/>
                <a:ext cx="7069243" cy="3422796"/>
              </a:xfrm>
              <a:prstGeom prst="rect">
                <a:avLst/>
              </a:prstGeom>
              <a:blipFill>
                <a:blip r:embed="rId2"/>
                <a:stretch>
                  <a:fillRect l="-2675" t="-1423" r="-1812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03" name="yt_shape_1440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3184" y="2811778"/>
            <a:ext cx="1528191" cy="1775536"/>
            <a:chOff x="0" y="0"/>
            <a:chExt cx="1528191" cy="1775536"/>
          </a:xfrm>
        </p:grpSpPr>
        <p:pic>
          <p:nvPicPr>
            <p:cNvPr id="3" name="yt_image_14403" descr="{&quot;rangeId&quot;:0,&quot;⚘_1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8191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05" name="yt_shape_14405"/>
            <p:cNvSpPr txBox="1"/>
            <p:nvPr/>
          </p:nvSpPr>
          <p:spPr>
            <a:xfrm>
              <a:off x="243486" y="1347021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699003861186">
            <a:extLst>
              <a:ext uri="{FF2B5EF4-FFF2-40B4-BE49-F238E27FC236}">
                <a16:creationId xmlns:a16="http://schemas.microsoft.com/office/drawing/2014/main" id="{46C51621-754A-EF7D-5CB7-9D7DAF52C5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40767"/>
            <a:ext cx="1171767" cy="36539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7A467EF-0B47-7E04-F572-6C01E14A5D12}"/>
              </a:ext>
            </a:extLst>
          </p:cNvPr>
          <p:cNvSpPr txBox="1"/>
          <p:nvPr/>
        </p:nvSpPr>
        <p:spPr>
          <a:xfrm>
            <a:off x="7026702" y="2133305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7" name="yt_shape_14407"/>
          <p:cNvSpPr txBox="1"/>
          <p:nvPr/>
        </p:nvSpPr>
        <p:spPr>
          <a:xfrm>
            <a:off x="407368" y="1052736"/>
            <a:ext cx="1016464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满足什么条件时，四边形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为正方形？并说明理由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408"/>
              <p:cNvSpPr txBox="1"/>
              <p:nvPr/>
            </p:nvSpPr>
            <p:spPr>
              <a:xfrm>
                <a:off x="407487" y="1684403"/>
                <a:ext cx="9288913" cy="45193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满足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为正方形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理由：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分别是四边形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同理：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是菱形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是正方形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4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487" y="1684403"/>
                <a:ext cx="9288913" cy="4519314"/>
              </a:xfrm>
              <a:prstGeom prst="rect">
                <a:avLst/>
              </a:prstGeom>
              <a:blipFill>
                <a:blip r:embed="rId2"/>
                <a:stretch>
                  <a:fillRect l="-2034" t="-2426" r="-459" b="-3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10" name="yt_shape_1441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1176" y="1684403"/>
            <a:ext cx="1528191" cy="1716353"/>
            <a:chOff x="0" y="0"/>
            <a:chExt cx="1528191" cy="1716353"/>
          </a:xfrm>
        </p:grpSpPr>
        <p:pic>
          <p:nvPicPr>
            <p:cNvPr id="5" name="yt_image_14410" descr="{&quot;rangeId&quot;:0,&quot;⚘_1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8191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12" name="yt_shape_14412"/>
            <p:cNvSpPr txBox="1"/>
            <p:nvPr/>
          </p:nvSpPr>
          <p:spPr>
            <a:xfrm>
              <a:off x="243486" y="1347021"/>
              <a:ext cx="1077218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4" name="yt_shape_14414"/>
          <p:cNvSpPr txBox="1"/>
          <p:nvPr/>
        </p:nvSpPr>
        <p:spPr>
          <a:xfrm>
            <a:off x="479376" y="908720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为正方形，点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，交射线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为邻边作矩形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416">
                <a:extLst>
                  <a:ext uri="{FF2B5EF4-FFF2-40B4-BE49-F238E27FC236}">
                    <a16:creationId xmlns:a16="http://schemas.microsoft.com/office/drawing/2014/main" id="{C57F8C56-72D9-A355-7557-54EE9EB2DF8E}"/>
                  </a:ext>
                </a:extLst>
              </p:cNvPr>
              <p:cNvSpPr txBox="1"/>
              <p:nvPr/>
            </p:nvSpPr>
            <p:spPr>
              <a:xfrm>
                <a:off x="494994" y="2132856"/>
                <a:ext cx="8352928" cy="37644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证明：如图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，作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EP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EQ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EQ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EP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QEF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FEP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PED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FEP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QEF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PED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EQF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EPD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/>
                <a:r>
                  <a:rPr lang="zh-CN" altLang="zh-CN" sz="1200" b="0" i="0" u="none" spc="150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𝑄𝐸𝐹</m:t>
                            </m:r>
                            <m:r>
                              <a:rPr lang="zh-CN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𝐸𝑄</m:t>
                            </m:r>
                            <m:r>
                              <a:rPr lang="zh-CN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𝐸𝑃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𝐸𝑄𝐹</m:t>
                            </m:r>
                            <m:r>
                              <a:rPr lang="zh-CN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pc="15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𝐸𝑃𝐷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spc="150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/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EQF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EPD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矩形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DEFG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是正方形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416">
                <a:extLst>
                  <a:ext uri="{FF2B5EF4-FFF2-40B4-BE49-F238E27FC236}">
                    <a16:creationId xmlns:a16="http://schemas.microsoft.com/office/drawing/2014/main" id="{C57F8C56-72D9-A355-7557-54EE9EB2DF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994" y="2132856"/>
                <a:ext cx="8352928" cy="3764428"/>
              </a:xfrm>
              <a:prstGeom prst="rect">
                <a:avLst/>
              </a:prstGeom>
              <a:blipFill>
                <a:blip r:embed="rId2"/>
                <a:stretch>
                  <a:fillRect l="-2190" t="-3079" b="-40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4418" title="H_164.24559">
            <a:extLst>
              <a:ext uri="{FF2B5EF4-FFF2-40B4-BE49-F238E27FC236}">
                <a16:creationId xmlns:a16="http://schemas.microsoft.com/office/drawing/2014/main" id="{A3169BB7-E580-47B8-5692-A53C75423FDE}"/>
              </a:ex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49262" b="17150"/>
          <a:stretch/>
        </p:blipFill>
        <p:spPr bwMode="auto">
          <a:xfrm>
            <a:off x="9336360" y="1628800"/>
            <a:ext cx="1872208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4E588F3-DD7E-C4A0-230C-DCD86D37F6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4226" y="3501009"/>
            <a:ext cx="2276475" cy="1943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420" name="yt_shape_14420"/>
              <p:cNvSpPr txBox="1"/>
              <p:nvPr/>
            </p:nvSpPr>
            <p:spPr>
              <a:xfrm>
                <a:off x="407249" y="1247014"/>
                <a:ext cx="556896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的长度；</a:t>
                </a:r>
              </a:p>
            </p:txBody>
          </p:sp>
        </mc:Choice>
        <mc:Fallback>
          <p:sp>
            <p:nvSpPr>
              <p:cNvPr id="14420" name="yt_shape_144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9" y="1247014"/>
                <a:ext cx="5568960" cy="466666"/>
              </a:xfrm>
              <a:prstGeom prst="rect">
                <a:avLst/>
              </a:prstGeom>
              <a:blipFill>
                <a:blip r:embed="rId2"/>
                <a:stretch>
                  <a:fillRect l="-3395" t="-5263" r="-241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422"/>
              <p:cNvSpPr txBox="1"/>
              <p:nvPr/>
            </p:nvSpPr>
            <p:spPr>
              <a:xfrm>
                <a:off x="407368" y="1916832"/>
                <a:ext cx="7386016" cy="39210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解：如图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，补全图形，在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重合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可得四边形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ECGD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为正方形，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4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916832"/>
                <a:ext cx="7386016" cy="3921073"/>
              </a:xfrm>
              <a:prstGeom prst="rect">
                <a:avLst/>
              </a:prstGeom>
              <a:blipFill>
                <a:blip r:embed="rId3"/>
                <a:stretch>
                  <a:fillRect l="-2560" t="-1242" r="-1982" b="-3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24" name="yt_image_14424" title="H_164.24559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50600" b="17150"/>
          <a:stretch/>
        </p:blipFill>
        <p:spPr bwMode="auto">
          <a:xfrm>
            <a:off x="9408368" y="1247014"/>
            <a:ext cx="1822848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577FCAA-5A01-71F1-08ED-29ABF09900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0336" y="3212976"/>
            <a:ext cx="224790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6" name="yt_shape_14426"/>
          <p:cNvSpPr txBox="1"/>
          <p:nvPr/>
        </p:nvSpPr>
        <p:spPr>
          <a:xfrm>
            <a:off x="540119" y="964230"/>
            <a:ext cx="104579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的一边的夹角是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时，直接写出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4427"/>
          <p:cNvSpPr txBox="1"/>
          <p:nvPr/>
        </p:nvSpPr>
        <p:spPr>
          <a:xfrm>
            <a:off x="540119" y="1595897"/>
            <a:ext cx="39818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</p:txBody>
      </p:sp>
      <p:pic>
        <p:nvPicPr>
          <p:cNvPr id="14428" name="yt_image_14428" title="H_164.24559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2016" y="1595897"/>
            <a:ext cx="3689983" cy="208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2" name="yt_shape_14432"/>
          <p:cNvSpPr txBox="1"/>
          <p:nvPr/>
        </p:nvSpPr>
        <p:spPr>
          <a:xfrm>
            <a:off x="2987486" y="5450985"/>
            <a:ext cx="1253548" cy="8027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3" name="yt_shape_14434">
            <a:extLst>
              <a:ext uri="{FF2B5EF4-FFF2-40B4-BE49-F238E27FC236}">
                <a16:creationId xmlns:a16="http://schemas.microsoft.com/office/drawing/2014/main" id="{8069E307-79A3-DEA4-2AE8-08ED2F0DFA97}"/>
              </a:ext>
            </a:extLst>
          </p:cNvPr>
          <p:cNvSpPr txBox="1"/>
          <p:nvPr/>
        </p:nvSpPr>
        <p:spPr>
          <a:xfrm>
            <a:off x="407368" y="37890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【解析】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的夹角为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的夹角为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综上所述，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2" name="yt_shape_14332"/>
          <p:cNvSpPr txBox="1"/>
          <p:nvPr/>
        </p:nvSpPr>
        <p:spPr>
          <a:xfrm>
            <a:off x="479376" y="1196752"/>
            <a:ext cx="74603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333"/>
              <p:cNvSpPr txBox="1"/>
              <p:nvPr/>
            </p:nvSpPr>
            <p:spPr>
              <a:xfrm>
                <a:off x="479376" y="1828419"/>
                <a:ext cx="5881418" cy="48116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DFA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易得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为直角三角形，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中，由勾股定理，得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DFA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3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28419"/>
                <a:ext cx="5881418" cy="4811638"/>
              </a:xfrm>
              <a:prstGeom prst="rect">
                <a:avLst/>
              </a:prstGeom>
              <a:blipFill>
                <a:blip r:embed="rId2"/>
                <a:stretch>
                  <a:fillRect l="-3216" t="-1141" r="-2282" b="-3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335" name="yt_shape_1433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31689" y="1828419"/>
            <a:ext cx="2059686" cy="1385773"/>
            <a:chOff x="0" y="0"/>
            <a:chExt cx="2059686" cy="1385773"/>
          </a:xfrm>
        </p:grpSpPr>
        <p:pic>
          <p:nvPicPr>
            <p:cNvPr id="5" name="yt_image_14335" descr="{&quot;rangeId&quot;:0,&quot;⚘_2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9686" cy="921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7" name="yt_shape_14337"/>
            <p:cNvSpPr txBox="1"/>
            <p:nvPr/>
          </p:nvSpPr>
          <p:spPr>
            <a:xfrm>
              <a:off x="509234" y="957258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yt_shape_14339"/>
          <p:cNvSpPr txBox="1"/>
          <p:nvPr/>
        </p:nvSpPr>
        <p:spPr>
          <a:xfrm>
            <a:off x="407368" y="980728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341">
                <a:extLst>
                  <a:ext uri="{FF2B5EF4-FFF2-40B4-BE49-F238E27FC236}">
                    <a16:creationId xmlns:a16="http://schemas.microsoft.com/office/drawing/2014/main" id="{F49BD19D-03B3-EEDA-C930-B508D17F10FA}"/>
                  </a:ext>
                </a:extLst>
              </p:cNvPr>
              <p:cNvSpPr txBox="1"/>
              <p:nvPr/>
            </p:nvSpPr>
            <p:spPr>
              <a:xfrm>
                <a:off x="407368" y="2369506"/>
                <a:ext cx="5881418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341">
                <a:extLst>
                  <a:ext uri="{FF2B5EF4-FFF2-40B4-BE49-F238E27FC236}">
                    <a16:creationId xmlns:a16="http://schemas.microsoft.com/office/drawing/2014/main" id="{F49BD19D-03B3-EEDA-C930-B508D17F10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369506"/>
                <a:ext cx="5881418" cy="3764428"/>
              </a:xfrm>
              <a:prstGeom prst="rect">
                <a:avLst/>
              </a:prstGeom>
              <a:blipFill>
                <a:blip r:embed="rId2"/>
                <a:stretch>
                  <a:fillRect l="-3212" t="-3079" r="-2176" b="-40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yt_shape_14343">
            <a:extLst>
              <a:ext uri="{FF2B5EF4-FFF2-40B4-BE49-F238E27FC236}">
                <a16:creationId xmlns:a16="http://schemas.microsoft.com/office/drawing/2014/main" id="{5C9B6F47-50CA-5429-3645-A0C66F8AD72A}"/>
              </a:ext>
            </a:extLst>
          </p:cNvPr>
          <p:cNvGrpSpPr/>
          <p:nvPr/>
        </p:nvGrpSpPr>
        <p:grpSpPr>
          <a:xfrm>
            <a:off x="8671011" y="2369506"/>
            <a:ext cx="2848356" cy="1583765"/>
            <a:chOff x="0" y="0"/>
            <a:chExt cx="2848356" cy="1583765"/>
          </a:xfrm>
        </p:grpSpPr>
        <p:pic>
          <p:nvPicPr>
            <p:cNvPr id="4" name="yt_image_14343" descr="{&quot;rangeId&quot;:0,&quot;⚘_4&quot;:1}">
              <a:extLst>
                <a:ext uri="{FF2B5EF4-FFF2-40B4-BE49-F238E27FC236}">
                  <a16:creationId xmlns:a16="http://schemas.microsoft.com/office/drawing/2014/main" id="{EE9448C0-A6F2-85E5-52E3-C9EDDB4B3FC7}"/>
                </a:ext>
                <a:ext uri="">
  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848356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4345">
              <a:extLst>
                <a:ext uri="{FF2B5EF4-FFF2-40B4-BE49-F238E27FC236}">
                  <a16:creationId xmlns:a16="http://schemas.microsoft.com/office/drawing/2014/main" id="{34D2541E-6FD0-4356-BF0D-513AD9C7F297}"/>
                </a:ext>
              </a:extLst>
            </p:cNvPr>
            <p:cNvSpPr txBox="1"/>
            <p:nvPr/>
          </p:nvSpPr>
          <p:spPr>
            <a:xfrm>
              <a:off x="903569" y="1214433"/>
              <a:ext cx="1077218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yt_shape_14347"/>
          <p:cNvSpPr txBox="1"/>
          <p:nvPr/>
        </p:nvSpPr>
        <p:spPr>
          <a:xfrm>
            <a:off x="540000" y="1159523"/>
            <a:ext cx="94352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，判断四边形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4348"/>
          <p:cNvSpPr txBox="1"/>
          <p:nvPr/>
        </p:nvSpPr>
        <p:spPr>
          <a:xfrm>
            <a:off x="540000" y="1791190"/>
            <a:ext cx="607057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为矩形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相交于点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为矩形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349" name="yt_shape_1434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03643" y="1791190"/>
            <a:ext cx="2848356" cy="1642948"/>
            <a:chOff x="0" y="0"/>
            <a:chExt cx="2848356" cy="1642948"/>
          </a:xfrm>
        </p:grpSpPr>
        <p:pic>
          <p:nvPicPr>
            <p:cNvPr id="5" name="yt_image_14349" descr="{&quot;rangeId&quot;:0,&quot;⚘_4&quot;:1}">
              <a:extLst>
                <a:ext uri="">
  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48356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1" name="yt_shape_14351"/>
            <p:cNvSpPr txBox="1"/>
            <p:nvPr/>
          </p:nvSpPr>
          <p:spPr>
            <a:xfrm>
              <a:off x="903569" y="1214433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355"/>
              <p:cNvSpPr txBox="1"/>
              <p:nvPr/>
            </p:nvSpPr>
            <p:spPr>
              <a:xfrm>
                <a:off x="335241" y="2379488"/>
                <a:ext cx="8419667" cy="41337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由平移的性质得：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/>
                <a:r>
                  <a:rPr lang="zh-CN" altLang="zh-CN" sz="12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𝐴𝐷𝐶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3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41" y="2379488"/>
                <a:ext cx="8419667" cy="4133760"/>
              </a:xfrm>
              <a:prstGeom prst="rect">
                <a:avLst/>
              </a:prstGeom>
              <a:blipFill>
                <a:blip r:embed="rId2"/>
                <a:stretch>
                  <a:fillRect l="-2245" t="-2655" r="-159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357" name="yt_shape_1435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95667" y="2781810"/>
            <a:ext cx="2656332" cy="1595195"/>
            <a:chOff x="0" y="0"/>
            <a:chExt cx="2656332" cy="1595195"/>
          </a:xfrm>
        </p:grpSpPr>
        <p:pic>
          <p:nvPicPr>
            <p:cNvPr id="3" name="yt_image_14357" descr="{&quot;rangeId&quot;:0,&quot;⚘_6&quot;:1}">
              <a:extLst>
                <a:ext uri="">
  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56332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9" name="yt_shape_14359"/>
            <p:cNvSpPr txBox="1"/>
            <p:nvPr/>
          </p:nvSpPr>
          <p:spPr>
            <a:xfrm>
              <a:off x="807557" y="1225863"/>
              <a:ext cx="1077218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yt_shape_14353">
            <a:extLst>
              <a:ext uri="{FF2B5EF4-FFF2-40B4-BE49-F238E27FC236}">
                <a16:creationId xmlns:a16="http://schemas.microsoft.com/office/drawing/2014/main" id="{4DDA857F-7676-C69E-A394-02D0570B0FE9}"/>
              </a:ext>
            </a:extLst>
          </p:cNvPr>
          <p:cNvSpPr txBox="1"/>
          <p:nvPr/>
        </p:nvSpPr>
        <p:spPr>
          <a:xfrm>
            <a:off x="335360" y="908720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荆州市中考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中，连接对角线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方向平移，使点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4354">
            <a:extLst>
              <a:ext uri="{FF2B5EF4-FFF2-40B4-BE49-F238E27FC236}">
                <a16:creationId xmlns:a16="http://schemas.microsoft.com/office/drawing/2014/main" id="{5D4815E2-B926-7D45-10F1-40659C224223}"/>
              </a:ext>
            </a:extLst>
          </p:cNvPr>
          <p:cNvSpPr txBox="1"/>
          <p:nvPr/>
        </p:nvSpPr>
        <p:spPr>
          <a:xfrm>
            <a:off x="335241" y="1868155"/>
            <a:ext cx="415498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1" name="yt_shape_14361"/>
          <p:cNvSpPr txBox="1"/>
          <p:nvPr/>
        </p:nvSpPr>
        <p:spPr>
          <a:xfrm>
            <a:off x="540000" y="2465977"/>
            <a:ext cx="54454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的形状，并说明理由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4362"/>
          <p:cNvSpPr txBox="1"/>
          <p:nvPr/>
        </p:nvSpPr>
        <p:spPr>
          <a:xfrm>
            <a:off x="540000" y="3097644"/>
            <a:ext cx="575317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是等腰三角形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是等腰三角形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363" name="yt_shape_143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95667" y="3097644"/>
            <a:ext cx="2656332" cy="1654378"/>
            <a:chOff x="0" y="0"/>
            <a:chExt cx="2656332" cy="1654378"/>
          </a:xfrm>
        </p:grpSpPr>
        <p:pic>
          <p:nvPicPr>
            <p:cNvPr id="5" name="yt_image_14363" descr="{&quot;rangeId&quot;:0,&quot;⚘_6&quot;:1}">
              <a:extLst>
                <a:ext uri="">
  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56332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5" name="yt_shape_14365"/>
            <p:cNvSpPr txBox="1"/>
            <p:nvPr/>
          </p:nvSpPr>
          <p:spPr>
            <a:xfrm>
              <a:off x="807557" y="1225863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7" name="yt_shape_14367"/>
          <p:cNvSpPr txBox="1"/>
          <p:nvPr/>
        </p:nvSpPr>
        <p:spPr>
          <a:xfrm>
            <a:off x="407249" y="1057227"/>
            <a:ext cx="3953005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菱形的性质与判定</a:t>
            </a:r>
          </a:p>
        </p:txBody>
      </p:sp>
      <p:sp>
        <p:nvSpPr>
          <p:cNvPr id="14368" name="yt_shape_14368"/>
          <p:cNvSpPr txBox="1"/>
          <p:nvPr/>
        </p:nvSpPr>
        <p:spPr>
          <a:xfrm>
            <a:off x="407368" y="1556792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德阳市中考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为邻边作菱形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的形状，并证明你的结论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860915" title="H_28.770866">
            <a:extLst>
              <a:ext uri="{FF2B5EF4-FFF2-40B4-BE49-F238E27FC236}">
                <a16:creationId xmlns:a16="http://schemas.microsoft.com/office/drawing/2014/main" id="{4A73BB01-86B2-57D5-3DF6-CF805A484D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49" y="1096751"/>
            <a:ext cx="1171767" cy="365390"/>
          </a:xfrm>
          <a:prstGeom prst="rect">
            <a:avLst/>
          </a:prstGeom>
        </p:spPr>
      </p:pic>
      <p:sp>
        <p:nvSpPr>
          <p:cNvPr id="2" name="yt_shape_14370">
            <a:extLst>
              <a:ext uri="{FF2B5EF4-FFF2-40B4-BE49-F238E27FC236}">
                <a16:creationId xmlns:a16="http://schemas.microsoft.com/office/drawing/2014/main" id="{798436BF-4975-1D94-6799-8FE9FF81343A}"/>
              </a:ext>
            </a:extLst>
          </p:cNvPr>
          <p:cNvSpPr txBox="1"/>
          <p:nvPr/>
        </p:nvSpPr>
        <p:spPr>
          <a:xfrm>
            <a:off x="540000" y="2708920"/>
            <a:ext cx="6360716" cy="406265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CEDG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是菱形，理由如下：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为矩形，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是对角线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DCFE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是菱形，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CEDG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CEDG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4" name="yt_shape_14371">
            <a:extLst>
              <a:ext uri="{FF2B5EF4-FFF2-40B4-BE49-F238E27FC236}">
                <a16:creationId xmlns:a16="http://schemas.microsoft.com/office/drawing/2014/main" id="{6B7135E5-0753-2A27-23DE-CFEB967C958E}"/>
              </a:ext>
            </a:extLst>
          </p:cNvPr>
          <p:cNvGrpSpPr/>
          <p:nvPr/>
        </p:nvGrpSpPr>
        <p:grpSpPr>
          <a:xfrm>
            <a:off x="9817484" y="2768094"/>
            <a:ext cx="1834515" cy="1622627"/>
            <a:chOff x="0" y="0"/>
            <a:chExt cx="1834515" cy="1622627"/>
          </a:xfrm>
        </p:grpSpPr>
        <p:pic>
          <p:nvPicPr>
            <p:cNvPr id="5" name="yt_image_14371" descr="{&quot;rangeId&quot;:0,&quot;⚘_8&quot;:1}">
              <a:extLst>
                <a:ext uri="{FF2B5EF4-FFF2-40B4-BE49-F238E27FC236}">
                  <a16:creationId xmlns:a16="http://schemas.microsoft.com/office/drawing/2014/main" id="{8CDD74AC-4D92-630D-DACE-88C8F595C20E}"/>
                </a:ex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34515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4373">
              <a:extLst>
                <a:ext uri="{FF2B5EF4-FFF2-40B4-BE49-F238E27FC236}">
                  <a16:creationId xmlns:a16="http://schemas.microsoft.com/office/drawing/2014/main" id="{B95D9F0F-9504-9A1A-BE5D-7E2CCE8C12AE}"/>
                </a:ext>
              </a:extLst>
            </p:cNvPr>
            <p:cNvSpPr txBox="1"/>
            <p:nvPr/>
          </p:nvSpPr>
          <p:spPr>
            <a:xfrm>
              <a:off x="396648" y="1253295"/>
              <a:ext cx="1077218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75" name="yt_shape_14375"/>
              <p:cNvSpPr txBox="1"/>
              <p:nvPr/>
            </p:nvSpPr>
            <p:spPr>
              <a:xfrm>
                <a:off x="540000" y="1122465"/>
                <a:ext cx="520187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75" name="yt_shape_14375" descr="{&quot;rangeId&quot;:13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01873" cy="465577"/>
              </a:xfrm>
              <a:prstGeom prst="rect">
                <a:avLst/>
              </a:prstGeom>
              <a:blipFill>
                <a:blip r:embed="rId2"/>
                <a:stretch>
                  <a:fillRect l="-3634" t="-5263" r="-246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4377"/>
              <p:cNvSpPr txBox="1"/>
              <p:nvPr/>
            </p:nvSpPr>
            <p:spPr>
              <a:xfrm>
                <a:off x="540000" y="1791194"/>
                <a:ext cx="6036909" cy="28662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DGC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BGC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BGC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4377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91194"/>
                <a:ext cx="6036909" cy="2866234"/>
              </a:xfrm>
              <a:prstGeom prst="rect">
                <a:avLst/>
              </a:prstGeom>
              <a:blipFill>
                <a:blip r:embed="rId3"/>
                <a:stretch>
                  <a:fillRect l="-3131" t="-1915" r="-1818" b="-5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379" name="yt_shape_1437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17484" y="1791194"/>
            <a:ext cx="1834515" cy="1681810"/>
            <a:chOff x="0" y="0"/>
            <a:chExt cx="1834515" cy="1681810"/>
          </a:xfrm>
        </p:grpSpPr>
        <p:pic>
          <p:nvPicPr>
            <p:cNvPr id="5" name="yt_image_14379" descr="{&quot;rangeId&quot;:0,&quot;⚘_8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34515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81" name="yt_shape_14381"/>
            <p:cNvSpPr txBox="1"/>
            <p:nvPr/>
          </p:nvSpPr>
          <p:spPr>
            <a:xfrm>
              <a:off x="396648" y="1253295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385"/>
              <p:cNvSpPr txBox="1"/>
              <p:nvPr/>
            </p:nvSpPr>
            <p:spPr>
              <a:xfrm>
                <a:off x="407249" y="2276872"/>
                <a:ext cx="7420301" cy="45030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在矩形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为对角线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OCN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OMA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ONC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AOM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CON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/>
                <a:r>
                  <a:rPr lang="zh-CN" altLang="zh-CN" sz="12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𝑂𝐴𝑀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𝐴𝑀𝑂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𝐶𝑁𝑂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AOM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CON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ANCM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为平行四边形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3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9" y="2276872"/>
                <a:ext cx="7420301" cy="4503092"/>
              </a:xfrm>
              <a:prstGeom prst="rect">
                <a:avLst/>
              </a:prstGeom>
              <a:blipFill>
                <a:blip r:embed="rId2"/>
                <a:stretch>
                  <a:fillRect l="-2547" t="-2575" r="-1561" b="-3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387" name="yt_shape_1438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34604" y="2754378"/>
            <a:ext cx="2017395" cy="1650059"/>
            <a:chOff x="0" y="0"/>
            <a:chExt cx="2017395" cy="1650059"/>
          </a:xfrm>
        </p:grpSpPr>
        <p:pic>
          <p:nvPicPr>
            <p:cNvPr id="3" name="yt_image_14387" descr="{&quot;rangeId&quot;:0,&quot;⚘_10&quot;:1}">
              <a:extLst>
                <a:ext uri="">
  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7395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89" name="yt_shape_14389"/>
            <p:cNvSpPr txBox="1"/>
            <p:nvPr/>
          </p:nvSpPr>
          <p:spPr>
            <a:xfrm>
              <a:off x="488088" y="1280727"/>
              <a:ext cx="1077218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yt_shape_14383">
            <a:extLst>
              <a:ext uri="{FF2B5EF4-FFF2-40B4-BE49-F238E27FC236}">
                <a16:creationId xmlns:a16="http://schemas.microsoft.com/office/drawing/2014/main" id="{5393DAEE-6F97-36CF-A7A4-2D72A5A1200F}"/>
              </a:ext>
            </a:extLst>
          </p:cNvPr>
          <p:cNvSpPr txBox="1"/>
          <p:nvPr/>
        </p:nvSpPr>
        <p:spPr>
          <a:xfrm>
            <a:off x="407368" y="908720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作直线分别与矩形的边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4384">
            <a:extLst>
              <a:ext uri="{FF2B5EF4-FFF2-40B4-BE49-F238E27FC236}">
                <a16:creationId xmlns:a16="http://schemas.microsoft.com/office/drawing/2014/main" id="{F4F31FB8-6B0C-A486-2A10-D0BBD8C8A72B}"/>
              </a:ext>
            </a:extLst>
          </p:cNvPr>
          <p:cNvSpPr txBox="1"/>
          <p:nvPr/>
        </p:nvSpPr>
        <p:spPr>
          <a:xfrm>
            <a:off x="407249" y="1868155"/>
            <a:ext cx="562493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1828</Words>
  <Application>Microsoft Office PowerPoint</Application>
  <PresentationFormat>宽屏</PresentationFormat>
  <Paragraphs>157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MS Gothic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44</cp:revision>
  <dcterms:created xsi:type="dcterms:W3CDTF">2023-05-05T05:33:04Z</dcterms:created>
  <dcterms:modified xsi:type="dcterms:W3CDTF">2023-11-05T06:54:57Z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