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notesMasterIdLst>
    <p:notesMasterId r:id="rId17"/>
  </p:notesMasterIdLst>
  <p:sldIdLst>
    <p:sldId id="363" r:id="rId3"/>
    <p:sldId id="370" r:id="rId4"/>
    <p:sldId id="373" r:id="rId5"/>
    <p:sldId id="377" r:id="rId6"/>
    <p:sldId id="379" r:id="rId7"/>
    <p:sldId id="382" r:id="rId8"/>
    <p:sldId id="384" r:id="rId9"/>
    <p:sldId id="385" r:id="rId10"/>
    <p:sldId id="398" r:id="rId11"/>
    <p:sldId id="388" r:id="rId12"/>
    <p:sldId id="393" r:id="rId13"/>
    <p:sldId id="395" r:id="rId14"/>
    <p:sldId id="397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9" d="100"/>
          <a:sy n="59" d="100"/>
        </p:scale>
        <p:origin x="384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B91D1F-0CCF-48BA-A7F3-970C5B39539F}" type="datetimeFigureOut">
              <a:rPr lang="zh-CN" altLang="en-US" smtClean="0"/>
              <a:t>2023/11/7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2402B0-F199-4707-ADE9-1835B5988A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8509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2402B0-F199-4707-ADE9-1835B5988AE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40852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5.png"/><Relationship Id="rId7" Type="http://schemas.openxmlformats.org/officeDocument/2006/relationships/image" Target="../media/image41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png"/><Relationship Id="rId5" Type="http://schemas.openxmlformats.org/officeDocument/2006/relationships/image" Target="../media/image390.png"/><Relationship Id="rId4" Type="http://schemas.openxmlformats.org/officeDocument/2006/relationships/image" Target="../media/image3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0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0.png"/><Relationship Id="rId4" Type="http://schemas.openxmlformats.org/officeDocument/2006/relationships/image" Target="../media/image7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4.bin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01" name="yt_shape_10001"/>
          <p:cNvSpPr txBox="1"/>
          <p:nvPr/>
        </p:nvSpPr>
        <p:spPr>
          <a:xfrm>
            <a:off x="540000" y="900000"/>
            <a:ext cx="41286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000" name="yt_image_10000" title="H_50.94">
            <a:extLst>
              <a:ext uri="">
                <a16:creationId xmlns="" xmlns:mc="http://schemas.openxmlformats.org/markup-compatibility/2006" xmlns:m="http://schemas.openxmlformats.org/officeDocument/2006/math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900000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003" name="yt_shape_10003"/>
              <p:cNvSpPr txBox="1"/>
              <p:nvPr/>
            </p:nvSpPr>
            <p:spPr>
              <a:xfrm>
                <a:off x="540119" y="1597583"/>
                <a:ext cx="11111999" cy="493179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二次根式的概念：形如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的式子叫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二次根式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，符号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　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叫做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二次根号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，根号下的数叫做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被开方数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≥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才有意义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表示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算术平方根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，因此，二次根式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被开方数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≥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非负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；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≥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非负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二次根式的性质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二次根式的性质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｜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｜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bar>
                              <m:barPr>
                                <m:ctrlPr>
                                  <a:rPr lang="en-US" altLang="zh-CN" sz="2400" b="0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barPr>
                              <m:e>
                                <m:r>
                                  <m:rPr>
                                    <m:nor/>
                                  </m:rPr>
                                  <a:rPr lang="zh-CN" altLang="zh-CN" sz="2400" b="0" i="0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40503050406030204" pitchFamily="48" charset="0"/>
                                    <a:ea typeface="宋体" panose="02040503050406030204" pitchFamily="48" charset="0"/>
                                  </a:rPr>
                                  <m:t>　</m:t>
                                </m:r>
                                <m:r>
                                  <a:rPr lang="en-US" altLang="zh-CN" sz="2400" b="0" i="1" smtClean="0">
                                    <a:solidFill>
                                      <a:srgbClr val="FF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𝑎</m:t>
                                </m:r>
                                <m:r>
                                  <m:rPr>
                                    <m:nor/>
                                  </m:rPr>
                                  <a:rPr lang="zh-CN" altLang="zh-CN" sz="2400" b="0" i="0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40503050406030204" pitchFamily="48" charset="0"/>
                                    <a:ea typeface="宋体" panose="02040503050406030204" pitchFamily="48" charset="0"/>
                                  </a:rPr>
                                  <m:t>　</m:t>
                                </m:r>
                              </m:e>
                            </m:bar>
                            <m:r>
                              <a:rPr lang="zh-CN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≥0</m:t>
                            </m:r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)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0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bar>
                              <m:barPr>
                                <m:ctrlPr>
                                  <a:rPr lang="en-US" altLang="zh-CN" sz="2400" b="0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barPr>
                              <m:e>
                                <m:r>
                                  <m:rPr>
                                    <m:nor/>
                                  </m:rPr>
                                  <a:rPr lang="zh-CN" altLang="zh-CN" sz="2400" b="0" i="0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40503050406030204" pitchFamily="48" charset="0"/>
                                    <a:ea typeface="宋体" panose="02040503050406030204" pitchFamily="48" charset="0"/>
                                  </a:rPr>
                                  <m:t>　</m:t>
                                </m:r>
                                <m:r>
                                  <a:rPr lang="en-US" altLang="zh-CN" sz="2400" b="0" i="1" smtClean="0">
                                    <a:solidFill>
                                      <a:srgbClr val="FF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−</m:t>
                                </m:r>
                                <m:r>
                                  <a:rPr lang="en-US" altLang="zh-CN" sz="2400" b="0" i="1" smtClean="0">
                                    <a:solidFill>
                                      <a:srgbClr val="FF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𝑎</m:t>
                                </m:r>
                                <m:r>
                                  <m:rPr>
                                    <m:nor/>
                                  </m:rPr>
                                  <a:rPr lang="zh-CN" altLang="zh-CN" sz="2400" b="0" i="0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40503050406030204" pitchFamily="48" charset="0"/>
                                    <a:ea typeface="宋体" panose="02040503050406030204" pitchFamily="48" charset="0"/>
                                  </a:rPr>
                                  <m:t>　</m:t>
                                </m:r>
                              </m:e>
                            </m:bar>
                            <m:r>
                              <a:rPr lang="zh-CN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&lt;0</m:t>
                            </m:r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)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0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</a:endParaRP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10003" name="yt_shape_10003" descr="{&quot;rangeId&quot;: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97583"/>
                <a:ext cx="11111999" cy="4931799"/>
              </a:xfrm>
              <a:prstGeom prst="rect">
                <a:avLst/>
              </a:prstGeom>
              <a:blipFill>
                <a:blip r:embed="rId4"/>
                <a:stretch>
                  <a:fillRect l="-17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3CB6BC9-862E-1896-BCED-CEE734D537C1}"/>
              </a:ext>
            </a:extLst>
          </p:cNvPr>
          <p:cNvSpPr txBox="1"/>
          <p:nvPr/>
        </p:nvSpPr>
        <p:spPr>
          <a:xfrm>
            <a:off x="6837064" y="1628800"/>
            <a:ext cx="1704086" cy="106116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二次根式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A18E408-136E-077C-8AEE-750F672FE202}"/>
              </a:ext>
            </a:extLst>
          </p:cNvPr>
          <p:cNvSpPr txBox="1"/>
          <p:nvPr/>
        </p:nvSpPr>
        <p:spPr>
          <a:xfrm>
            <a:off x="1059708" y="2494590"/>
            <a:ext cx="1704086" cy="57437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二次根号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2546F39-F44B-EAFC-9862-A872FA90AAD7}"/>
              </a:ext>
            </a:extLst>
          </p:cNvPr>
          <p:cNvSpPr txBox="1"/>
          <p:nvPr/>
        </p:nvSpPr>
        <p:spPr>
          <a:xfrm>
            <a:off x="5326908" y="2492896"/>
            <a:ext cx="1704086" cy="57437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被开方数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0F827F8-AAE1-65FE-64B3-3694212DED59}"/>
              </a:ext>
            </a:extLst>
          </p:cNvPr>
          <p:cNvSpPr txBox="1"/>
          <p:nvPr/>
        </p:nvSpPr>
        <p:spPr>
          <a:xfrm>
            <a:off x="7689107" y="2518327"/>
            <a:ext cx="789686" cy="57437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FEF88AE-7E25-FAC6-8579-4EF0962CF6E7}"/>
              </a:ext>
            </a:extLst>
          </p:cNvPr>
          <p:cNvSpPr txBox="1"/>
          <p:nvPr/>
        </p:nvSpPr>
        <p:spPr>
          <a:xfrm>
            <a:off x="3951752" y="2998645"/>
            <a:ext cx="2008886" cy="57437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算术平方根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DFD9E9E-7B8F-C373-11A6-7F1E7FC18333}"/>
              </a:ext>
            </a:extLst>
          </p:cNvPr>
          <p:cNvSpPr txBox="1"/>
          <p:nvPr/>
        </p:nvSpPr>
        <p:spPr>
          <a:xfrm>
            <a:off x="907308" y="3479844"/>
            <a:ext cx="789686" cy="57437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B00C417-2D17-B84F-E87D-2B7EA88796C7}"/>
              </a:ext>
            </a:extLst>
          </p:cNvPr>
          <p:cNvSpPr txBox="1"/>
          <p:nvPr/>
        </p:nvSpPr>
        <p:spPr>
          <a:xfrm>
            <a:off x="4180352" y="3479844"/>
            <a:ext cx="789686" cy="57437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07EE587-F71D-0CB3-E0F5-952CF5D2F1E0}"/>
              </a:ext>
            </a:extLst>
          </p:cNvPr>
          <p:cNvSpPr txBox="1"/>
          <p:nvPr/>
        </p:nvSpPr>
        <p:spPr>
          <a:xfrm>
            <a:off x="4967752" y="3960602"/>
            <a:ext cx="637286" cy="57437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815DA87-401B-265E-5D1D-B8EF50A0E524}"/>
              </a:ext>
            </a:extLst>
          </p:cNvPr>
          <p:cNvSpPr txBox="1"/>
          <p:nvPr/>
        </p:nvSpPr>
        <p:spPr>
          <a:xfrm>
            <a:off x="1578376" y="5013176"/>
            <a:ext cx="1246887" cy="161164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｜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A5134354-C325-4DCD-70A1-0CEA3C1D8A7E}"/>
                  </a:ext>
                </a:extLst>
              </p:cNvPr>
              <p:cNvSpPr txBox="1"/>
              <p:nvPr/>
            </p:nvSpPr>
            <p:spPr>
              <a:xfrm>
                <a:off x="3436069" y="5464343"/>
                <a:ext cx="349949" cy="4594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altLang="zh-CN" sz="2400" b="0" i="1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𝑎</m:t>
                      </m:r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A5134354-C325-4DCD-70A1-0CEA3C1D8A7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36069" y="5464343"/>
                <a:ext cx="349949" cy="459436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0DE4FFD2-090C-7CF6-4B2C-67A6D4AE9915}"/>
                  </a:ext>
                </a:extLst>
              </p:cNvPr>
              <p:cNvSpPr txBox="1"/>
              <p:nvPr/>
            </p:nvSpPr>
            <p:spPr>
              <a:xfrm>
                <a:off x="3436069" y="6018254"/>
                <a:ext cx="712469" cy="45943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altLang="zh-CN" sz="2400" b="0" i="1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−</m:t>
                      </m:r>
                      <m:r>
                        <a:rPr kumimoji="0" lang="en-US" altLang="zh-CN" sz="2400" b="0" i="1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𝑎</m:t>
                      </m:r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0DE4FFD2-090C-7CF6-4B2C-67A6D4AE99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36069" y="6018254"/>
                <a:ext cx="712469" cy="45943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073" name="yt_shape_10073"/>
              <p:cNvSpPr txBox="1"/>
              <p:nvPr/>
            </p:nvSpPr>
            <p:spPr>
              <a:xfrm>
                <a:off x="540119" y="900000"/>
                <a:ext cx="11111999" cy="95532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呼伦贝尔市中考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已知实数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在数轴上的对应点的位置如图所示，则化简｜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的结果是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 xmlns:p14="http://schemas.microsoft.com/office/powerpoint/2010/main" xmlns:m="http://schemas.openxmlformats.org/officeDocument/2006/math">
          <p:sp>
            <p:nvSpPr>
              <p:cNvPr id="10073" name="yt_shape_10073" descr="{&quot;rangeId&quot;:1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955326"/>
              </a:xfrm>
              <a:prstGeom prst="rect">
                <a:avLst/>
              </a:prstGeom>
              <a:blipFill>
                <a:blip r:embed="rId2"/>
                <a:stretch>
                  <a:fillRect l="-1701" t="-5769" r="-1153" b="-19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078" name="yt_table_10078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2127430"/>
              </p:ext>
            </p:extLst>
          </p:nvPr>
        </p:nvGraphicFramePr>
        <p:xfrm>
          <a:off x="540000" y="1906114"/>
          <a:ext cx="5890261" cy="950976"/>
        </p:xfrm>
        <a:graphic>
          <a:graphicData uri="http://schemas.openxmlformats.org/drawingml/2006/table">
            <a:tbl>
              <a:tblPr/>
              <a:tblGrid>
                <a:gridCol w="4247198">
                  <a:extLst>
                    <a:ext uri="{9D8B030D-6E8A-4147-A177-3AD203B41FA5}">
                      <a16:colId xmlns:a16="http://schemas.microsoft.com/office/drawing/2014/main" val="10016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01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grpSp>
        <p:nvGrpSpPr>
          <p:cNvPr id="10075" name="yt_shape_10075_skip" title="H_56.201103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94783" y="1906114"/>
            <a:ext cx="1655064" cy="713754"/>
            <a:chOff x="0" y="0"/>
            <a:chExt cx="1655064" cy="713754"/>
          </a:xfrm>
        </p:grpSpPr>
        <p:pic>
          <p:nvPicPr>
            <p:cNvPr id="2" name="yt_image_10075">
              <a:extLst>
                <a:ext uri="">
                  <a16:creationId xmlns="" xmlns:m="http://schemas.openxmlformats.org/officeDocument/2006/math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55064" cy="3177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077" name="yt_shape_10077"/>
            <p:cNvSpPr txBox="1"/>
            <p:nvPr/>
          </p:nvSpPr>
          <p:spPr>
            <a:xfrm>
              <a:off x="218068" y="35375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0080" name="yt_shape_10080"/>
              <p:cNvSpPr txBox="1"/>
              <p:nvPr/>
            </p:nvSpPr>
            <p:spPr>
              <a:xfrm>
                <a:off x="540000" y="2907668"/>
                <a:ext cx="6868675" cy="69608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 xmlns:p14="http://schemas.microsoft.com/office/powerpoint/2010/main" xmlns:m="http://schemas.openxmlformats.org/officeDocument/2006/math">
          <p:sp>
            <p:nvSpPr>
              <p:cNvPr id="10080" name="yt_shape_10080" descr="{&quot;rangeId&quot;:19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07668"/>
                <a:ext cx="6868675" cy="696088"/>
              </a:xfrm>
              <a:prstGeom prst="rect">
                <a:avLst/>
              </a:prstGeom>
              <a:blipFill>
                <a:blip r:embed="rId4"/>
                <a:stretch>
                  <a:fillRect l="-2753" r="-1776" b="-78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082" name="yt_table_10082" title="H_49.92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02031203"/>
                  </p:ext>
                </p:extLst>
              </p:nvPr>
            </p:nvGraphicFramePr>
            <p:xfrm>
              <a:off x="540000" y="3654544"/>
              <a:ext cx="7562216" cy="634048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018"/>
                        </a:ext>
                      </a:extLst>
                    </a:gridCol>
                    <a:gridCol w="2305368">
                      <a:extLst>
                        <a:ext uri="{9D8B030D-6E8A-4147-A177-3AD203B41FA5}">
                          <a16:colId xmlns:a16="http://schemas.microsoft.com/office/drawing/2014/main" val="10019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020"/>
                        </a:ext>
                      </a:extLst>
                    </a:gridCol>
                    <a:gridCol w="1390650">
                      <a:extLst>
                        <a:ext uri="{9D8B030D-6E8A-4147-A177-3AD203B41FA5}">
                          <a16:colId xmlns:a16="http://schemas.microsoft.com/office/drawing/2014/main" val="1002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12"/>
                      </a:ext>
                    </a:extLst>
                  </a:tr>
                </a:tbl>
              </a:graphicData>
            </a:graphic>
          </p:graphicFrame>
        </mc:Choice>
        <mc:Fallback xmlns="" xmlns:m="http://schemas.openxmlformats.org/officeDocument/2006/math" xmlns:p14="http://schemas.microsoft.com/office/powerpoint/2010/main" xmlns:a16="http://schemas.microsoft.com/office/drawing/2014/main">
          <p:graphicFrame>
            <p:nvGraphicFramePr>
              <p:cNvPr id="10082" name="yt_table_10082" descr="{&quot;rangeId&quot;:19,&quot;type&quot;:&quot;Option&quot;}" title="H_49.92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02031203"/>
                  </p:ext>
                </p:extLst>
              </p:nvPr>
            </p:nvGraphicFramePr>
            <p:xfrm>
              <a:off x="540000" y="3654544"/>
              <a:ext cx="7562216" cy="634048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018"/>
                        </a:ext>
                      </a:extLst>
                    </a:gridCol>
                    <a:gridCol w="2305368">
                      <a:extLst>
                        <a:ext uri="{9D8B030D-6E8A-4147-A177-3AD203B41FA5}">
                          <a16:colId xmlns:a16="http://schemas.microsoft.com/office/drawing/2014/main" val="10019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020"/>
                        </a:ext>
                      </a:extLst>
                    </a:gridCol>
                    <a:gridCol w="1390650">
                      <a:extLst>
                        <a:ext uri="{9D8B030D-6E8A-4147-A177-3AD203B41FA5}">
                          <a16:colId xmlns:a16="http://schemas.microsoft.com/office/drawing/2014/main" val="10021"/>
                        </a:ext>
                      </a:extLst>
                    </a:gridCol>
                  </a:tblGrid>
                  <a:tr h="63404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r="-289342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84169" r="-143536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220886" r="-72152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444737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12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083" name="yt_shape_10083"/>
              <p:cNvSpPr txBox="1"/>
              <p:nvPr/>
            </p:nvSpPr>
            <p:spPr>
              <a:xfrm>
                <a:off x="540000" y="4339240"/>
                <a:ext cx="10132967" cy="4691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【拓展变式】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，则点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在第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四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象限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 xmlns:p14="http://schemas.microsoft.com/office/powerpoint/2010/main" xmlns:m="http://schemas.openxmlformats.org/officeDocument/2006/math">
          <p:sp>
            <p:nvSpPr>
              <p:cNvPr id="10083" name="yt_shape_10083" descr="{&quot;rangeId&quot;:19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339240"/>
                <a:ext cx="10132967" cy="469167"/>
              </a:xfrm>
              <a:prstGeom prst="rect">
                <a:avLst/>
              </a:prstGeom>
              <a:blipFill>
                <a:blip r:embed="rId6"/>
                <a:stretch>
                  <a:fillRect l="-1865" t="-3896" r="-842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085" name="yt_shape_10085"/>
              <p:cNvSpPr txBox="1"/>
              <p:nvPr/>
            </p:nvSpPr>
            <p:spPr>
              <a:xfrm>
                <a:off x="540000" y="4859195"/>
                <a:ext cx="7687554" cy="46551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原创题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使式子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有意义的最小整数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 xmlns:p14="http://schemas.microsoft.com/office/powerpoint/2010/main" xmlns:m="http://schemas.openxmlformats.org/officeDocument/2006/math">
          <p:sp>
            <p:nvSpPr>
              <p:cNvPr id="10085" name="yt_shape_10085" descr="{&quot;rangeId&quot;:2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859195"/>
                <a:ext cx="7687554" cy="465512"/>
              </a:xfrm>
              <a:prstGeom prst="rect">
                <a:avLst/>
              </a:prstGeom>
              <a:blipFill>
                <a:blip r:embed="rId7"/>
                <a:stretch>
                  <a:fillRect l="-2458" t="-3947" r="-1507" b="-407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087" name="yt_shape_10087"/>
              <p:cNvSpPr txBox="1"/>
              <p:nvPr/>
            </p:nvSpPr>
            <p:spPr>
              <a:xfrm>
                <a:off x="540000" y="5375495"/>
                <a:ext cx="5933163" cy="47391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 xmlns:p14="http://schemas.microsoft.com/office/powerpoint/2010/main" xmlns:m="http://schemas.openxmlformats.org/officeDocument/2006/math">
          <p:sp>
            <p:nvSpPr>
              <p:cNvPr id="10087" name="yt_shape_10087" descr="{&quot;rangeId&quot;:2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375495"/>
                <a:ext cx="5933163" cy="473912"/>
              </a:xfrm>
              <a:prstGeom prst="rect">
                <a:avLst/>
              </a:prstGeom>
              <a:blipFill>
                <a:blip r:embed="rId8"/>
                <a:stretch>
                  <a:fillRect l="-3186" t="-3846" r="-2158" b="-371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3569EC3E-DB60-2332-19D7-AFFD073954C2}"/>
              </a:ext>
            </a:extLst>
          </p:cNvPr>
          <p:cNvSpPr txBox="1"/>
          <p:nvPr/>
        </p:nvSpPr>
        <p:spPr>
          <a:xfrm>
            <a:off x="4547573" y="1328682"/>
            <a:ext cx="400748" cy="56421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92905E6-60FD-B0B4-F3AE-5DCDB7D6E2F6}"/>
              </a:ext>
            </a:extLst>
          </p:cNvPr>
          <p:cNvSpPr txBox="1"/>
          <p:nvPr/>
        </p:nvSpPr>
        <p:spPr>
          <a:xfrm>
            <a:off x="6574373" y="2860862"/>
            <a:ext cx="400748" cy="782968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0466640-8CBD-84F3-5669-99BFF26ECEA0}"/>
              </a:ext>
            </a:extLst>
          </p:cNvPr>
          <p:cNvSpPr txBox="1"/>
          <p:nvPr/>
        </p:nvSpPr>
        <p:spPr>
          <a:xfrm>
            <a:off x="9189558" y="4292435"/>
            <a:ext cx="789685" cy="55824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四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4512C37-F4C1-631D-8D87-38342676DE0B}"/>
              </a:ext>
            </a:extLst>
          </p:cNvPr>
          <p:cNvSpPr txBox="1"/>
          <p:nvPr/>
        </p:nvSpPr>
        <p:spPr>
          <a:xfrm>
            <a:off x="7529795" y="4812389"/>
            <a:ext cx="637285" cy="55462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BC32931-A57A-3CE3-6219-60E53BBD7965}"/>
              </a:ext>
            </a:extLst>
          </p:cNvPr>
          <p:cNvSpPr txBox="1"/>
          <p:nvPr/>
        </p:nvSpPr>
        <p:spPr>
          <a:xfrm>
            <a:off x="5487571" y="5328689"/>
            <a:ext cx="942086" cy="56294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091" name="yt_shape_10091"/>
              <p:cNvSpPr txBox="1"/>
              <p:nvPr/>
            </p:nvSpPr>
            <p:spPr>
              <a:xfrm>
                <a:off x="540000" y="2551594"/>
                <a:ext cx="6933373" cy="211481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解：根据题意，得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｜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｜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的平方根为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1+4×2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</a:p>
            </p:txBody>
          </p:sp>
        </mc:Choice>
        <mc:Fallback xmlns="">
          <p:sp>
            <p:nvSpPr>
              <p:cNvPr id="10091" name="yt_shape_10091" descr="{&quot;rangeId&quot;:20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51594"/>
                <a:ext cx="6933373" cy="2114810"/>
              </a:xfrm>
              <a:prstGeom prst="rect">
                <a:avLst/>
              </a:prstGeom>
              <a:blipFill>
                <a:blip r:embed="rId2"/>
                <a:stretch>
                  <a:fillRect l="-2726" r="-1671" b="-80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0089">
                <a:extLst>
                  <a:ext uri="{FF2B5EF4-FFF2-40B4-BE49-F238E27FC236}">
                    <a16:creationId xmlns:a16="http://schemas.microsoft.com/office/drawing/2014/main" id="{45768B9B-EB19-FA40-6609-C62816341770}"/>
                  </a:ext>
                </a:extLst>
              </p:cNvPr>
              <p:cNvSpPr txBox="1"/>
              <p:nvPr/>
            </p:nvSpPr>
            <p:spPr>
              <a:xfrm>
                <a:off x="263352" y="1844824"/>
                <a:ext cx="8898654" cy="52693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16.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｜和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互为相反数，求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的平方根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2" name="yt_shape_10089">
                <a:extLst>
                  <a:ext uri="{FF2B5EF4-FFF2-40B4-BE49-F238E27FC236}">
                    <a16:creationId xmlns:a16="http://schemas.microsoft.com/office/drawing/2014/main" id="{45768B9B-EB19-FA40-6609-C628163417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3352" y="1844824"/>
                <a:ext cx="8898654" cy="526939"/>
              </a:xfrm>
              <a:prstGeom prst="rect">
                <a:avLst/>
              </a:prstGeom>
              <a:blipFill>
                <a:blip r:embed="rId3"/>
                <a:stretch>
                  <a:fillRect l="-2055" r="-1164" b="-313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0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0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91" grpId="0" uiExpand="1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94" name="yt_shape_10094"/>
          <p:cNvSpPr txBox="1"/>
          <p:nvPr/>
        </p:nvSpPr>
        <p:spPr>
          <a:xfrm>
            <a:off x="540000" y="900000"/>
            <a:ext cx="4134402" cy="50013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2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093" name="yt_image_10093" title="H_50.94">
            <a:extLst>
              <a:ext uri="">
                <a16:creationId xmlns="" xmlns:mc="http://schemas.openxmlformats.org/markup-compatibility/2006" xmlns:p14="http://schemas.microsoft.com/office/powerpoint/2010/main" xmlns:m="http://schemas.openxmlformats.org/officeDocument/2006/math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194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96" name="yt_shape_10096"/>
          <p:cNvSpPr txBox="1"/>
          <p:nvPr/>
        </p:nvSpPr>
        <p:spPr>
          <a:xfrm>
            <a:off x="540000" y="1546795"/>
            <a:ext cx="5693866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观察下表中各式子，并回答下面的问题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097" name="yt_table_10097" title="H_94.62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61882753"/>
                  </p:ext>
                </p:extLst>
              </p:nvPr>
            </p:nvGraphicFramePr>
            <p:xfrm>
              <a:off x="540000" y="1988840"/>
              <a:ext cx="11111997" cy="1201675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2221849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222537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222537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222537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2222537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第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个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第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个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第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个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第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个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…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ad>
                                  <m:radPr>
                                    <m:degHide m:val="on"/>
                                    <m:ctrlP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</a:rPr>
                                    </m:ctrlPr>
                                  </m:radPr>
                                  <m:deg/>
                                  <m:e>
                                    <m:sSup>
                                      <m:sSupPr>
                                        <m:ctrlPr>
                                          <a:rPr lang="en-US" altLang="zh-CN" sz="2400" b="0" i="1">
                                            <a:solidFill>
                                              <a:srgbClr val="010000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Cambria Math" panose="02040503050406030204" pitchFamily="4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altLang="zh-CN" sz="2400" b="0" i="0">
                                            <a:solidFill>
                                              <a:srgbClr val="010000"/>
                                            </a:solidFill>
                                            <a:effectLst/>
                                            <a:latin typeface="Cambria Math" panose="02040503050406030204" pitchFamily="48" charset="0"/>
                                            <a:ea typeface="Cambria Math" panose="02040503050406030204" pitchFamily="48" charset="0"/>
                                          </a:rPr>
                                          <m:t>1</m:t>
                                        </m:r>
                                      </m:e>
                                      <m:sup>
                                        <m:r>
                                          <a:rPr lang="en-US" altLang="zh-CN" sz="2400" b="0" i="0">
                                            <a:solidFill>
                                              <a:srgbClr val="010000"/>
                                            </a:solidFill>
                                            <a:effectLst/>
                                            <a:latin typeface="Cambria Math" panose="02040503050406030204" pitchFamily="48" charset="0"/>
                                            <a:ea typeface="Cambria Math" panose="02040503050406030204" pitchFamily="48" charset="0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  <m: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−</m:t>
                                    </m:r>
                                    <m:r>
                                      <a:rPr lang="en-US" altLang="zh-CN" sz="2400" b="0" i="0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1</m:t>
                                    </m:r>
                                  </m:e>
                                </m:rad>
                              </m:oMath>
                            </m:oMathPara>
                          </a14:m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ad>
                                  <m:radPr>
                                    <m:degHide m:val="on"/>
                                    <m:ctrlP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</a:rPr>
                                    </m:ctrlPr>
                                  </m:radPr>
                                  <m:deg/>
                                  <m:e>
                                    <m:sSup>
                                      <m:sSupPr>
                                        <m:ctrlPr>
                                          <a:rPr lang="en-US" altLang="zh-CN" sz="2400" b="0" i="1">
                                            <a:solidFill>
                                              <a:srgbClr val="010000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Cambria Math" panose="02040503050406030204" pitchFamily="4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altLang="zh-CN" sz="2400" b="0" i="0">
                                            <a:solidFill>
                                              <a:srgbClr val="010000"/>
                                            </a:solidFill>
                                            <a:effectLst/>
                                            <a:latin typeface="Cambria Math" panose="02040503050406030204" pitchFamily="48" charset="0"/>
                                            <a:ea typeface="Cambria Math" panose="02040503050406030204" pitchFamily="48" charset="0"/>
                                          </a:rPr>
                                          <m:t>2</m:t>
                                        </m:r>
                                      </m:e>
                                      <m:sup>
                                        <m:r>
                                          <a:rPr lang="en-US" altLang="zh-CN" sz="2400" b="0" i="0">
                                            <a:solidFill>
                                              <a:srgbClr val="010000"/>
                                            </a:solidFill>
                                            <a:effectLst/>
                                            <a:latin typeface="Cambria Math" panose="02040503050406030204" pitchFamily="48" charset="0"/>
                                            <a:ea typeface="Cambria Math" panose="02040503050406030204" pitchFamily="48" charset="0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  <m: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−</m:t>
                                    </m:r>
                                    <m:r>
                                      <a:rPr lang="en-US" altLang="zh-CN" sz="2400" b="0" i="0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2</m:t>
                                    </m:r>
                                  </m:e>
                                </m:rad>
                              </m:oMath>
                            </m:oMathPara>
                          </a14:m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ad>
                                  <m:radPr>
                                    <m:degHide m:val="on"/>
                                    <m:ctrlP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</a:rPr>
                                    </m:ctrlPr>
                                  </m:radPr>
                                  <m:deg/>
                                  <m:e>
                                    <m:sSup>
                                      <m:sSupPr>
                                        <m:ctrlPr>
                                          <a:rPr lang="en-US" altLang="zh-CN" sz="2400" b="0" i="1">
                                            <a:solidFill>
                                              <a:srgbClr val="010000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Cambria Math" panose="02040503050406030204" pitchFamily="4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altLang="zh-CN" sz="2400" b="0" i="0">
                                            <a:solidFill>
                                              <a:srgbClr val="010000"/>
                                            </a:solidFill>
                                            <a:effectLst/>
                                            <a:latin typeface="Cambria Math" panose="02040503050406030204" pitchFamily="48" charset="0"/>
                                            <a:ea typeface="Cambria Math" panose="02040503050406030204" pitchFamily="48" charset="0"/>
                                          </a:rPr>
                                          <m:t>3</m:t>
                                        </m:r>
                                      </m:e>
                                      <m:sup>
                                        <m:r>
                                          <a:rPr lang="en-US" altLang="zh-CN" sz="2400" b="0" i="0">
                                            <a:solidFill>
                                              <a:srgbClr val="010000"/>
                                            </a:solidFill>
                                            <a:effectLst/>
                                            <a:latin typeface="Cambria Math" panose="02040503050406030204" pitchFamily="48" charset="0"/>
                                            <a:ea typeface="Cambria Math" panose="02040503050406030204" pitchFamily="48" charset="0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  <m: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−</m:t>
                                    </m:r>
                                    <m:r>
                                      <a:rPr lang="en-US" altLang="zh-CN" sz="2400" b="0" i="0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3</m:t>
                                    </m:r>
                                  </m:e>
                                </m:rad>
                              </m:oMath>
                            </m:oMathPara>
                          </a14:m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ad>
                                  <m:radPr>
                                    <m:degHide m:val="on"/>
                                    <m:ctrlP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</a:rPr>
                                    </m:ctrlPr>
                                  </m:radPr>
                                  <m:deg/>
                                  <m:e>
                                    <m:sSup>
                                      <m:sSupPr>
                                        <m:ctrlPr>
                                          <a:rPr lang="en-US" altLang="zh-CN" sz="2400" b="0" i="1">
                                            <a:solidFill>
                                              <a:srgbClr val="010000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Cambria Math" panose="02040503050406030204" pitchFamily="4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altLang="zh-CN" sz="2400" b="0" i="0">
                                            <a:solidFill>
                                              <a:srgbClr val="010000"/>
                                            </a:solidFill>
                                            <a:effectLst/>
                                            <a:latin typeface="Cambria Math" panose="02040503050406030204" pitchFamily="48" charset="0"/>
                                            <a:ea typeface="Cambria Math" panose="02040503050406030204" pitchFamily="48" charset="0"/>
                                          </a:rPr>
                                          <m:t>4</m:t>
                                        </m:r>
                                      </m:e>
                                      <m:sup>
                                        <m:r>
                                          <a:rPr lang="en-US" altLang="zh-CN" sz="2400" b="0" i="0">
                                            <a:solidFill>
                                              <a:srgbClr val="010000"/>
                                            </a:solidFill>
                                            <a:effectLst/>
                                            <a:latin typeface="Cambria Math" panose="02040503050406030204" pitchFamily="48" charset="0"/>
                                            <a:ea typeface="Cambria Math" panose="02040503050406030204" pitchFamily="48" charset="0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  <m: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−</m:t>
                                    </m:r>
                                    <m:r>
                                      <a:rPr lang="en-US" altLang="zh-CN" sz="2400" b="0" i="0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4</m:t>
                                    </m:r>
                                  </m:e>
                                </m:rad>
                              </m:oMath>
                            </m:oMathPara>
                          </a14:m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…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0097" name="yt_table_10097" title="H_94.62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61882753"/>
                  </p:ext>
                </p:extLst>
              </p:nvPr>
            </p:nvGraphicFramePr>
            <p:xfrm>
              <a:off x="540000" y="1988840"/>
              <a:ext cx="11111997" cy="1201675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2221849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222537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222537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222537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2222537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515811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第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个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第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个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第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个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第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个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…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68586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3"/>
                          <a:stretch>
                            <a:fillRect l="-274" t="-76106" r="-400000" b="-619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3"/>
                          <a:stretch>
                            <a:fillRect l="-100274" t="-76106" r="-300000" b="-619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3"/>
                          <a:stretch>
                            <a:fillRect l="-200824" t="-76106" r="-200824" b="-619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3"/>
                          <a:stretch>
                            <a:fillRect l="-300000" t="-76106" r="-100274" b="-619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…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099" name="yt_shape_10099"/>
              <p:cNvSpPr txBox="1"/>
              <p:nvPr/>
            </p:nvSpPr>
            <p:spPr>
              <a:xfrm>
                <a:off x="540000" y="3460250"/>
                <a:ext cx="9537804" cy="78688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试写出第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个式子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</m:e>
                          <m:sup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用含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的代数式表示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上述式子一定是二次根式吗？为什么？</a:t>
                </a:r>
              </a:p>
            </p:txBody>
          </p:sp>
        </mc:Choice>
        <mc:Fallback xmlns="">
          <p:sp>
            <p:nvSpPr>
              <p:cNvPr id="10099" name="yt_shape_1009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460250"/>
                <a:ext cx="9537804" cy="786882"/>
              </a:xfrm>
              <a:prstGeom prst="rect">
                <a:avLst/>
              </a:prstGeom>
              <a:blipFill>
                <a:blip r:embed="rId4"/>
                <a:stretch>
                  <a:fillRect l="-1982" t="-9302" r="-959" b="-232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102" name="yt_shape_10102"/>
          <p:cNvSpPr txBox="1"/>
          <p:nvPr/>
        </p:nvSpPr>
        <p:spPr>
          <a:xfrm>
            <a:off x="540000" y="4278770"/>
            <a:ext cx="2846933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解：一定是二次根式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103" name="yt_shape_10103"/>
              <p:cNvSpPr txBox="1"/>
              <p:nvPr/>
            </p:nvSpPr>
            <p:spPr>
              <a:xfrm>
                <a:off x="540000" y="4758073"/>
                <a:ext cx="4334520" cy="152554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理由如下：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一定是二次根式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103" name="yt_shape_1010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758073"/>
                <a:ext cx="4334520" cy="1525546"/>
              </a:xfrm>
              <a:prstGeom prst="rect">
                <a:avLst/>
              </a:prstGeom>
              <a:blipFill>
                <a:blip r:embed="rId5"/>
                <a:stretch>
                  <a:fillRect l="-4360" t="-7600" r="-3376" b="-11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963A294-13B3-BF2A-9A88-FD062E0EF188}"/>
                  </a:ext>
                </a:extLst>
              </p:cNvPr>
              <p:cNvSpPr txBox="1"/>
              <p:nvPr/>
            </p:nvSpPr>
            <p:spPr>
              <a:xfrm>
                <a:off x="5021989" y="3332494"/>
                <a:ext cx="1548448" cy="63120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963A294-13B3-BF2A-9A88-FD062E0EF18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21989" y="3332494"/>
                <a:ext cx="1548448" cy="631203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1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1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1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02" grpId="0" build="allAtOnce"/>
      <p:bldP spid="10103" grpId="0" uiExpand="1" build="allAtOnce"/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06" name="yt_shape_10106"/>
          <p:cNvSpPr txBox="1"/>
          <p:nvPr/>
        </p:nvSpPr>
        <p:spPr>
          <a:xfrm>
            <a:off x="540000" y="2645033"/>
            <a:ext cx="1279068" cy="28815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74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</a:rPr>
              <a:t> </a:t>
            </a:r>
          </a:p>
        </p:txBody>
      </p:sp>
      <p:pic>
        <p:nvPicPr>
          <p:cNvPr id="10105" name="yt_image_10105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721864"/>
            <a:ext cx="1266444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108" name="yt_shape_10108"/>
              <p:cNvSpPr txBox="1"/>
              <p:nvPr/>
            </p:nvSpPr>
            <p:spPr>
              <a:xfrm>
                <a:off x="540119" y="3096032"/>
                <a:ext cx="11111999" cy="1476934"/>
              </a:xfrm>
              <a:prstGeom prst="rect">
                <a:avLst/>
              </a:prstGeom>
              <a:ln>
                <a:solidFill>
                  <a:srgbClr val="000000"/>
                </a:solidFill>
              </a:ln>
            </p:spPr>
            <p:txBody>
              <a:bodyPr vert="horz" wrap="square" lIns="72000" tIns="0" rIns="72000" bIns="7200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式子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既是二次根式，又表示非负数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的算术平方根，因此它是一个非负数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也就是说，式子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包含两个非负数：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被开方数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这是使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有意义的条件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108" name="yt_shape_10108" descr="{&quot;rangeId&quot;:23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50999"/>
                <a:ext cx="11111999" cy="1476934"/>
              </a:xfrm>
              <a:prstGeom prst="rect">
                <a:avLst/>
              </a:prstGeom>
              <a:blipFill>
                <a:blip r:embed="rId3"/>
                <a:stretch>
                  <a:fillRect l="-987" t="-3279" r="-329" b="-6557"/>
                </a:stretch>
              </a:blipFill>
              <a:ln>
                <a:solidFill>
                  <a:srgbClr val="000000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13" name="yt_shape_10013"/>
          <p:cNvSpPr txBox="1"/>
          <p:nvPr/>
        </p:nvSpPr>
        <p:spPr>
          <a:xfrm>
            <a:off x="540000" y="1721494"/>
            <a:ext cx="4155176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89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012" name="yt_image_10012" title="H_51.39">
            <a:extLst>
              <a:ext uri="">
                <a16:creationId xmlns="" xmlns:mc="http://schemas.openxmlformats.org/markup-compatibility/2006" xmlns:m="http://schemas.openxmlformats.org/officeDocument/2006/math" xmlns:p14="http://schemas.microsoft.com/office/powerpoint/2010/main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721494"/>
            <a:ext cx="4112514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15" name="yt_shape_10015"/>
          <p:cNvSpPr txBox="1"/>
          <p:nvPr/>
        </p:nvSpPr>
        <p:spPr>
          <a:xfrm>
            <a:off x="540000" y="2424791"/>
            <a:ext cx="383117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二次根式的定义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016" name="yt_shape_10016"/>
              <p:cNvSpPr txBox="1"/>
              <p:nvPr/>
            </p:nvSpPr>
            <p:spPr>
              <a:xfrm>
                <a:off x="540000" y="2924356"/>
                <a:ext cx="6220870" cy="43332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是二次根式，则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的值不可以是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m="http://schemas.openxmlformats.org/officeDocument/2006/math" xmlns:p14="http://schemas.microsoft.com/office/powerpoint/2010/main" xmlns:a16="http://schemas.microsoft.com/office/drawing/2014/main">
          <p:sp>
            <p:nvSpPr>
              <p:cNvPr id="10016" name="yt_shape_10016" descr="{&quot;rangeId&quot;: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24356"/>
                <a:ext cx="6220870" cy="433324"/>
              </a:xfrm>
              <a:prstGeom prst="rect">
                <a:avLst/>
              </a:prstGeom>
              <a:blipFill>
                <a:blip r:embed="rId3"/>
                <a:stretch>
                  <a:fillRect l="-3039" t="-12676" r="-2059" b="-422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018" name="yt_table_10018" title="H_50.0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78537516"/>
                  </p:ext>
                </p:extLst>
              </p:nvPr>
            </p:nvGraphicFramePr>
            <p:xfrm>
              <a:off x="540000" y="3408468"/>
              <a:ext cx="7176454" cy="635064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000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001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002"/>
                        </a:ext>
                      </a:extLst>
                    </a:gridCol>
                    <a:gridCol w="1338263">
                      <a:extLst>
                        <a:ext uri="{9D8B030D-6E8A-4147-A177-3AD203B41FA5}">
                          <a16:colId xmlns:a16="http://schemas.microsoft.com/office/drawing/2014/main" val="1000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 xmlns="" xmlns:m="http://schemas.openxmlformats.org/officeDocument/2006/math" xmlns:p14="http://schemas.microsoft.com/office/powerpoint/2010/main" xmlns:a16="http://schemas.microsoft.com/office/drawing/2014/main">
          <p:graphicFrame>
            <p:nvGraphicFramePr>
              <p:cNvPr id="10018" name="yt_table_10018" descr="{&quot;rangeId&quot;:4,&quot;type&quot;:&quot;Option&quot;}" title="H_50.0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78537516"/>
                  </p:ext>
                </p:extLst>
              </p:nvPr>
            </p:nvGraphicFramePr>
            <p:xfrm>
              <a:off x="540000" y="2586974"/>
              <a:ext cx="7176454" cy="635064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000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001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002"/>
                        </a:ext>
                      </a:extLst>
                    </a:gridCol>
                    <a:gridCol w="1338263">
                      <a:extLst>
                        <a:ext uri="{9D8B030D-6E8A-4147-A177-3AD203B41FA5}">
                          <a16:colId xmlns:a16="http://schemas.microsoft.com/office/drawing/2014/main" val="10003"/>
                        </a:ext>
                      </a:extLst>
                    </a:gridCol>
                  </a:tblGrid>
                  <a:tr h="635064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02215" r="-170570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019" name="yt_shape_10019"/>
          <p:cNvSpPr txBox="1"/>
          <p:nvPr/>
        </p:nvSpPr>
        <p:spPr>
          <a:xfrm>
            <a:off x="540000" y="4094180"/>
            <a:ext cx="874598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合肥瑶海区期末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下列式子中，一定是二次根式的是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020" name="yt_table_10020" title="H_72.6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29969808"/>
                  </p:ext>
                </p:extLst>
              </p:nvPr>
            </p:nvGraphicFramePr>
            <p:xfrm>
              <a:off x="540000" y="4573483"/>
              <a:ext cx="5148518" cy="923227"/>
            </p:xfrm>
            <a:graphic>
              <a:graphicData uri="http://schemas.openxmlformats.org/drawingml/2006/table">
                <a:tbl>
                  <a:tblPr/>
                  <a:tblGrid>
                    <a:gridCol w="3890011">
                      <a:extLst>
                        <a:ext uri="{9D8B030D-6E8A-4147-A177-3AD203B41FA5}">
                          <a16:colId xmlns:a16="http://schemas.microsoft.com/office/drawing/2014/main" val="10004"/>
                        </a:ext>
                      </a:extLst>
                    </a:gridCol>
                    <a:gridCol w="1258507">
                      <a:extLst>
                        <a:ext uri="{9D8B030D-6E8A-4147-A177-3AD203B41FA5}">
                          <a16:colId xmlns:a16="http://schemas.microsoft.com/office/drawing/2014/main" val="1000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2023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g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 xmlns:m="http://schemas.openxmlformats.org/officeDocument/2006/math" xmlns:p14="http://schemas.microsoft.com/office/powerpoint/2010/main" xmlns:a16="http://schemas.microsoft.com/office/drawing/2014/main">
          <p:graphicFrame>
            <p:nvGraphicFramePr>
              <p:cNvPr id="10020" name="yt_table_10020" descr="{&quot;rangeId&quot;:5,&quot;type&quot;:&quot;Option&quot;}" title="H_72.6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29969808"/>
                  </p:ext>
                </p:extLst>
              </p:nvPr>
            </p:nvGraphicFramePr>
            <p:xfrm>
              <a:off x="540000" y="3751989"/>
              <a:ext cx="5148518" cy="923227"/>
            </p:xfrm>
            <a:graphic>
              <a:graphicData uri="http://schemas.openxmlformats.org/drawingml/2006/table">
                <a:tbl>
                  <a:tblPr/>
                  <a:tblGrid>
                    <a:gridCol w="3890011">
                      <a:extLst>
                        <a:ext uri="{9D8B030D-6E8A-4147-A177-3AD203B41FA5}">
                          <a16:colId xmlns:a16="http://schemas.microsoft.com/office/drawing/2014/main" val="10004"/>
                        </a:ext>
                      </a:extLst>
                    </a:gridCol>
                    <a:gridCol w="1258507">
                      <a:extLst>
                        <a:ext uri="{9D8B030D-6E8A-4147-A177-3AD203B41FA5}">
                          <a16:colId xmlns:a16="http://schemas.microsoft.com/office/drawing/2014/main" val="10005"/>
                        </a:ext>
                      </a:extLst>
                    </a:gridCol>
                  </a:tblGrid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r="-32394" b="-1407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308696" b="-14078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t="-100000" r="-32394" b="-407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308696" t="-100000" b="-4078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99002660357" title="H_28.801733">
            <a:extLst>
              <a:ext uri="{FF2B5EF4-FFF2-40B4-BE49-F238E27FC236}">
                <a16:creationId xmlns:a16="http://schemas.microsoft.com/office/drawing/2014/main" id="{55E0B79A-8421-103F-072F-6B3208340F4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464118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571D528-EBFE-C5C2-2EEB-FB4EED8EC0A2}"/>
              </a:ext>
            </a:extLst>
          </p:cNvPr>
          <p:cNvSpPr txBox="1"/>
          <p:nvPr/>
        </p:nvSpPr>
        <p:spPr>
          <a:xfrm>
            <a:off x="5932833" y="2877550"/>
            <a:ext cx="400748" cy="52274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C64AB8D-CC1E-1CCE-28B7-286D0EF98AE1}"/>
              </a:ext>
            </a:extLst>
          </p:cNvPr>
          <p:cNvSpPr txBox="1"/>
          <p:nvPr/>
        </p:nvSpPr>
        <p:spPr>
          <a:xfrm>
            <a:off x="8450989" y="404737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21" name="yt_shape_10021"/>
          <p:cNvSpPr txBox="1"/>
          <p:nvPr/>
        </p:nvSpPr>
        <p:spPr>
          <a:xfrm>
            <a:off x="540000" y="2031737"/>
            <a:ext cx="475450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二次根式有意义的条件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022" name="yt_shape_10022"/>
              <p:cNvSpPr txBox="1"/>
              <p:nvPr/>
            </p:nvSpPr>
            <p:spPr>
              <a:xfrm>
                <a:off x="540000" y="2531302"/>
                <a:ext cx="10734092" cy="46551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湘潭市中考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若式子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在实数范围内有意义，则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的取值范围是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0022" name="yt_shape_10022" descr="{&quot;rangeId&quot;: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31302"/>
                <a:ext cx="10734092" cy="465512"/>
              </a:xfrm>
              <a:prstGeom prst="rect">
                <a:avLst/>
              </a:prstGeom>
              <a:blipFill>
                <a:blip r:embed="rId2"/>
                <a:stretch>
                  <a:fillRect l="-1761" t="-3896" r="-795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024" name="yt_table_1002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4554512"/>
              </p:ext>
            </p:extLst>
          </p:nvPr>
        </p:nvGraphicFramePr>
        <p:xfrm>
          <a:off x="540000" y="3047602"/>
          <a:ext cx="3878580" cy="950976"/>
        </p:xfrm>
        <a:graphic>
          <a:graphicData uri="http://schemas.openxmlformats.org/drawingml/2006/table">
            <a:tbl>
              <a:tblPr/>
              <a:tblGrid>
                <a:gridCol w="2405380">
                  <a:extLst>
                    <a:ext uri="{9D8B030D-6E8A-4147-A177-3AD203B41FA5}">
                      <a16:colId xmlns:a16="http://schemas.microsoft.com/office/drawing/2014/main" val="10006"/>
                    </a:ext>
                  </a:extLst>
                </a:gridCol>
                <a:gridCol w="1473200">
                  <a:extLst>
                    <a:ext uri="{9D8B030D-6E8A-4147-A177-3AD203B41FA5}">
                      <a16:colId xmlns:a16="http://schemas.microsoft.com/office/drawing/2014/main" val="100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026" name="yt_shape_10026"/>
              <p:cNvSpPr txBox="1"/>
              <p:nvPr/>
            </p:nvSpPr>
            <p:spPr>
              <a:xfrm>
                <a:off x="540000" y="4049156"/>
                <a:ext cx="10239663" cy="7085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变式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楷体" pitchFamily="24"/>
                    <a:ea typeface="楷体" pitchFamily="24"/>
                  </a:rPr>
                  <a:t>—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分母中含有二次根式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有意义，则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的取值范围是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026" name="yt_shape_100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049156"/>
                <a:ext cx="10239663" cy="708592"/>
              </a:xfrm>
              <a:prstGeom prst="rect">
                <a:avLst/>
              </a:prstGeom>
              <a:blipFill>
                <a:blip r:embed="rId3"/>
                <a:stretch>
                  <a:fillRect l="-1846" r="-893" b="-112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9002660545" title="H_28.801733">
            <a:extLst>
              <a:ext uri="{FF2B5EF4-FFF2-40B4-BE49-F238E27FC236}">
                <a16:creationId xmlns:a16="http://schemas.microsoft.com/office/drawing/2014/main" id="{0B4E7348-9F8F-34A2-8E37-4861228EBD1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071064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0953AF8-8291-D99E-6A2F-A2C57EE1A560}"/>
              </a:ext>
            </a:extLst>
          </p:cNvPr>
          <p:cNvSpPr txBox="1"/>
          <p:nvPr/>
        </p:nvSpPr>
        <p:spPr>
          <a:xfrm>
            <a:off x="10402408" y="2484496"/>
            <a:ext cx="400748" cy="55462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ADFC000-5285-E848-F747-BAB63609189C}"/>
              </a:ext>
            </a:extLst>
          </p:cNvPr>
          <p:cNvSpPr txBox="1"/>
          <p:nvPr/>
        </p:nvSpPr>
        <p:spPr>
          <a:xfrm>
            <a:off x="9617484" y="4002350"/>
            <a:ext cx="1077024" cy="79535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029" name="yt_shape_10029"/>
              <p:cNvSpPr txBox="1"/>
              <p:nvPr/>
            </p:nvSpPr>
            <p:spPr>
              <a:xfrm>
                <a:off x="551384" y="1328524"/>
                <a:ext cx="2158027" cy="46551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；</a:t>
                </a:r>
              </a:p>
            </p:txBody>
          </p:sp>
        </mc:Choice>
        <mc:Fallback xmlns="">
          <p:sp>
            <p:nvSpPr>
              <p:cNvPr id="10029" name="yt_shape_100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328524"/>
                <a:ext cx="2158027" cy="465512"/>
              </a:xfrm>
              <a:prstGeom prst="rect">
                <a:avLst/>
              </a:prstGeom>
              <a:blipFill>
                <a:blip r:embed="rId2"/>
                <a:stretch>
                  <a:fillRect l="-8475" t="-5263" r="-7910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031" name="yt_shape_10031"/>
              <p:cNvSpPr txBox="1"/>
              <p:nvPr/>
            </p:nvSpPr>
            <p:spPr>
              <a:xfrm>
                <a:off x="551384" y="1844824"/>
                <a:ext cx="6040500" cy="131888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由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所以当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时，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在实数范围内有意义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031" name="yt_shape_100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844824"/>
                <a:ext cx="6040500" cy="1318887"/>
              </a:xfrm>
              <a:prstGeom prst="rect">
                <a:avLst/>
              </a:prstGeom>
              <a:blipFill>
                <a:blip r:embed="rId3"/>
                <a:stretch>
                  <a:fillRect l="-3027" r="-2220" b="-69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033" name="yt_shape_10033"/>
              <p:cNvSpPr txBox="1"/>
              <p:nvPr/>
            </p:nvSpPr>
            <p:spPr>
              <a:xfrm>
                <a:off x="551384" y="3214499"/>
                <a:ext cx="2670796" cy="46551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；</a:t>
                </a:r>
              </a:p>
            </p:txBody>
          </p:sp>
        </mc:Choice>
        <mc:Fallback xmlns="">
          <p:sp>
            <p:nvSpPr>
              <p:cNvPr id="10033" name="yt_shape_100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3214499"/>
                <a:ext cx="2670796" cy="465512"/>
              </a:xfrm>
              <a:prstGeom prst="rect">
                <a:avLst/>
              </a:prstGeom>
              <a:blipFill>
                <a:blip r:embed="rId4"/>
                <a:stretch>
                  <a:fillRect l="-6834" t="-3896" r="-5923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035" name="yt_shape_10035"/>
              <p:cNvSpPr txBox="1"/>
              <p:nvPr/>
            </p:nvSpPr>
            <p:spPr>
              <a:xfrm>
                <a:off x="551384" y="3730799"/>
                <a:ext cx="7038978" cy="122790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解：由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≥0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≥0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所以当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时，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在实数范围内有意义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035" name="yt_shape_100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3730799"/>
                <a:ext cx="7038978" cy="1227900"/>
              </a:xfrm>
              <a:prstGeom prst="rect">
                <a:avLst/>
              </a:prstGeom>
              <a:blipFill>
                <a:blip r:embed="rId5"/>
                <a:stretch>
                  <a:fillRect l="-2597" r="-1732" b="-149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037" name="yt_shape_10037"/>
              <p:cNvSpPr txBox="1"/>
              <p:nvPr/>
            </p:nvSpPr>
            <p:spPr>
              <a:xfrm>
                <a:off x="551384" y="5009487"/>
                <a:ext cx="1600631" cy="47865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037" name="yt_shape_100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5009487"/>
                <a:ext cx="1600631" cy="478657"/>
              </a:xfrm>
              <a:prstGeom prst="rect">
                <a:avLst/>
              </a:prstGeom>
              <a:blipFill>
                <a:blip r:embed="rId6"/>
                <a:stretch>
                  <a:fillRect l="-11407" t="-2564" r="-11027" b="-384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039" name="yt_shape_10039"/>
          <p:cNvSpPr txBox="1"/>
          <p:nvPr/>
        </p:nvSpPr>
        <p:spPr>
          <a:xfrm>
            <a:off x="551384" y="5538932"/>
            <a:ext cx="4145366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时有意义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6BA83A3-13E5-3C97-7FC8-E2A4B7D8B07C}"/>
              </a:ext>
            </a:extLst>
          </p:cNvPr>
          <p:cNvSpPr txBox="1"/>
          <p:nvPr/>
        </p:nvSpPr>
        <p:spPr>
          <a:xfrm>
            <a:off x="263352" y="830028"/>
            <a:ext cx="10081120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变式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取何值时，下列各式在实数范围内有意义？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0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0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0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1" grpId="0" uiExpand="1" build="allAtOnce"/>
      <p:bldP spid="10035" grpId="0" uiExpand="1" build="allAtOnce"/>
      <p:bldP spid="10039" grpId="0" uiExpand="1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040" name="yt_shape_10040"/>
              <p:cNvSpPr txBox="1"/>
              <p:nvPr/>
            </p:nvSpPr>
            <p:spPr>
              <a:xfrm>
                <a:off x="540000" y="2607557"/>
                <a:ext cx="5547609" cy="4487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500" b="0" i="0" u="none">
                    <a:noFill/>
                    <a:effectLst/>
                    <a:latin typeface="Times New Roman" pitchFamily="25"/>
                    <a:ea typeface="Times New Roman" pitchFamily="25"/>
                    <a:sym typeface="Finished"/>
                  </a:rPr>
                  <a:t>⁠</a:t>
                </a:r>
                <a:r>
                  <a:rPr lang="en-US" altLang="zh-CN" sz="2400" b="0" i="0" u="none">
                    <a:solidFill>
                      <a:srgbClr val="1EE3CF"/>
                    </a:solidFill>
                    <a:effectLst/>
                    <a:latin typeface="Times New Roman" pitchFamily="24"/>
                    <a:ea typeface="宋体" pitchFamily="24"/>
                    <a:sym typeface=""/>
                  </a:rPr>
                  <a:t>                 </a:t>
                </a:r>
                <a:r>
                  <a:rPr lang="en-US" altLang="zh-CN" sz="1900" b="0" i="0" u="none">
                    <a:solidFill>
                      <a:srgbClr val="1EE3CF"/>
                    </a:solidFill>
                    <a:effectLst/>
                    <a:latin typeface="Times New Roman" pitchFamily="19"/>
                    <a:ea typeface="宋体" pitchFamily="19"/>
                    <a:sym typeface=""/>
                  </a:rPr>
                  <a:t> </a:t>
                </a:r>
                <a:r>
                  <a:rPr lang="zh-CN" altLang="zh-CN" sz="2400" b="0" i="0" u="none">
                    <a:noFill/>
                    <a:effectLst/>
                    <a:latin typeface="Times New Roman" pitchFamily="24"/>
                    <a:ea typeface="Times New Roman" pitchFamily="24"/>
                  </a:rPr>
                  <a:t>⁠</a:t>
                </a:r>
                <a:r>
                  <a:rPr lang="zh-CN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性质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1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p14="http://schemas.microsoft.com/office/powerpoint/2010/main" xmlns:a16="http://schemas.microsoft.com/office/drawing/2014/main">
          <p:sp>
            <p:nvSpPr>
              <p:cNvPr id="10040" name="yt_shape_10040" descr="{&quot;rangeId&quot;:9,&quot;color&quot;:&quot;B&quot;,&quot;pageBreak&quot;:true,&quot;mathAnswerShape&quot;:1,&quot;ImageText&quot;:&quot;1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547609" cy="448777"/>
              </a:xfrm>
              <a:prstGeom prst="rect">
                <a:avLst/>
              </a:prstGeom>
              <a:blipFill>
                <a:blip r:embed="rId2"/>
                <a:stretch>
                  <a:fillRect l="-3516" t="-9589" r="-2418" b="-424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042" name="yt_shape_10042"/>
              <p:cNvSpPr txBox="1"/>
              <p:nvPr/>
            </p:nvSpPr>
            <p:spPr>
              <a:xfrm>
                <a:off x="540000" y="3107122"/>
                <a:ext cx="4603953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的结果是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p14="http://schemas.microsoft.com/office/powerpoint/2010/main" xmlns:a16="http://schemas.microsoft.com/office/drawing/2014/main">
          <p:sp>
            <p:nvSpPr>
              <p:cNvPr id="10042" name="yt_shape_10042" descr="{&quot;rangeId&quot;:1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107122"/>
                <a:ext cx="4603953" cy="465577"/>
              </a:xfrm>
              <a:prstGeom prst="rect">
                <a:avLst/>
              </a:prstGeom>
              <a:blipFill>
                <a:blip r:embed="rId3"/>
                <a:stretch>
                  <a:fillRect l="-4106" t="-5263" r="-2914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044" name="yt_table_10044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25444390"/>
                  </p:ext>
                </p:extLst>
              </p:nvPr>
            </p:nvGraphicFramePr>
            <p:xfrm>
              <a:off x="540000" y="3623487"/>
              <a:ext cx="7479920" cy="461074"/>
            </p:xfrm>
            <a:graphic>
              <a:graphicData uri="http://schemas.openxmlformats.org/drawingml/2006/table">
                <a:tbl>
                  <a:tblPr/>
                  <a:tblGrid>
                    <a:gridCol w="2181670">
                      <a:extLst>
                        <a:ext uri="{9D8B030D-6E8A-4147-A177-3AD203B41FA5}">
                          <a16:colId xmlns:a16="http://schemas.microsoft.com/office/drawing/2014/main" val="10008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009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010"/>
                        </a:ext>
                      </a:extLst>
                    </a:gridCol>
                    <a:gridCol w="1401890">
                      <a:extLst>
                        <a:ext uri="{9D8B030D-6E8A-4147-A177-3AD203B41FA5}">
                          <a16:colId xmlns:a16="http://schemas.microsoft.com/office/drawing/2014/main" val="1001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C.9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a16="http://schemas.microsoft.com/office/drawing/2014/main">
          <p:graphicFrame>
            <p:nvGraphicFramePr>
              <p:cNvPr id="10044" name="yt_table_10044" descr="{&quot;rangeId&quot;:10,&quot;type&quot;:&quot;Option&quot;}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25444390"/>
                  </p:ext>
                </p:extLst>
              </p:nvPr>
            </p:nvGraphicFramePr>
            <p:xfrm>
              <a:off x="540000" y="1915930"/>
              <a:ext cx="7479920" cy="461074"/>
            </p:xfrm>
            <a:graphic>
              <a:graphicData uri="http://schemas.openxmlformats.org/drawingml/2006/table">
                <a:tbl>
                  <a:tblPr/>
                  <a:tblGrid>
                    <a:gridCol w="2181670">
                      <a:extLst>
                        <a:ext uri="{9D8B030D-6E8A-4147-A177-3AD203B41FA5}">
                          <a16:colId xmlns:a16="http://schemas.microsoft.com/office/drawing/2014/main" val="10008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009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010"/>
                        </a:ext>
                      </a:extLst>
                    </a:gridCol>
                    <a:gridCol w="1401890">
                      <a:extLst>
                        <a:ext uri="{9D8B030D-6E8A-4147-A177-3AD203B41FA5}">
                          <a16:colId xmlns:a16="http://schemas.microsoft.com/office/drawing/2014/main" val="10011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1316" r="-243017" b="-407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C.9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433913" t="-1316" b="-4078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045" name="yt_shape_10045"/>
              <p:cNvSpPr txBox="1"/>
              <p:nvPr/>
            </p:nvSpPr>
            <p:spPr>
              <a:xfrm>
                <a:off x="540000" y="4135247"/>
                <a:ext cx="7061357" cy="47519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的取值范围是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 xmlns:p14="http://schemas.microsoft.com/office/powerpoint/2010/main" xmlns:a16="http://schemas.microsoft.com/office/drawing/2014/main">
          <p:sp>
            <p:nvSpPr>
              <p:cNvPr id="10045" name="yt_shape_10045" descr="{&quot;rangeId&quot;:11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135247"/>
                <a:ext cx="7061357" cy="475195"/>
              </a:xfrm>
              <a:prstGeom prst="rect">
                <a:avLst/>
              </a:prstGeom>
              <a:blipFill>
                <a:blip r:embed="rId5"/>
                <a:stretch>
                  <a:fillRect l="-2677" t="-1282" r="-1641" b="-397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9002660994" title="H_28.801733">
            <a:extLst>
              <a:ext uri="{FF2B5EF4-FFF2-40B4-BE49-F238E27FC236}">
                <a16:creationId xmlns:a16="http://schemas.microsoft.com/office/drawing/2014/main" id="{2C15AA84-AB4C-98ED-2C6F-F45DD58EA29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646884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A1306AC-FE1C-6F5B-BD5E-2C7F017EEEFB}"/>
              </a:ext>
            </a:extLst>
          </p:cNvPr>
          <p:cNvSpPr txBox="1"/>
          <p:nvPr/>
        </p:nvSpPr>
        <p:spPr>
          <a:xfrm>
            <a:off x="4349016" y="3060316"/>
            <a:ext cx="383286" cy="5546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77D3C4C-97DE-8ED0-CA5D-37CB129E47C4}"/>
              </a:ext>
            </a:extLst>
          </p:cNvPr>
          <p:cNvSpPr txBox="1"/>
          <p:nvPr/>
        </p:nvSpPr>
        <p:spPr>
          <a:xfrm>
            <a:off x="6452454" y="4088441"/>
            <a:ext cx="1094486" cy="56421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047" name="yt_shape_10047"/>
              <p:cNvSpPr txBox="1"/>
              <p:nvPr/>
            </p:nvSpPr>
            <p:spPr>
              <a:xfrm>
                <a:off x="540000" y="2334500"/>
                <a:ext cx="6589433" cy="10709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500" b="0" i="0" u="none">
                    <a:noFill/>
                    <a:effectLst/>
                    <a:latin typeface="Times New Roman" pitchFamily="25"/>
                    <a:ea typeface="Times New Roman" pitchFamily="25"/>
                    <a:sym typeface="Finished"/>
                  </a:rPr>
                  <a:t>⁠</a:t>
                </a:r>
                <a:r>
                  <a:rPr lang="en-US" altLang="zh-CN" sz="2400" b="0" i="0" u="none">
                    <a:solidFill>
                      <a:srgbClr val="1EE3CF"/>
                    </a:solidFill>
                    <a:effectLst/>
                    <a:latin typeface="Times New Roman" pitchFamily="24"/>
                    <a:ea typeface="宋体" pitchFamily="24"/>
                    <a:sym typeface=""/>
                  </a:rPr>
                  <a:t>                 </a:t>
                </a:r>
                <a:r>
                  <a:rPr lang="en-US" altLang="zh-CN" sz="1900" b="0" i="0" u="none">
                    <a:solidFill>
                      <a:srgbClr val="1EE3CF"/>
                    </a:solidFill>
                    <a:effectLst/>
                    <a:latin typeface="Times New Roman" pitchFamily="19"/>
                    <a:ea typeface="宋体" pitchFamily="19"/>
                    <a:sym typeface=""/>
                  </a:rPr>
                  <a:t> </a:t>
                </a:r>
                <a:r>
                  <a:rPr lang="zh-CN" altLang="zh-CN" sz="2400" b="0" i="0" u="none">
                    <a:noFill/>
                    <a:effectLst/>
                    <a:latin typeface="Times New Roman" pitchFamily="24"/>
                    <a:ea typeface="Times New Roman" pitchFamily="24"/>
                  </a:rPr>
                  <a:t>⁠</a:t>
                </a:r>
                <a:r>
                  <a:rPr lang="zh-CN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性质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：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｜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｜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≥0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)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&lt;0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1" i="0" u="none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</a:endParaRPr>
              </a:p>
            </p:txBody>
          </p:sp>
        </mc:Choice>
        <mc:Fallback xmlns="" xmlns:p14="http://schemas.microsoft.com/office/powerpoint/2010/main" xmlns:a16="http://schemas.microsoft.com/office/drawing/2014/main">
          <p:sp>
            <p:nvSpPr>
              <p:cNvPr id="10047" name="yt_shape_10047" descr="{&quot;rangeId&quot;:12,&quot;color&quot;:&quot;B&quot;,&quot;pageBreak&quot;:true,&quot;mathAnswerShape&quot;:1,&quot;ImageText&quot;:&quot;1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589433" cy="1070934"/>
              </a:xfrm>
              <a:prstGeom prst="rect">
                <a:avLst/>
              </a:prstGeom>
              <a:blipFill>
                <a:blip r:embed="rId2"/>
                <a:stretch>
                  <a:fillRect l="-29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049" name="yt_shape_10049"/>
          <p:cNvSpPr txBox="1"/>
          <p:nvPr/>
        </p:nvSpPr>
        <p:spPr>
          <a:xfrm>
            <a:off x="540000" y="3456222"/>
            <a:ext cx="537807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原创题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下列计算正确的是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050" name="yt_table_10050" title="H_74.6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6619297"/>
                  </p:ext>
                </p:extLst>
              </p:nvPr>
            </p:nvGraphicFramePr>
            <p:xfrm>
              <a:off x="540000" y="3935525"/>
              <a:ext cx="6192266" cy="948182"/>
            </p:xfrm>
            <a:graphic>
              <a:graphicData uri="http://schemas.openxmlformats.org/drawingml/2006/table">
                <a:tbl>
                  <a:tblPr/>
                  <a:tblGrid>
                    <a:gridCol w="3067431">
                      <a:extLst>
                        <a:ext uri="{9D8B030D-6E8A-4147-A177-3AD203B41FA5}">
                          <a16:colId xmlns:a16="http://schemas.microsoft.com/office/drawing/2014/main" val="10012"/>
                        </a:ext>
                      </a:extLst>
                    </a:gridCol>
                    <a:gridCol w="3124835">
                      <a:extLst>
                        <a:ext uri="{9D8B030D-6E8A-4147-A177-3AD203B41FA5}">
                          <a16:colId xmlns:a16="http://schemas.microsoft.com/office/drawing/2014/main" val="1001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e>
                                    <m:sup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zh-CN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（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zh-CN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）</m:t>
                                      </m:r>
                                    </m:e>
                                    <m:sup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e>
                                    <m:sup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±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zh-CN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（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zh-CN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）</m:t>
                                      </m:r>
                                    </m:e>
                                    <m:sup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±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a16="http://schemas.microsoft.com/office/drawing/2014/main">
          <p:graphicFrame>
            <p:nvGraphicFramePr>
              <p:cNvPr id="10050" name="yt_table_10050" descr="{&quot;rangeId&quot;:13,&quot;type&quot;:&quot;Option&quot;}" title="H_74.6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6619297"/>
                  </p:ext>
                </p:extLst>
              </p:nvPr>
            </p:nvGraphicFramePr>
            <p:xfrm>
              <a:off x="540000" y="2501025"/>
              <a:ext cx="6192266" cy="948182"/>
            </p:xfrm>
            <a:graphic>
              <a:graphicData uri="http://schemas.openxmlformats.org/drawingml/2006/table">
                <a:tbl>
                  <a:tblPr/>
                  <a:tblGrid>
                    <a:gridCol w="3067431">
                      <a:extLst>
                        <a:ext uri="{9D8B030D-6E8A-4147-A177-3AD203B41FA5}">
                          <a16:colId xmlns:a16="http://schemas.microsoft.com/office/drawing/2014/main" val="10012"/>
                        </a:ext>
                      </a:extLst>
                    </a:gridCol>
                    <a:gridCol w="3124835">
                      <a:extLst>
                        <a:ext uri="{9D8B030D-6E8A-4147-A177-3AD203B41FA5}">
                          <a16:colId xmlns:a16="http://schemas.microsoft.com/office/drawing/2014/main" val="10013"/>
                        </a:ext>
                      </a:extLst>
                    </a:gridCol>
                  </a:tblGrid>
                  <a:tr h="47409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282" r="-101786" b="-13974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98246" t="-1282" b="-13974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47409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1282" r="-101786" b="-3974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98246" t="-101282" b="-3974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99002661780" title="H_28.801733">
            <a:extLst>
              <a:ext uri="{FF2B5EF4-FFF2-40B4-BE49-F238E27FC236}">
                <a16:creationId xmlns:a16="http://schemas.microsoft.com/office/drawing/2014/main" id="{225C8B7B-5428-3C91-6727-7EB0C6163E8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681897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C4CF864-E17A-8819-EAAB-C017D46CFAF1}"/>
              </a:ext>
            </a:extLst>
          </p:cNvPr>
          <p:cNvSpPr txBox="1"/>
          <p:nvPr/>
        </p:nvSpPr>
        <p:spPr>
          <a:xfrm>
            <a:off x="5098189" y="340941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051" name="yt_shape_10051"/>
              <p:cNvSpPr txBox="1"/>
              <p:nvPr/>
            </p:nvSpPr>
            <p:spPr>
              <a:xfrm>
                <a:off x="540000" y="900000"/>
                <a:ext cx="3971408" cy="95532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；</a:t>
                </a:r>
              </a:p>
            </p:txBody>
          </p:sp>
        </mc:Choice>
        <mc:Fallback xmlns="">
          <p:sp>
            <p:nvSpPr>
              <p:cNvPr id="10051" name="yt_shape_10051" descr="{&quot;rangeId&quot;:14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3971408" cy="955326"/>
              </a:xfrm>
              <a:prstGeom prst="rect">
                <a:avLst/>
              </a:prstGeom>
              <a:blipFill>
                <a:blip r:embed="rId2"/>
                <a:stretch>
                  <a:fillRect l="-4762" t="-5769" r="-3687" b="-19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054" name="yt_shape_10054"/>
          <p:cNvSpPr txBox="1"/>
          <p:nvPr/>
        </p:nvSpPr>
        <p:spPr>
          <a:xfrm>
            <a:off x="540000" y="1905286"/>
            <a:ext cx="2923877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             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055" name="yt_shape_10055"/>
              <p:cNvSpPr txBox="1"/>
              <p:nvPr/>
            </p:nvSpPr>
            <p:spPr>
              <a:xfrm>
                <a:off x="540000" y="2864721"/>
                <a:ext cx="2971967" cy="53675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；</a:t>
                </a:r>
              </a:p>
            </p:txBody>
          </p:sp>
        </mc:Choice>
        <mc:Fallback xmlns="">
          <p:sp>
            <p:nvSpPr>
              <p:cNvPr id="10055" name="yt_shape_10055" descr="{&quot;rangeId&quot;:14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64721"/>
                <a:ext cx="2971967" cy="536750"/>
              </a:xfrm>
              <a:prstGeom prst="rect">
                <a:avLst/>
              </a:prstGeom>
              <a:blipFill>
                <a:blip r:embed="rId3"/>
                <a:stretch>
                  <a:fillRect l="-6366" r="-5339" b="-340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057" name="yt_shape_10057"/>
              <p:cNvSpPr txBox="1"/>
              <p:nvPr/>
            </p:nvSpPr>
            <p:spPr>
              <a:xfrm>
                <a:off x="540000" y="3452259"/>
                <a:ext cx="2988126" cy="9909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｜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｜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      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</p:txBody>
          </p:sp>
        </mc:Choice>
        <mc:Fallback xmlns="">
          <p:sp>
            <p:nvSpPr>
              <p:cNvPr id="10057" name="yt_shape_1005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452259"/>
                <a:ext cx="2988126" cy="990977"/>
              </a:xfrm>
              <a:prstGeom prst="rect">
                <a:avLst/>
              </a:prstGeom>
              <a:blipFill>
                <a:blip r:embed="rId4"/>
                <a:stretch>
                  <a:fillRect l="-6327" t="-1840" r="-5102" b="-177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059" name="yt_shape_10059"/>
              <p:cNvSpPr txBox="1"/>
              <p:nvPr/>
            </p:nvSpPr>
            <p:spPr>
              <a:xfrm>
                <a:off x="540000" y="4494024"/>
                <a:ext cx="3942682" cy="9206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2×8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059" name="yt_shape_10059" descr="{&quot;rangeId&quot;:14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494024"/>
                <a:ext cx="3942682" cy="920637"/>
              </a:xfrm>
              <a:prstGeom prst="rect">
                <a:avLst/>
              </a:prstGeom>
              <a:blipFill>
                <a:blip r:embed="rId5"/>
                <a:stretch>
                  <a:fillRect l="-4799" r="-3870" b="-13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061" name="yt_shape_10061"/>
              <p:cNvSpPr txBox="1"/>
              <p:nvPr/>
            </p:nvSpPr>
            <p:spPr>
              <a:xfrm>
                <a:off x="540000" y="5465449"/>
                <a:ext cx="2568011" cy="110895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       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</a:p>
            </p:txBody>
          </p:sp>
        </mc:Choice>
        <mc:Fallback xmlns="">
          <p:sp>
            <p:nvSpPr>
              <p:cNvPr id="10061" name="yt_shape_1006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465449"/>
                <a:ext cx="2568011" cy="1108958"/>
              </a:xfrm>
              <a:prstGeom prst="rect">
                <a:avLst/>
              </a:prstGeom>
              <a:blipFill>
                <a:blip r:embed="rId6"/>
                <a:stretch>
                  <a:fillRect l="-7363" r="-1188" b="-16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0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0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0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0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0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54" grpId="0" uiExpand="1" build="allAtOnce"/>
      <p:bldP spid="10057" grpId="0" uiExpand="1" build="allAtOnce"/>
      <p:bldP spid="10061" grpId="0" uiExpand="1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063" name="yt_shape_10063"/>
              <p:cNvSpPr txBox="1"/>
              <p:nvPr/>
            </p:nvSpPr>
            <p:spPr>
              <a:xfrm>
                <a:off x="388362" y="2367860"/>
                <a:ext cx="7588168" cy="48109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500" b="0" i="0" u="none">
                    <a:noFill/>
                    <a:effectLst/>
                    <a:latin typeface="Times New Roman" pitchFamily="25"/>
                    <a:ea typeface="Times New Roman" pitchFamily="25"/>
                    <a:sym typeface="Finished"/>
                  </a:rPr>
                  <a:t>⁠</a:t>
                </a:r>
                <a:r>
                  <a:rPr lang="en-US" altLang="zh-CN" sz="2400" b="0" i="0" u="none">
                    <a:solidFill>
                      <a:srgbClr val="1EE3CF"/>
                    </a:solidFill>
                    <a:effectLst/>
                    <a:latin typeface="Times New Roman" pitchFamily="24"/>
                    <a:ea typeface="宋体" pitchFamily="24"/>
                    <a:sym typeface=""/>
                  </a:rPr>
                  <a:t>                 </a:t>
                </a:r>
                <a:r>
                  <a:rPr lang="en-US" altLang="zh-CN" sz="1900" b="0" i="0" u="none">
                    <a:solidFill>
                      <a:srgbClr val="1EE3CF"/>
                    </a:solidFill>
                    <a:effectLst/>
                    <a:latin typeface="Times New Roman" pitchFamily="19"/>
                    <a:ea typeface="宋体" pitchFamily="19"/>
                    <a:sym typeface=""/>
                  </a:rPr>
                  <a:t> </a:t>
                </a:r>
                <a:r>
                  <a:rPr lang="zh-CN" altLang="zh-CN" sz="2400" b="0" i="0" u="none">
                    <a:noFill/>
                    <a:effectLst/>
                    <a:latin typeface="Times New Roman" pitchFamily="24"/>
                    <a:ea typeface="Times New Roman" pitchFamily="24"/>
                  </a:rPr>
                  <a:t>⁠</a:t>
                </a:r>
                <a:r>
                  <a:rPr lang="zh-CN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运用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时，忽略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导致出错</a:t>
                </a:r>
              </a:p>
            </p:txBody>
          </p:sp>
        </mc:Choice>
        <mc:Fallback xmlns="">
          <p:sp>
            <p:nvSpPr>
              <p:cNvPr id="10063" name="yt_shape_1006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8362" y="2367860"/>
                <a:ext cx="7588168" cy="481094"/>
              </a:xfrm>
              <a:prstGeom prst="rect">
                <a:avLst/>
              </a:prstGeom>
              <a:blipFill>
                <a:blip r:embed="rId2"/>
                <a:stretch>
                  <a:fillRect t="-1266" r="-1527" b="-379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065" name="yt_shape_10065"/>
              <p:cNvSpPr txBox="1"/>
              <p:nvPr/>
            </p:nvSpPr>
            <p:spPr>
              <a:xfrm>
                <a:off x="388362" y="2899742"/>
                <a:ext cx="5036763" cy="53675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计算：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065" name="yt_shape_1006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8362" y="2899742"/>
                <a:ext cx="5036763" cy="536750"/>
              </a:xfrm>
              <a:prstGeom prst="rect">
                <a:avLst/>
              </a:prstGeom>
              <a:blipFill>
                <a:blip r:embed="rId3"/>
                <a:stretch>
                  <a:fillRect l="-3753" r="-2663" b="-340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9002662530" title="H_28.801733">
            <a:extLst>
              <a:ext uri="{FF2B5EF4-FFF2-40B4-BE49-F238E27FC236}">
                <a16:creationId xmlns:a16="http://schemas.microsoft.com/office/drawing/2014/main" id="{E290FA12-1783-6EE0-7020-DDD9B8370BC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362" y="2423189"/>
            <a:ext cx="1355917" cy="36578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3A26D12-4277-71A3-7A85-29A9EFCF73BE}"/>
                  </a:ext>
                </a:extLst>
              </p:cNvPr>
              <p:cNvSpPr txBox="1"/>
              <p:nvPr/>
            </p:nvSpPr>
            <p:spPr>
              <a:xfrm>
                <a:off x="4079776" y="2852936"/>
                <a:ext cx="1310514" cy="62517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3A26D12-4277-71A3-7A85-29A9EFCF73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9776" y="2852936"/>
                <a:ext cx="1310514" cy="625171"/>
              </a:xfrm>
              <a:prstGeom prst="rect">
                <a:avLst/>
              </a:prstGeom>
              <a:blipFill>
                <a:blip r:embed="rId5"/>
                <a:stretch>
                  <a:fillRect l="-6977" b="-165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FE7453B7-8180-1162-08DB-80F2532B3B72}"/>
              </a:ext>
            </a:extLst>
          </p:cNvPr>
          <p:cNvCxnSpPr/>
          <p:nvPr/>
        </p:nvCxnSpPr>
        <p:spPr>
          <a:xfrm>
            <a:off x="3864987" y="3450351"/>
            <a:ext cx="143529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67" name="yt_image_10067" title="H_50.49">
            <a:extLst>
              <a:ext uri="">
                <a16:creationId xmlns="" xmlns:m="http://schemas.openxmlformats.org/officeDocument/2006/math" xmlns:p14="http://schemas.microsoft.com/office/powerpoint/2010/main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249" y="1945043"/>
            <a:ext cx="3936492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069" name="yt_shape_10069"/>
              <p:cNvSpPr txBox="1"/>
              <p:nvPr/>
            </p:nvSpPr>
            <p:spPr>
              <a:xfrm>
                <a:off x="407368" y="2636912"/>
                <a:ext cx="11111999" cy="140551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在式子：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⑤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dPr>
                              <m:e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−</m:t>
                                </m:r>
                                <m:f>
                                  <m:fPr>
                                    <m:ctrlP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altLang="zh-CN" sz="2400" b="0" i="0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US" altLang="zh-CN" sz="2400" b="0" i="0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3</m:t>
                                    </m:r>
                                  </m:den>
                                </m:f>
                              </m:e>
                            </m:d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⑥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x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中，二次根式有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>
          <p:sp>
            <p:nvSpPr>
              <p:cNvPr id="10069" name="yt_shape_1006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2636912"/>
                <a:ext cx="11111999" cy="1405513"/>
              </a:xfrm>
              <a:prstGeom prst="rect">
                <a:avLst/>
              </a:prstGeom>
              <a:blipFill>
                <a:blip r:embed="rId3"/>
                <a:stretch>
                  <a:fillRect l="-1700" b="-126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071" name="yt_table_1007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0552230"/>
              </p:ext>
            </p:extLst>
          </p:nvPr>
        </p:nvGraphicFramePr>
        <p:xfrm>
          <a:off x="407249" y="4093213"/>
          <a:ext cx="3608706" cy="950976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014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0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5" name="文本框 4">
            <a:extLst>
              <a:ext uri="{FF2B5EF4-FFF2-40B4-BE49-F238E27FC236}">
                <a16:creationId xmlns:a16="http://schemas.microsoft.com/office/drawing/2014/main" id="{1A26F057-C6CD-2A76-775E-01EB0E01EB47}"/>
              </a:ext>
            </a:extLst>
          </p:cNvPr>
          <p:cNvSpPr txBox="1"/>
          <p:nvPr/>
        </p:nvSpPr>
        <p:spPr>
          <a:xfrm>
            <a:off x="2908157" y="3557656"/>
            <a:ext cx="40074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22397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1233</Words>
  <Application>Microsoft Office PowerPoint</Application>
  <PresentationFormat>宽屏</PresentationFormat>
  <Paragraphs>136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EDY</cp:lastModifiedBy>
  <cp:revision>49</cp:revision>
  <dcterms:created xsi:type="dcterms:W3CDTF">2023-05-05T05:33:04Z</dcterms:created>
  <dcterms:modified xsi:type="dcterms:W3CDTF">2023-11-07T03:02:08Z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