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85" r:id="rId6"/>
    <p:sldId id="371" r:id="rId7"/>
    <p:sldId id="387" r:id="rId8"/>
    <p:sldId id="374" r:id="rId9"/>
    <p:sldId id="376" r:id="rId10"/>
    <p:sldId id="378" r:id="rId11"/>
    <p:sldId id="380" r:id="rId12"/>
    <p:sldId id="388" r:id="rId13"/>
    <p:sldId id="382" r:id="rId14"/>
    <p:sldId id="383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" name="yt_shape_13137"/>
          <p:cNvSpPr txBox="1"/>
          <p:nvPr/>
        </p:nvSpPr>
        <p:spPr>
          <a:xfrm>
            <a:off x="540000" y="2805884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36" name="yt_image_13136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9" name="yt_shape_13139"/>
          <p:cNvSpPr txBox="1"/>
          <p:nvPr/>
        </p:nvSpPr>
        <p:spPr>
          <a:xfrm>
            <a:off x="540000" y="3503467"/>
            <a:ext cx="1000273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用定义判定平行四边形：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两组对边分别平行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：一组对边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平行且相等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E26641-6252-4343-7A05-DAD9B4AC9AC3}"/>
              </a:ext>
            </a:extLst>
          </p:cNvPr>
          <p:cNvSpPr txBox="1"/>
          <p:nvPr/>
        </p:nvSpPr>
        <p:spPr>
          <a:xfrm>
            <a:off x="4336189" y="345666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两组对边分别平行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7D7180-15B1-0736-2698-C193E6BEC087}"/>
              </a:ext>
            </a:extLst>
          </p:cNvPr>
          <p:cNvSpPr txBox="1"/>
          <p:nvPr/>
        </p:nvSpPr>
        <p:spPr>
          <a:xfrm>
            <a:off x="5402989" y="393215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平行且相等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9" name="yt_shape_13199"/>
          <p:cNvSpPr txBox="1"/>
          <p:nvPr/>
        </p:nvSpPr>
        <p:spPr>
          <a:xfrm>
            <a:off x="526704" y="1747168"/>
            <a:ext cx="41020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200"/>
              <p:cNvSpPr txBox="1"/>
              <p:nvPr/>
            </p:nvSpPr>
            <p:spPr>
              <a:xfrm>
                <a:off x="526704" y="2378835"/>
                <a:ext cx="3616375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32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704" y="2378835"/>
                <a:ext cx="3616375" cy="3881897"/>
              </a:xfrm>
              <a:prstGeom prst="rect">
                <a:avLst/>
              </a:prstGeom>
              <a:blipFill>
                <a:blip r:embed="rId2"/>
                <a:stretch>
                  <a:fillRect l="-5051" t="-1256" r="-4377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202" name="yt_shape_1320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9319" y="2378835"/>
            <a:ext cx="1929384" cy="1462354"/>
            <a:chOff x="0" y="0"/>
            <a:chExt cx="1929384" cy="1462354"/>
          </a:xfrm>
        </p:grpSpPr>
        <p:pic>
          <p:nvPicPr>
            <p:cNvPr id="3" name="yt_image_13202" descr="{&quot;rangeId&quot;:0,&quot;⚘_2&quot;:1}">
              <a:extLst>
                <a:ext uri="">
  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9384" cy="997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4" name="yt_shape_13204"/>
            <p:cNvSpPr txBox="1"/>
            <p:nvPr/>
          </p:nvSpPr>
          <p:spPr>
            <a:xfrm>
              <a:off x="444083" y="1033839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F1251EE7-5F3A-F47F-C8C0-D1BB351C4B96}"/>
              </a:ext>
            </a:extLst>
          </p:cNvPr>
          <p:cNvSpPr txBox="1"/>
          <p:nvPr/>
        </p:nvSpPr>
        <p:spPr>
          <a:xfrm>
            <a:off x="526704" y="1124744"/>
            <a:ext cx="11665296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6" name="yt_shape_13206"/>
          <p:cNvSpPr txBox="1"/>
          <p:nvPr/>
        </p:nvSpPr>
        <p:spPr>
          <a:xfrm>
            <a:off x="540000" y="2561989"/>
            <a:ext cx="66588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207"/>
          <p:cNvSpPr txBox="1"/>
          <p:nvPr/>
        </p:nvSpPr>
        <p:spPr>
          <a:xfrm>
            <a:off x="540000" y="3193656"/>
            <a:ext cx="548708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208" name="yt_shape_1320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2615" y="3193656"/>
            <a:ext cx="1929384" cy="1462354"/>
            <a:chOff x="0" y="0"/>
            <a:chExt cx="1929384" cy="1462354"/>
          </a:xfrm>
        </p:grpSpPr>
        <p:pic>
          <p:nvPicPr>
            <p:cNvPr id="5" name="yt_image_13208" descr="{&quot;rangeId&quot;:0,&quot;⚘_2&quot;:1}">
              <a:extLst>
                <a:ext uri="">
  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9384" cy="997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10" name="yt_shape_13210"/>
            <p:cNvSpPr txBox="1"/>
            <p:nvPr/>
          </p:nvSpPr>
          <p:spPr>
            <a:xfrm>
              <a:off x="444083" y="1033839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12" name="yt_shape_13212"/>
              <p:cNvSpPr txBox="1"/>
              <p:nvPr/>
            </p:nvSpPr>
            <p:spPr>
              <a:xfrm>
                <a:off x="540119" y="1971280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求证：四边形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212" name="yt_shape_13212" descr="{&quot;rangeId&quot;:2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17" name="yt_shape_13217"/>
          <p:cNvSpPr txBox="1"/>
          <p:nvPr/>
        </p:nvSpPr>
        <p:spPr>
          <a:xfrm>
            <a:off x="540000" y="49240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14" name="yt_shape_13214" title="H_124.2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344" y="3113979"/>
            <a:ext cx="2225421" cy="1577862"/>
            <a:chOff x="0" y="0"/>
            <a:chExt cx="2225421" cy="1577862"/>
          </a:xfrm>
        </p:grpSpPr>
        <p:pic>
          <p:nvPicPr>
            <p:cNvPr id="2" name="yt_image_13214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25421" cy="1181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16" name="yt_shape_13216"/>
            <p:cNvSpPr txBox="1"/>
            <p:nvPr/>
          </p:nvSpPr>
          <p:spPr>
            <a:xfrm>
              <a:off x="503246" y="121786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218">
                <a:extLst>
                  <a:ext uri="{FF2B5EF4-FFF2-40B4-BE49-F238E27FC236}">
                    <a16:creationId xmlns:a16="http://schemas.microsoft.com/office/drawing/2014/main" id="{DD255952-F34F-5194-06A1-2B273AF5D0C3}"/>
                  </a:ext>
                </a:extLst>
              </p:cNvPr>
              <p:cNvSpPr txBox="1"/>
              <p:nvPr/>
            </p:nvSpPr>
            <p:spPr>
              <a:xfrm>
                <a:off x="540000" y="3177099"/>
                <a:ext cx="5111977" cy="30294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3218">
                <a:extLst>
                  <a:ext uri="{FF2B5EF4-FFF2-40B4-BE49-F238E27FC236}">
                    <a16:creationId xmlns:a16="http://schemas.microsoft.com/office/drawing/2014/main" id="{DD255952-F34F-5194-06A1-2B273AF5D0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77099"/>
                <a:ext cx="5111977" cy="3029484"/>
              </a:xfrm>
              <a:prstGeom prst="rect">
                <a:avLst/>
              </a:prstGeom>
              <a:blipFill>
                <a:blip r:embed="rId4"/>
                <a:stretch>
                  <a:fillRect l="-3699" t="-1610" r="-2745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1" name="yt_shape_13221"/>
          <p:cNvSpPr txBox="1"/>
          <p:nvPr/>
        </p:nvSpPr>
        <p:spPr>
          <a:xfrm>
            <a:off x="551384" y="1140315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20" name="yt_image_13220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40315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3" name="yt_shape_13223"/>
          <p:cNvSpPr txBox="1"/>
          <p:nvPr/>
        </p:nvSpPr>
        <p:spPr>
          <a:xfrm>
            <a:off x="551503" y="18378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为等边三角形，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为边作等边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224" name="yt_shape_13224"/>
          <p:cNvSpPr txBox="1"/>
          <p:nvPr/>
        </p:nvSpPr>
        <p:spPr>
          <a:xfrm>
            <a:off x="551384" y="2797333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225"/>
              <p:cNvSpPr txBox="1"/>
              <p:nvPr/>
            </p:nvSpPr>
            <p:spPr>
              <a:xfrm>
                <a:off x="551384" y="3429000"/>
                <a:ext cx="8947962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为等边三角形，得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32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429000"/>
                <a:ext cx="8947962" cy="2921634"/>
              </a:xfrm>
              <a:prstGeom prst="rect">
                <a:avLst/>
              </a:prstGeom>
              <a:blipFill>
                <a:blip r:embed="rId3"/>
                <a:stretch>
                  <a:fillRect l="-2044" t="-1879" r="-1226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227" name="yt_shape_1322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3178" y="3429000"/>
            <a:ext cx="1640205" cy="1736674"/>
            <a:chOff x="0" y="0"/>
            <a:chExt cx="1640205" cy="1736674"/>
          </a:xfrm>
        </p:grpSpPr>
        <p:pic>
          <p:nvPicPr>
            <p:cNvPr id="3" name="yt_image_13227" descr="{&quot;rangeId&quot;:0,&quot;⚘_4&quot;:1}">
              <a:extLst>
                <a:ext uri="">
  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40205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29" name="yt_shape_13229"/>
            <p:cNvSpPr txBox="1"/>
            <p:nvPr/>
          </p:nvSpPr>
          <p:spPr>
            <a:xfrm>
              <a:off x="228255" y="1308159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1" name="yt_shape_13231"/>
          <p:cNvSpPr txBox="1"/>
          <p:nvPr/>
        </p:nvSpPr>
        <p:spPr>
          <a:xfrm>
            <a:off x="623273" y="853117"/>
            <a:ext cx="97574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上何处时，四边形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</p:txBody>
      </p:sp>
      <p:sp>
        <p:nvSpPr>
          <p:cNvPr id="4" name="yt_shape_13232"/>
          <p:cNvSpPr txBox="1"/>
          <p:nvPr/>
        </p:nvSpPr>
        <p:spPr>
          <a:xfrm>
            <a:off x="648985" y="1273518"/>
            <a:ext cx="9435794" cy="40626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为线段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的中点时，四边形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为平行四边形且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理由如下：连接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为正三角形，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grpSp>
        <p:nvGrpSpPr>
          <p:cNvPr id="13234" name="yt_shape_1323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5067" y="1484784"/>
            <a:ext cx="1640205" cy="1736674"/>
            <a:chOff x="0" y="0"/>
            <a:chExt cx="1640205" cy="1736674"/>
          </a:xfrm>
        </p:grpSpPr>
        <p:pic>
          <p:nvPicPr>
            <p:cNvPr id="5" name="yt_image_13234" descr="{&quot;rangeId&quot;:0,&quot;⚘_4&quot;:1}">
              <a:extLst>
                <a:ext uri="">
  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0205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36" name="yt_shape_13236"/>
            <p:cNvSpPr txBox="1"/>
            <p:nvPr/>
          </p:nvSpPr>
          <p:spPr>
            <a:xfrm>
              <a:off x="228255" y="1308159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347598B0-A1F0-364E-12FC-6E04FF4250E1}"/>
                  </a:ext>
                </a:extLst>
              </p:cNvPr>
              <p:cNvSpPr txBox="1"/>
              <p:nvPr/>
            </p:nvSpPr>
            <p:spPr>
              <a:xfrm>
                <a:off x="648985" y="5250763"/>
                <a:ext cx="6102633" cy="1629549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为平行四边形，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是线段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是线段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FCD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FCD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30°.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347598B0-A1F0-364E-12FC-6E04FF4250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985" y="5250763"/>
                <a:ext cx="6102633" cy="1629549"/>
              </a:xfrm>
              <a:prstGeom prst="rect">
                <a:avLst/>
              </a:prstGeom>
              <a:blipFill>
                <a:blip r:embed="rId3"/>
                <a:stretch>
                  <a:fillRect l="-2994" t="-6716" r="-2096" b="-1082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2" name="yt_shape_13142"/>
          <p:cNvSpPr txBox="1"/>
          <p:nvPr/>
        </p:nvSpPr>
        <p:spPr>
          <a:xfrm>
            <a:off x="540000" y="900000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41" name="yt_image_13141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4" name="yt_shape_13144"/>
          <p:cNvSpPr txBox="1"/>
          <p:nvPr/>
        </p:nvSpPr>
        <p:spPr>
          <a:xfrm>
            <a:off x="540000" y="1603297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用定义判定平行四边形</a:t>
            </a:r>
          </a:p>
        </p:txBody>
      </p:sp>
      <p:sp>
        <p:nvSpPr>
          <p:cNvPr id="13145" name="yt_shape_13145"/>
          <p:cNvSpPr txBox="1"/>
          <p:nvPr/>
        </p:nvSpPr>
        <p:spPr>
          <a:xfrm>
            <a:off x="540119" y="2102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，要判定四边形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是平行四边形，那么还需满足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46" name="yt_table_131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810469"/>
              </p:ext>
            </p:extLst>
          </p:nvPr>
        </p:nvGraphicFramePr>
        <p:xfrm>
          <a:off x="540000" y="3062297"/>
          <a:ext cx="7086918" cy="950976"/>
        </p:xfrm>
        <a:graphic>
          <a:graphicData uri="http://schemas.openxmlformats.org/drawingml/2006/table">
            <a:tbl>
              <a:tblPr/>
              <a:tblGrid>
                <a:gridCol w="4000818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3086100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p:sp>
        <p:nvSpPr>
          <p:cNvPr id="13148" name="yt_shape_13148"/>
          <p:cNvSpPr txBox="1"/>
          <p:nvPr/>
        </p:nvSpPr>
        <p:spPr>
          <a:xfrm>
            <a:off x="540000" y="4063851"/>
            <a:ext cx="96933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52" name="yt_shape_13152"/>
          <p:cNvSpPr txBox="1"/>
          <p:nvPr/>
        </p:nvSpPr>
        <p:spPr>
          <a:xfrm>
            <a:off x="540000" y="62883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49" name="yt_shape_13149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9293" y="4695518"/>
            <a:ext cx="2153412" cy="1542429"/>
            <a:chOff x="0" y="0"/>
            <a:chExt cx="2153412" cy="1542429"/>
          </a:xfrm>
        </p:grpSpPr>
        <p:pic>
          <p:nvPicPr>
            <p:cNvPr id="2" name="yt_image_13149">
              <a:extLst>
                <a:ext uri="">
  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53412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1" name="yt_shape_13151"/>
            <p:cNvSpPr txBox="1"/>
            <p:nvPr/>
          </p:nvSpPr>
          <p:spPr>
            <a:xfrm>
              <a:off x="543425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609835">
            <a:extLst>
              <a:ext uri="{FF2B5EF4-FFF2-40B4-BE49-F238E27FC236}">
                <a16:creationId xmlns:a16="http://schemas.microsoft.com/office/drawing/2014/main" id="{12863BF6-AB76-79AE-C315-AC0A9F7E1E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23DA83D-DD93-C622-79C9-6CE1722929CC}"/>
              </a:ext>
            </a:extLst>
          </p:cNvPr>
          <p:cNvSpPr txBox="1"/>
          <p:nvPr/>
        </p:nvSpPr>
        <p:spPr>
          <a:xfrm>
            <a:off x="907308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D1B117-BA31-AFEB-E029-196B63BEAB83}"/>
              </a:ext>
            </a:extLst>
          </p:cNvPr>
          <p:cNvSpPr txBox="1"/>
          <p:nvPr/>
        </p:nvSpPr>
        <p:spPr>
          <a:xfrm>
            <a:off x="8144601" y="401704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3" name="yt_shape_13153"/>
          <p:cNvSpPr txBox="1"/>
          <p:nvPr/>
        </p:nvSpPr>
        <p:spPr>
          <a:xfrm>
            <a:off x="540119" y="14634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嘉淇同学要证明命题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两组对边分别相等的四边形是平行四边形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是正确的，她先用尺规作出了如图所示的四边形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，并写出了如下不完整的已知和求证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54" name="yt_shape_13154"/>
          <p:cNvSpPr txBox="1"/>
          <p:nvPr/>
        </p:nvSpPr>
        <p:spPr>
          <a:xfrm>
            <a:off x="540000" y="2903010"/>
            <a:ext cx="820530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已知：如图，在四边形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55" name="yt_image_1315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771412"/>
            <a:ext cx="2019666" cy="114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7" name="yt_shape_13157"/>
          <p:cNvSpPr txBox="1"/>
          <p:nvPr/>
        </p:nvSpPr>
        <p:spPr>
          <a:xfrm>
            <a:off x="402134" y="4077072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在方框中填空，以补全已知和求证；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596D0E-6D9E-12C6-4C14-BF2B777EC14A}"/>
              </a:ext>
            </a:extLst>
          </p:cNvPr>
          <p:cNvSpPr txBox="1"/>
          <p:nvPr/>
        </p:nvSpPr>
        <p:spPr>
          <a:xfrm>
            <a:off x="7392144" y="2903010"/>
            <a:ext cx="6480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endParaRPr lang="zh-CN" altLang="en-US" sz="24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D3CF79-1450-ED5A-1DE3-BF7A9FE99C79}"/>
              </a:ext>
            </a:extLst>
          </p:cNvPr>
          <p:cNvSpPr txBox="1"/>
          <p:nvPr/>
        </p:nvSpPr>
        <p:spPr>
          <a:xfrm>
            <a:off x="3754892" y="3399383"/>
            <a:ext cx="8877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平行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9" name="yt_shape_13159"/>
          <p:cNvSpPr txBox="1"/>
          <p:nvPr/>
        </p:nvSpPr>
        <p:spPr>
          <a:xfrm>
            <a:off x="407368" y="1243182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按嘉淇的想法写出证明；</a:t>
            </a:r>
          </a:p>
        </p:txBody>
      </p:sp>
      <p:sp>
        <p:nvSpPr>
          <p:cNvPr id="13163" name="yt_shape_13163"/>
          <p:cNvSpPr txBox="1"/>
          <p:nvPr/>
        </p:nvSpPr>
        <p:spPr>
          <a:xfrm>
            <a:off x="540000" y="48313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60" name="yt_shape_13160" title="H_164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232311" y="1343646"/>
            <a:ext cx="3400425" cy="2085354"/>
            <a:chOff x="0" y="0"/>
            <a:chExt cx="3400425" cy="2085354"/>
          </a:xfrm>
        </p:grpSpPr>
        <p:pic>
          <p:nvPicPr>
            <p:cNvPr id="2" name="yt_image_1316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400425" cy="1689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2" name="yt_shape_13162"/>
            <p:cNvSpPr txBox="1"/>
            <p:nvPr/>
          </p:nvSpPr>
          <p:spPr>
            <a:xfrm>
              <a:off x="1166931" y="172535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3164">
            <a:extLst>
              <a:ext uri="{FF2B5EF4-FFF2-40B4-BE49-F238E27FC236}">
                <a16:creationId xmlns:a16="http://schemas.microsoft.com/office/drawing/2014/main" id="{D9D1AD50-E1CA-76F0-1228-92931DAC3E7D}"/>
              </a:ext>
            </a:extLst>
          </p:cNvPr>
          <p:cNvSpPr txBox="1"/>
          <p:nvPr/>
        </p:nvSpPr>
        <p:spPr>
          <a:xfrm>
            <a:off x="540511" y="1819555"/>
            <a:ext cx="3718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证明：如图，连接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image_13165" title="H_76.41">
            <a:extLst>
              <a:ext uri="{FF2B5EF4-FFF2-40B4-BE49-F238E27FC236}">
                <a16:creationId xmlns:a16="http://schemas.microsoft.com/office/drawing/2014/main" id="{2F5C8A24-30FB-0891-7919-5F91275D4223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0382" y="3814521"/>
            <a:ext cx="2037969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167">
            <a:extLst>
              <a:ext uri="{FF2B5EF4-FFF2-40B4-BE49-F238E27FC236}">
                <a16:creationId xmlns:a16="http://schemas.microsoft.com/office/drawing/2014/main" id="{0CCE531F-1CAF-0E76-AEB1-6A7870D04AC1}"/>
              </a:ext>
            </a:extLst>
          </p:cNvPr>
          <p:cNvSpPr txBox="1"/>
          <p:nvPr/>
        </p:nvSpPr>
        <p:spPr>
          <a:xfrm>
            <a:off x="540000" y="2248070"/>
            <a:ext cx="4581382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yt_shape_13168">
            <a:extLst>
              <a:ext uri="{FF2B5EF4-FFF2-40B4-BE49-F238E27FC236}">
                <a16:creationId xmlns:a16="http://schemas.microsoft.com/office/drawing/2014/main" id="{4C51AB67-1C6E-C176-B213-8BBCB9040AAE}"/>
              </a:ext>
            </a:extLst>
          </p:cNvPr>
          <p:cNvSpPr txBox="1"/>
          <p:nvPr/>
        </p:nvSpPr>
        <p:spPr>
          <a:xfrm>
            <a:off x="407368" y="5406638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用文字叙述所证命题的逆命题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3169">
            <a:extLst>
              <a:ext uri="{FF2B5EF4-FFF2-40B4-BE49-F238E27FC236}">
                <a16:creationId xmlns:a16="http://schemas.microsoft.com/office/drawing/2014/main" id="{61BC8EB1-7965-89B2-C5FA-2991650388AE}"/>
              </a:ext>
            </a:extLst>
          </p:cNvPr>
          <p:cNvSpPr txBox="1"/>
          <p:nvPr/>
        </p:nvSpPr>
        <p:spPr>
          <a:xfrm>
            <a:off x="407368" y="5873533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平行四边形的两组对边分别相等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0" name="yt_shape_13170"/>
          <p:cNvSpPr txBox="1"/>
          <p:nvPr/>
        </p:nvSpPr>
        <p:spPr>
          <a:xfrm>
            <a:off x="540000" y="900000"/>
            <a:ext cx="490839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平行四边形的判定定理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</p:txBody>
      </p:sp>
      <p:sp>
        <p:nvSpPr>
          <p:cNvPr id="13171" name="yt_shape_1317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，要使四边形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是平行四边形，下列添加的条件不正确的是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2" name="yt_table_131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1265"/>
              </p:ext>
            </p:extLst>
          </p:nvPr>
        </p:nvGraphicFramePr>
        <p:xfrm>
          <a:off x="540000" y="2359000"/>
          <a:ext cx="5097780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2184400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</a:tbl>
          </a:graphicData>
        </a:graphic>
      </p:graphicFrame>
      <p:sp>
        <p:nvSpPr>
          <p:cNvPr id="13178" name="yt_shape_13178"/>
          <p:cNvSpPr txBox="1"/>
          <p:nvPr/>
        </p:nvSpPr>
        <p:spPr>
          <a:xfrm>
            <a:off x="540000" y="60263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4" name="yt_shape_1699003610106">
            <a:extLst>
              <a:ext uri="{FF2B5EF4-FFF2-40B4-BE49-F238E27FC236}">
                <a16:creationId xmlns:a16="http://schemas.microsoft.com/office/drawing/2014/main" id="{27FAE7C7-B8F5-CAEA-2A6B-D651DB4D70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733ACEA-1E4E-1F29-917F-D7C61BB3BC49}"/>
              </a:ext>
            </a:extLst>
          </p:cNvPr>
          <p:cNvSpPr txBox="1"/>
          <p:nvPr/>
        </p:nvSpPr>
        <p:spPr>
          <a:xfrm>
            <a:off x="24313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79" name="yt_shape_13179"/>
              <p:cNvSpPr txBox="1"/>
              <p:nvPr/>
            </p:nvSpPr>
            <p:spPr>
              <a:xfrm>
                <a:off x="549830" y="2276872"/>
                <a:ext cx="5623334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𝐴𝐵𝑃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𝐶𝐷𝑄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BQDP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179" name="yt_shape_13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830" y="2276872"/>
                <a:ext cx="5623334" cy="3764428"/>
              </a:xfrm>
              <a:prstGeom prst="rect">
                <a:avLst/>
              </a:prstGeom>
              <a:blipFill>
                <a:blip r:embed="rId2"/>
                <a:stretch>
                  <a:fillRect l="-3250" t="-3079" r="-2384" b="-4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174">
            <a:extLst>
              <a:ext uri="{FF2B5EF4-FFF2-40B4-BE49-F238E27FC236}">
                <a16:creationId xmlns:a16="http://schemas.microsoft.com/office/drawing/2014/main" id="{F9FE494D-0E64-8489-4C7E-8BBF3AD775FB}"/>
              </a:ext>
            </a:extLst>
          </p:cNvPr>
          <p:cNvSpPr txBox="1"/>
          <p:nvPr/>
        </p:nvSpPr>
        <p:spPr>
          <a:xfrm>
            <a:off x="551385" y="12242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BQDP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3" name="yt_shape_13175" title="H_118.391106">
            <a:extLst>
              <a:ext uri="{FF2B5EF4-FFF2-40B4-BE49-F238E27FC236}">
                <a16:creationId xmlns:a16="http://schemas.microsoft.com/office/drawing/2014/main" id="{B8570512-331D-CDF6-3C36-B7DCAF89B063}"/>
              </a:ext>
            </a:extLst>
          </p:cNvPr>
          <p:cNvGrpSpPr/>
          <p:nvPr/>
        </p:nvGrpSpPr>
        <p:grpSpPr>
          <a:xfrm>
            <a:off x="9419634" y="2183434"/>
            <a:ext cx="2116836" cy="1503567"/>
            <a:chOff x="0" y="0"/>
            <a:chExt cx="2116836" cy="1503567"/>
          </a:xfrm>
        </p:grpSpPr>
        <p:pic>
          <p:nvPicPr>
            <p:cNvPr id="4" name="yt_image_13175">
              <a:extLst>
                <a:ext uri="{FF2B5EF4-FFF2-40B4-BE49-F238E27FC236}">
                  <a16:creationId xmlns:a16="http://schemas.microsoft.com/office/drawing/2014/main" id="{5AB57090-B384-1350-0B44-F0B5EE482D05}"/>
                </a:ex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16836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3177">
              <a:extLst>
                <a:ext uri="{FF2B5EF4-FFF2-40B4-BE49-F238E27FC236}">
                  <a16:creationId xmlns:a16="http://schemas.microsoft.com/office/drawing/2014/main" id="{A55CB634-C16F-AAB6-095A-DAEB49239839}"/>
                </a:ext>
              </a:extLst>
            </p:cNvPr>
            <p:cNvSpPr txBox="1"/>
            <p:nvPr/>
          </p:nvSpPr>
          <p:spPr>
            <a:xfrm>
              <a:off x="525137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7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1" name="yt_shape_13181"/>
          <p:cNvSpPr txBox="1"/>
          <p:nvPr/>
        </p:nvSpPr>
        <p:spPr>
          <a:xfrm>
            <a:off x="540000" y="2078172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平行四边形的判定定理掌握不牢导致出错</a:t>
            </a:r>
          </a:p>
        </p:txBody>
      </p:sp>
      <p:sp>
        <p:nvSpPr>
          <p:cNvPr id="13182" name="yt_shape_13182"/>
          <p:cNvSpPr txBox="1"/>
          <p:nvPr/>
        </p:nvSpPr>
        <p:spPr>
          <a:xfrm>
            <a:off x="540119" y="2577737"/>
            <a:ext cx="1210860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的中点，则图中平行四边形有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86" name="yt_table_1318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53852"/>
              </p:ext>
            </p:extLst>
          </p:nvPr>
        </p:nvGraphicFramePr>
        <p:xfrm>
          <a:off x="512347" y="319125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grpSp>
        <p:nvGrpSpPr>
          <p:cNvPr id="13183" name="yt_shape_13183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0495" y="3537172"/>
            <a:ext cx="1609344" cy="1603008"/>
            <a:chOff x="0" y="0"/>
            <a:chExt cx="1609344" cy="1603008"/>
          </a:xfrm>
        </p:grpSpPr>
        <p:pic>
          <p:nvPicPr>
            <p:cNvPr id="2" name="yt_image_1318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9344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85" name="yt_shape_13185"/>
            <p:cNvSpPr txBox="1"/>
            <p:nvPr/>
          </p:nvSpPr>
          <p:spPr>
            <a:xfrm>
              <a:off x="271391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610319">
            <a:extLst>
              <a:ext uri="{FF2B5EF4-FFF2-40B4-BE49-F238E27FC236}">
                <a16:creationId xmlns:a16="http://schemas.microsoft.com/office/drawing/2014/main" id="{0CB7364D-50EA-B991-C85B-7E2CD3FFDF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1749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9D1B19C-193F-4663-E625-27DB7A33686A}"/>
              </a:ext>
            </a:extLst>
          </p:cNvPr>
          <p:cNvSpPr txBox="1"/>
          <p:nvPr/>
        </p:nvSpPr>
        <p:spPr>
          <a:xfrm>
            <a:off x="11222805" y="25269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9" name="yt_shape_13189"/>
          <p:cNvSpPr txBox="1"/>
          <p:nvPr/>
        </p:nvSpPr>
        <p:spPr>
          <a:xfrm>
            <a:off x="540000" y="1987734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88" name="yt_image_1318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87734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1" name="yt_shape_13191"/>
          <p:cNvSpPr txBox="1"/>
          <p:nvPr/>
        </p:nvSpPr>
        <p:spPr>
          <a:xfrm>
            <a:off x="540119" y="26796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小敏不慎将一块平行四边形玻璃打碎成如图所示的四块，为了能在商店配到一块与原来相同的平行四边形玻璃，他带了两块碎玻璃，其编号应该是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95" name="yt_table_1319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447998"/>
              </p:ext>
            </p:extLst>
          </p:nvPr>
        </p:nvGraphicFramePr>
        <p:xfrm>
          <a:off x="540000" y="3639038"/>
          <a:ext cx="40659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</a:tbl>
          </a:graphicData>
        </a:graphic>
      </p:graphicFrame>
      <p:grpSp>
        <p:nvGrpSpPr>
          <p:cNvPr id="13192" name="yt_shape_13192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09153" y="3639038"/>
            <a:ext cx="2540889" cy="1591578"/>
            <a:chOff x="0" y="0"/>
            <a:chExt cx="2540889" cy="1591578"/>
          </a:xfrm>
        </p:grpSpPr>
        <p:pic>
          <p:nvPicPr>
            <p:cNvPr id="2" name="yt_image_1319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40889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94" name="yt_shape_13194"/>
            <p:cNvSpPr txBox="1"/>
            <p:nvPr/>
          </p:nvSpPr>
          <p:spPr>
            <a:xfrm>
              <a:off x="737163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CFD0C53-B4AD-EF22-70E0-61A693F45F1B}"/>
              </a:ext>
            </a:extLst>
          </p:cNvPr>
          <p:cNvSpPr txBox="1"/>
          <p:nvPr/>
        </p:nvSpPr>
        <p:spPr>
          <a:xfrm>
            <a:off x="9898907" y="31082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7" name="yt_shape_13197"/>
          <p:cNvSpPr txBox="1"/>
          <p:nvPr/>
        </p:nvSpPr>
        <p:spPr>
          <a:xfrm>
            <a:off x="540119" y="26745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在第一象限，若以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为顶点的四边形为平行四边形，则点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17B352-89A5-D783-3AEB-AB051D84660A}"/>
              </a:ext>
            </a:extLst>
          </p:cNvPr>
          <p:cNvSpPr txBox="1"/>
          <p:nvPr/>
        </p:nvSpPr>
        <p:spPr>
          <a:xfrm>
            <a:off x="9068646" y="3103226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8AFB35-4D54-205E-B143-00338EBFAC49}"/>
              </a:ext>
            </a:extLst>
          </p:cNvPr>
          <p:cNvSpPr txBox="1"/>
          <p:nvPr/>
        </p:nvSpPr>
        <p:spPr>
          <a:xfrm>
            <a:off x="450108" y="357871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1396</Words>
  <Application>Microsoft Office PowerPoint</Application>
  <PresentationFormat>宽屏</PresentationFormat>
  <Paragraphs>120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2023-11-07T03:38:05Z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