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9" r:id="rId7"/>
    <p:sldId id="370" r:id="rId8"/>
    <p:sldId id="371" r:id="rId9"/>
    <p:sldId id="373" r:id="rId10"/>
    <p:sldId id="374" r:id="rId11"/>
    <p:sldId id="376" r:id="rId12"/>
    <p:sldId id="378" r:id="rId13"/>
    <p:sldId id="384" r:id="rId14"/>
    <p:sldId id="385" r:id="rId15"/>
    <p:sldId id="380" r:id="rId16"/>
    <p:sldId id="387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2" name="yt_shape_13892"/>
          <p:cNvSpPr txBox="1"/>
          <p:nvPr/>
        </p:nvSpPr>
        <p:spPr>
          <a:xfrm>
            <a:off x="540000" y="2325753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91" name="yt_image_13891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25753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94" name="yt_shape_13894"/>
          <p:cNvSpPr txBox="1"/>
          <p:nvPr/>
        </p:nvSpPr>
        <p:spPr>
          <a:xfrm>
            <a:off x="540000" y="3023336"/>
            <a:ext cx="6617196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一组邻边相等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的平行四边形是菱形；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四边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都相等的四边形是菱形；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互相垂直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的平行四边形是菱形；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互相垂直平分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的四边形是菱形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953801C-EAB0-ECED-80A0-51C5E7DED9D5}"/>
              </a:ext>
            </a:extLst>
          </p:cNvPr>
          <p:cNvSpPr txBox="1"/>
          <p:nvPr/>
        </p:nvSpPr>
        <p:spPr>
          <a:xfrm>
            <a:off x="1821589" y="297653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一组邻边相等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072448-153D-D866-E546-721814918FD6}"/>
              </a:ext>
            </a:extLst>
          </p:cNvPr>
          <p:cNvSpPr txBox="1"/>
          <p:nvPr/>
        </p:nvSpPr>
        <p:spPr>
          <a:xfrm>
            <a:off x="1516789" y="345201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D62EEE-E8CD-408E-C193-45D3945D1045}"/>
              </a:ext>
            </a:extLst>
          </p:cNvPr>
          <p:cNvSpPr txBox="1"/>
          <p:nvPr/>
        </p:nvSpPr>
        <p:spPr>
          <a:xfrm>
            <a:off x="2431189" y="392750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互相垂直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E45595-4498-4063-6328-C002107528C0}"/>
              </a:ext>
            </a:extLst>
          </p:cNvPr>
          <p:cNvSpPr txBox="1"/>
          <p:nvPr/>
        </p:nvSpPr>
        <p:spPr>
          <a:xfrm>
            <a:off x="2431189" y="4402994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互相垂直平分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8" name="yt_shape_13948"/>
          <p:cNvSpPr txBox="1"/>
          <p:nvPr/>
        </p:nvSpPr>
        <p:spPr>
          <a:xfrm>
            <a:off x="540000" y="1924883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47" name="yt_image_13947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24883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50" name="yt_shape_13950"/>
          <p:cNvSpPr txBox="1"/>
          <p:nvPr/>
        </p:nvSpPr>
        <p:spPr>
          <a:xfrm>
            <a:off x="540119" y="261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深圳市中考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，将线段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水平向右平移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个单位长度得到线段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为菱形时，则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54" name="yt_table_1395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243598"/>
              </p:ext>
            </p:extLst>
          </p:nvPr>
        </p:nvGraphicFramePr>
        <p:xfrm>
          <a:off x="540000" y="3576187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58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82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5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9"/>
                  </a:ext>
                </a:extLst>
              </a:tr>
            </a:tbl>
          </a:graphicData>
        </a:graphic>
      </p:graphicFrame>
      <p:grpSp>
        <p:nvGrpSpPr>
          <p:cNvPr id="13951" name="yt_shape_13951_skip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5419" y="3576187"/>
            <a:ext cx="2314575" cy="1717308"/>
            <a:chOff x="0" y="0"/>
            <a:chExt cx="2314575" cy="1717308"/>
          </a:xfrm>
        </p:grpSpPr>
        <p:pic>
          <p:nvPicPr>
            <p:cNvPr id="2" name="yt_image_13951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14575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53" name="yt_shape_13953"/>
            <p:cNvSpPr txBox="1"/>
            <p:nvPr/>
          </p:nvSpPr>
          <p:spPr>
            <a:xfrm>
              <a:off x="624006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A7BB183-6B73-B3D0-424B-D14ECEC2C883}"/>
              </a:ext>
            </a:extLst>
          </p:cNvPr>
          <p:cNvSpPr txBox="1"/>
          <p:nvPr/>
        </p:nvSpPr>
        <p:spPr>
          <a:xfrm>
            <a:off x="10456121" y="304543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6" name="yt_shape_13956"/>
          <p:cNvSpPr txBox="1"/>
          <p:nvPr/>
        </p:nvSpPr>
        <p:spPr>
          <a:xfrm>
            <a:off x="540119" y="105076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对折后重合，如果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有如下结论：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其中正确的结论是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①②③④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960" name="yt_shape_13960"/>
          <p:cNvSpPr txBox="1"/>
          <p:nvPr/>
        </p:nvSpPr>
        <p:spPr>
          <a:xfrm>
            <a:off x="540000" y="440584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57" name="yt_shape_13957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1048" y="2642696"/>
            <a:ext cx="1509903" cy="1712736"/>
            <a:chOff x="0" y="0"/>
            <a:chExt cx="1509903" cy="1712736"/>
          </a:xfrm>
        </p:grpSpPr>
        <p:pic>
          <p:nvPicPr>
            <p:cNvPr id="2" name="yt_image_1395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9903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59" name="yt_shape_13959"/>
            <p:cNvSpPr txBox="1"/>
            <p:nvPr/>
          </p:nvSpPr>
          <p:spPr>
            <a:xfrm>
              <a:off x="145487" y="135273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6150EB9-AD08-9B14-4F9C-3FC11F8A5B60}"/>
              </a:ext>
            </a:extLst>
          </p:cNvPr>
          <p:cNvSpPr txBox="1"/>
          <p:nvPr/>
        </p:nvSpPr>
        <p:spPr>
          <a:xfrm>
            <a:off x="1364508" y="1954936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3963"/>
          <p:cNvSpPr txBox="1"/>
          <p:nvPr/>
        </p:nvSpPr>
        <p:spPr>
          <a:xfrm>
            <a:off x="538242" y="2286332"/>
            <a:ext cx="8876007" cy="42695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为平行四边形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分别过点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BAF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为菱形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964" name="yt_image_13964" title="H_148.7498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52007" y="2664438"/>
            <a:ext cx="2199992" cy="1889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3961">
            <a:extLst>
              <a:ext uri="{FF2B5EF4-FFF2-40B4-BE49-F238E27FC236}">
                <a16:creationId xmlns:a16="http://schemas.microsoft.com/office/drawing/2014/main" id="{0C089E45-1DE3-5733-2E87-89D2E721B498}"/>
              </a:ext>
            </a:extLst>
          </p:cNvPr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将两张宽度相等的矩形纸片叠放在一起得到如图所示的四边形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3962">
            <a:extLst>
              <a:ext uri="{FF2B5EF4-FFF2-40B4-BE49-F238E27FC236}">
                <a16:creationId xmlns:a16="http://schemas.microsoft.com/office/drawing/2014/main" id="{6EE4E9CB-C78E-5077-6F32-3F921D9F25DC}"/>
              </a:ext>
            </a:extLst>
          </p:cNvPr>
          <p:cNvSpPr txBox="1"/>
          <p:nvPr/>
        </p:nvSpPr>
        <p:spPr>
          <a:xfrm>
            <a:off x="540000" y="1868155"/>
            <a:ext cx="46503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6" name="yt_shape_13966"/>
          <p:cNvSpPr txBox="1"/>
          <p:nvPr/>
        </p:nvSpPr>
        <p:spPr>
          <a:xfrm>
            <a:off x="540119" y="1044652"/>
            <a:ext cx="99594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若两张矩形纸片的长都是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，宽都是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的周长的最大值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967"/>
              <p:cNvSpPr txBox="1"/>
              <p:nvPr/>
            </p:nvSpPr>
            <p:spPr>
              <a:xfrm>
                <a:off x="540119" y="1676319"/>
                <a:ext cx="8813310" cy="22771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为两矩形纸片的对角线时，菱形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的周长最大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菱形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的周长最大值为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17.</a:t>
                </a:r>
              </a:p>
            </p:txBody>
          </p:sp>
        </mc:Choice>
        <mc:Fallback xmlns="" xmlns:a16="http://schemas.microsoft.com/office/drawing/2014/main">
          <p:sp>
            <p:nvSpPr>
              <p:cNvPr id="3" name="yt_shape_13967" descr="{&quot;rangeId&quot;:1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76319"/>
                <a:ext cx="8813310" cy="2277162"/>
              </a:xfrm>
              <a:prstGeom prst="rect">
                <a:avLst/>
              </a:prstGeom>
              <a:blipFill>
                <a:blip r:embed="rId2"/>
                <a:stretch>
                  <a:fillRect l="-2145" t="-2406" r="-1246" b="-3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69" name="yt_image_13969" title="H_148.7498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52007" y="1676319"/>
            <a:ext cx="2199992" cy="1889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3971" title="H_92.79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2875" y="4003248"/>
            <a:ext cx="2044827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73" name="yt_shape_13973"/>
          <p:cNvSpPr txBox="1"/>
          <p:nvPr/>
        </p:nvSpPr>
        <p:spPr>
          <a:xfrm>
            <a:off x="2993096" y="5370564"/>
            <a:ext cx="1313565" cy="8027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题图</a:t>
            </a:r>
          </a:p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6" name="yt_shape_13976"/>
          <p:cNvSpPr txBox="1"/>
          <p:nvPr/>
        </p:nvSpPr>
        <p:spPr>
          <a:xfrm>
            <a:off x="516019" y="1052045"/>
            <a:ext cx="4134402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75" name="yt_image_13975" title="H_50.94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019" y="1052045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78" name="yt_shape_13978"/>
          <p:cNvSpPr txBox="1"/>
          <p:nvPr/>
        </p:nvSpPr>
        <p:spPr>
          <a:xfrm>
            <a:off x="516139" y="1749628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979" name="yt_image_13979" title="H_156.5465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424" y="2504657"/>
            <a:ext cx="2075754" cy="1988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81" name="yt_shape_13981"/>
          <p:cNvSpPr txBox="1"/>
          <p:nvPr/>
        </p:nvSpPr>
        <p:spPr>
          <a:xfrm>
            <a:off x="516019" y="2504657"/>
            <a:ext cx="9694962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，判断四边形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的形状，并说明理由；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983">
                <a:extLst>
                  <a:ext uri="{FF2B5EF4-FFF2-40B4-BE49-F238E27FC236}">
                    <a16:creationId xmlns:a16="http://schemas.microsoft.com/office/drawing/2014/main" id="{F8593908-771D-0A3C-D85B-E667BDF756D0}"/>
                  </a:ext>
                </a:extLst>
              </p:cNvPr>
              <p:cNvSpPr txBox="1"/>
              <p:nvPr/>
            </p:nvSpPr>
            <p:spPr>
              <a:xfrm>
                <a:off x="516019" y="2933172"/>
                <a:ext cx="8890254" cy="2889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EFGH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是菱形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分别是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的中位线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同理可得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分别是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的中位线，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EFGH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为菱形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3983">
                <a:extLst>
                  <a:ext uri="{FF2B5EF4-FFF2-40B4-BE49-F238E27FC236}">
                    <a16:creationId xmlns:a16="http://schemas.microsoft.com/office/drawing/2014/main" id="{F8593908-771D-0A3C-D85B-E667BDF756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019" y="2933172"/>
                <a:ext cx="8890254" cy="2889765"/>
              </a:xfrm>
              <a:prstGeom prst="rect">
                <a:avLst/>
              </a:prstGeom>
              <a:blipFill>
                <a:blip r:embed="rId4"/>
                <a:stretch>
                  <a:fillRect l="-2126" t="-3797" r="-1097" b="-5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5" name="yt_shape_13985"/>
          <p:cNvSpPr txBox="1"/>
          <p:nvPr/>
        </p:nvSpPr>
        <p:spPr>
          <a:xfrm>
            <a:off x="540000" y="256490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【解析】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知四边形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是菱形，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HF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设垂足为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OEH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中，根据勾股定理得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OH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EH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等式两边同时乘以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OH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FH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36.</a:t>
            </a:r>
          </a:p>
        </p:txBody>
      </p:sp>
      <p:pic>
        <p:nvPicPr>
          <p:cNvPr id="2" name="yt_image_13986" title="H_107.5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6901" y="4156834"/>
            <a:ext cx="1957959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88" name="yt_shape_13988"/>
          <p:cNvSpPr txBox="1"/>
          <p:nvPr/>
        </p:nvSpPr>
        <p:spPr>
          <a:xfrm>
            <a:off x="2990189" y="5558719"/>
            <a:ext cx="1324850" cy="8027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题图</a:t>
            </a:r>
          </a:p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4" name="yt_shape_13982">
            <a:extLst>
              <a:ext uri="{FF2B5EF4-FFF2-40B4-BE49-F238E27FC236}">
                <a16:creationId xmlns:a16="http://schemas.microsoft.com/office/drawing/2014/main" id="{47CBE292-77AF-FED9-C7A3-5C25B0C507D5}"/>
              </a:ext>
            </a:extLst>
          </p:cNvPr>
          <p:cNvSpPr txBox="1"/>
          <p:nvPr/>
        </p:nvSpPr>
        <p:spPr>
          <a:xfrm>
            <a:off x="479257" y="2039598"/>
            <a:ext cx="34111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FH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232CFC-033D-4657-FE1E-A3E696F6DA8C}"/>
              </a:ext>
            </a:extLst>
          </p:cNvPr>
          <p:cNvSpPr txBox="1"/>
          <p:nvPr/>
        </p:nvSpPr>
        <p:spPr>
          <a:xfrm>
            <a:off x="3095216" y="199486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yt_image_13979" title="H_156.54654">
            <a:extLst>
              <a:ext uri="{FF2B5EF4-FFF2-40B4-BE49-F238E27FC236}">
                <a16:creationId xmlns:a16="http://schemas.microsoft.com/office/drawing/2014/main" id="{67666484-C628-FCB6-D8F5-2A6D27DFE506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8123" y="576763"/>
            <a:ext cx="2075754" cy="1988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85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9" name="yt_shape_13899"/>
          <p:cNvSpPr txBox="1"/>
          <p:nvPr/>
        </p:nvSpPr>
        <p:spPr>
          <a:xfrm>
            <a:off x="540000" y="2024298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98" name="yt_image_13898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24298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01" name="yt_shape_13901"/>
          <p:cNvSpPr txBox="1"/>
          <p:nvPr/>
        </p:nvSpPr>
        <p:spPr>
          <a:xfrm>
            <a:off x="540000" y="2727595"/>
            <a:ext cx="629339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一组邻边相等的平行四边形是菱形</a:t>
            </a:r>
          </a:p>
        </p:txBody>
      </p:sp>
      <p:sp>
        <p:nvSpPr>
          <p:cNvPr id="13902" name="yt_shape_13902"/>
          <p:cNvSpPr txBox="1"/>
          <p:nvPr/>
        </p:nvSpPr>
        <p:spPr>
          <a:xfrm>
            <a:off x="540000" y="3227160"/>
            <a:ext cx="84718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1.如图，要使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MS Gothic" pitchFamily="24"/>
                <a:ea typeface="MS Gothic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成为菱形，需添加的一个条件是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06" name="yt_table_1390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701123"/>
              </p:ext>
            </p:extLst>
          </p:nvPr>
        </p:nvGraphicFramePr>
        <p:xfrm>
          <a:off x="540000" y="3706463"/>
          <a:ext cx="5388293" cy="950976"/>
        </p:xfrm>
        <a:graphic>
          <a:graphicData uri="http://schemas.openxmlformats.org/drawingml/2006/table">
            <a:tbl>
              <a:tblPr/>
              <a:tblGrid>
                <a:gridCol w="3407093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105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6"/>
                  </a:ext>
                </a:extLst>
              </a:tr>
            </a:tbl>
          </a:graphicData>
        </a:graphic>
      </p:graphicFrame>
      <p:grpSp>
        <p:nvGrpSpPr>
          <p:cNvPr id="13903" name="yt_shape_13903_skip" title="H_117.1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00517" y="3706463"/>
            <a:ext cx="1849374" cy="1487565"/>
            <a:chOff x="0" y="0"/>
            <a:chExt cx="1849374" cy="1487565"/>
          </a:xfrm>
        </p:grpSpPr>
        <p:pic>
          <p:nvPicPr>
            <p:cNvPr id="2" name="yt_image_13903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49374" cy="10915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05" name="yt_shape_13905"/>
            <p:cNvSpPr txBox="1"/>
            <p:nvPr/>
          </p:nvSpPr>
          <p:spPr>
            <a:xfrm>
              <a:off x="391406" y="112756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763644">
            <a:extLst>
              <a:ext uri="{FF2B5EF4-FFF2-40B4-BE49-F238E27FC236}">
                <a16:creationId xmlns:a16="http://schemas.microsoft.com/office/drawing/2014/main" id="{1D379599-8026-ED08-3BD7-B18A5F896A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66922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D86FF32-BA34-CAB5-E0F0-730686BA4AEF}"/>
              </a:ext>
            </a:extLst>
          </p:cNvPr>
          <p:cNvSpPr txBox="1"/>
          <p:nvPr/>
        </p:nvSpPr>
        <p:spPr>
          <a:xfrm>
            <a:off x="8027126" y="318035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8" name="yt_shape_13908"/>
          <p:cNvSpPr txBox="1"/>
          <p:nvPr/>
        </p:nvSpPr>
        <p:spPr>
          <a:xfrm>
            <a:off x="540000" y="2420536"/>
            <a:ext cx="101854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912" name="yt_shape_13912"/>
          <p:cNvSpPr txBox="1"/>
          <p:nvPr/>
        </p:nvSpPr>
        <p:spPr>
          <a:xfrm>
            <a:off x="540000" y="447481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09" name="yt_shape_13909" title="H_108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3032" y="3052203"/>
            <a:ext cx="1765935" cy="1372122"/>
            <a:chOff x="0" y="0"/>
            <a:chExt cx="1765935" cy="1372122"/>
          </a:xfrm>
        </p:grpSpPr>
        <p:pic>
          <p:nvPicPr>
            <p:cNvPr id="2" name="yt_image_13909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5935" cy="976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11" name="yt_shape_13911"/>
            <p:cNvSpPr txBox="1"/>
            <p:nvPr/>
          </p:nvSpPr>
          <p:spPr>
            <a:xfrm>
              <a:off x="349686" y="101212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D431B4E-7D6C-CFFF-897C-C5BFEEFF3A7B}"/>
              </a:ext>
            </a:extLst>
          </p:cNvPr>
          <p:cNvSpPr txBox="1"/>
          <p:nvPr/>
        </p:nvSpPr>
        <p:spPr>
          <a:xfrm>
            <a:off x="9851164" y="237373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3" name="yt_shape_13913"/>
          <p:cNvSpPr txBox="1"/>
          <p:nvPr/>
        </p:nvSpPr>
        <p:spPr>
          <a:xfrm>
            <a:off x="540000" y="2177020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四条边相等的四边形是菱形</a:t>
            </a:r>
          </a:p>
        </p:txBody>
      </p:sp>
      <p:sp>
        <p:nvSpPr>
          <p:cNvPr id="13914" name="yt_shape_13914"/>
          <p:cNvSpPr txBox="1"/>
          <p:nvPr/>
        </p:nvSpPr>
        <p:spPr>
          <a:xfrm>
            <a:off x="540119" y="26765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为等腰三角形，如果把它沿底边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翻折后，得到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，那么四边形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18" name="yt_table_1391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49185"/>
              </p:ext>
            </p:extLst>
          </p:nvPr>
        </p:nvGraphicFramePr>
        <p:xfrm>
          <a:off x="540000" y="3636020"/>
          <a:ext cx="5724843" cy="950976"/>
        </p:xfrm>
        <a:graphic>
          <a:graphicData uri="http://schemas.openxmlformats.org/drawingml/2006/table">
            <a:tbl>
              <a:tblPr/>
              <a:tblGrid>
                <a:gridCol w="3946843">
                  <a:extLst>
                    <a:ext uri="{9D8B030D-6E8A-4147-A177-3AD203B41FA5}">
                      <a16:colId xmlns:a16="http://schemas.microsoft.com/office/drawing/2014/main" val="10578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105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一般平行四边形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"/>
                  </a:ext>
                </a:extLst>
              </a:tr>
            </a:tbl>
          </a:graphicData>
        </a:graphic>
      </p:graphicFrame>
      <p:grpSp>
        <p:nvGrpSpPr>
          <p:cNvPr id="13915" name="yt_shape_13915_skip" title="H_110.6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42779" y="3636020"/>
            <a:ext cx="1607058" cy="1405269"/>
            <a:chOff x="0" y="0"/>
            <a:chExt cx="1607058" cy="1405269"/>
          </a:xfrm>
        </p:grpSpPr>
        <p:pic>
          <p:nvPicPr>
            <p:cNvPr id="2" name="yt_image_1391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07058" cy="1009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17" name="yt_shape_13917"/>
            <p:cNvSpPr txBox="1"/>
            <p:nvPr/>
          </p:nvSpPr>
          <p:spPr>
            <a:xfrm>
              <a:off x="270248" y="104526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763840">
            <a:extLst>
              <a:ext uri="{FF2B5EF4-FFF2-40B4-BE49-F238E27FC236}">
                <a16:creationId xmlns:a16="http://schemas.microsoft.com/office/drawing/2014/main" id="{8939E267-C0F0-27AA-7403-35BB3DD6D0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1634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5308A84-B441-94EF-E7AB-0A771B37F785}"/>
              </a:ext>
            </a:extLst>
          </p:cNvPr>
          <p:cNvSpPr txBox="1"/>
          <p:nvPr/>
        </p:nvSpPr>
        <p:spPr>
          <a:xfrm>
            <a:off x="2464646" y="31052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0" name="yt_shape_13920"/>
          <p:cNvSpPr txBox="1"/>
          <p:nvPr/>
        </p:nvSpPr>
        <p:spPr>
          <a:xfrm>
            <a:off x="540119" y="179241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翻转，得到的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拼成四边形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，则能直接判定四边形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是菱形的依据是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四条边相等的四边形是菱形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924" name="yt_shape_13924"/>
          <p:cNvSpPr txBox="1"/>
          <p:nvPr/>
        </p:nvSpPr>
        <p:spPr>
          <a:xfrm>
            <a:off x="540000" y="51029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21" name="yt_shape_13921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9897" y="3384349"/>
            <a:ext cx="1632204" cy="1668159"/>
            <a:chOff x="0" y="0"/>
            <a:chExt cx="1632204" cy="1668159"/>
          </a:xfrm>
        </p:grpSpPr>
        <p:pic>
          <p:nvPicPr>
            <p:cNvPr id="2" name="yt_image_13921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2204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23" name="yt_shape_13923"/>
            <p:cNvSpPr txBox="1"/>
            <p:nvPr/>
          </p:nvSpPr>
          <p:spPr>
            <a:xfrm>
              <a:off x="282821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BBD40A9-CDDF-76FD-D99E-21D4C260097E}"/>
              </a:ext>
            </a:extLst>
          </p:cNvPr>
          <p:cNvSpPr txBox="1"/>
          <p:nvPr/>
        </p:nvSpPr>
        <p:spPr>
          <a:xfrm>
            <a:off x="8746382" y="2221101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四条边相等的四边形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335BD1-15B7-F8EC-FCBF-6BACCE34044A}"/>
              </a:ext>
            </a:extLst>
          </p:cNvPr>
          <p:cNvSpPr txBox="1"/>
          <p:nvPr/>
        </p:nvSpPr>
        <p:spPr>
          <a:xfrm>
            <a:off x="450108" y="269658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是菱形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5" name="yt_shape_13925"/>
          <p:cNvSpPr txBox="1"/>
          <p:nvPr/>
        </p:nvSpPr>
        <p:spPr>
          <a:xfrm>
            <a:off x="540000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929" name="yt_shape_13929"/>
          <p:cNvSpPr txBox="1"/>
          <p:nvPr/>
        </p:nvSpPr>
        <p:spPr>
          <a:xfrm>
            <a:off x="539881" y="350253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26" name="yt_shape_13926" title="H_118.39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2305" y="1712431"/>
            <a:ext cx="1629918" cy="1503567"/>
            <a:chOff x="0" y="0"/>
            <a:chExt cx="1629918" cy="1503567"/>
          </a:xfrm>
        </p:grpSpPr>
        <p:pic>
          <p:nvPicPr>
            <p:cNvPr id="2" name="yt_image_13926">
              <a:extLst>
                <a:ext uri="">
  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9918" cy="11075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28" name="yt_shape_13928"/>
            <p:cNvSpPr txBox="1"/>
            <p:nvPr/>
          </p:nvSpPr>
          <p:spPr>
            <a:xfrm>
              <a:off x="281678" y="114356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930">
                <a:extLst>
                  <a:ext uri="{FF2B5EF4-FFF2-40B4-BE49-F238E27FC236}">
                    <a16:creationId xmlns:a16="http://schemas.microsoft.com/office/drawing/2014/main" id="{0798CF40-A1BF-1E78-4DC0-0534197DDC7C}"/>
                  </a:ext>
                </a:extLst>
              </p:cNvPr>
              <p:cNvSpPr txBox="1"/>
              <p:nvPr/>
            </p:nvSpPr>
            <p:spPr>
              <a:xfrm>
                <a:off x="539881" y="1887528"/>
                <a:ext cx="3666068" cy="41337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1200" b="0" i="0" u="none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>
                  <a:solidFill>
                    <a:srgbClr val="FF0000"/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是菱形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3930">
                <a:extLst>
                  <a:ext uri="{FF2B5EF4-FFF2-40B4-BE49-F238E27FC236}">
                    <a16:creationId xmlns:a16="http://schemas.microsoft.com/office/drawing/2014/main" id="{0798CF40-A1BF-1E78-4DC0-0534197DDC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1887528"/>
                <a:ext cx="3666068" cy="4133760"/>
              </a:xfrm>
              <a:prstGeom prst="rect">
                <a:avLst/>
              </a:prstGeom>
              <a:blipFill>
                <a:blip r:embed="rId3"/>
                <a:stretch>
                  <a:fillRect l="-5158" t="-2802" r="-4493" b="-35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2" name="yt_shape_13932"/>
          <p:cNvSpPr txBox="1"/>
          <p:nvPr/>
        </p:nvSpPr>
        <p:spPr>
          <a:xfrm>
            <a:off x="540000" y="1542167"/>
            <a:ext cx="660116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对角线互相垂直的平行四边形是菱形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33" name="yt_shape_13933"/>
              <p:cNvSpPr txBox="1"/>
              <p:nvPr/>
            </p:nvSpPr>
            <p:spPr>
              <a:xfrm>
                <a:off x="540119" y="2041732"/>
                <a:ext cx="11111999" cy="14388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的两条对角线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菱形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，判定的依据是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对角线互相垂直的平行四边形是菱形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3933" name="yt_shape_13933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41732"/>
                <a:ext cx="11111999" cy="1438855"/>
              </a:xfrm>
              <a:prstGeom prst="rect">
                <a:avLst/>
              </a:prstGeom>
              <a:blipFill>
                <a:blip r:embed="rId2"/>
                <a:stretch>
                  <a:fillRect l="-1701" t="-1271" r="-714" b="-12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38" name="yt_shape_13938"/>
          <p:cNvSpPr txBox="1"/>
          <p:nvPr/>
        </p:nvSpPr>
        <p:spPr>
          <a:xfrm>
            <a:off x="540000" y="535318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35" name="yt_shape_13935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8160" y="3683739"/>
            <a:ext cx="1995678" cy="1619010"/>
            <a:chOff x="0" y="0"/>
            <a:chExt cx="1995678" cy="1619010"/>
          </a:xfrm>
        </p:grpSpPr>
        <p:pic>
          <p:nvPicPr>
            <p:cNvPr id="2" name="yt_image_13935">
              <a:extLst>
                <a:ext uri="">
  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95678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37" name="yt_shape_13937"/>
            <p:cNvSpPr txBox="1"/>
            <p:nvPr/>
          </p:nvSpPr>
          <p:spPr>
            <a:xfrm>
              <a:off x="464558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764087">
            <a:extLst>
              <a:ext uri="{FF2B5EF4-FFF2-40B4-BE49-F238E27FC236}">
                <a16:creationId xmlns:a16="http://schemas.microsoft.com/office/drawing/2014/main" id="{5C000278-4C59-200D-D2D5-FC380600BD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8149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9EBF50A-32C7-ED04-FFC8-5BDC367D1B74}"/>
              </a:ext>
            </a:extLst>
          </p:cNvPr>
          <p:cNvSpPr txBox="1"/>
          <p:nvPr/>
        </p:nvSpPr>
        <p:spPr>
          <a:xfrm>
            <a:off x="3531446" y="2520008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菱形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AEBB6B-5ED1-D564-E827-DD478AA21AF7}"/>
              </a:ext>
            </a:extLst>
          </p:cNvPr>
          <p:cNvSpPr txBox="1"/>
          <p:nvPr/>
        </p:nvSpPr>
        <p:spPr>
          <a:xfrm>
            <a:off x="6884246" y="2520008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对角线互相垂直的平行四边形是菱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1CFE0E0-A5D7-2598-9694-66FAAAC9CB90}"/>
              </a:ext>
            </a:extLst>
          </p:cNvPr>
          <p:cNvSpPr txBox="1"/>
          <p:nvPr/>
        </p:nvSpPr>
        <p:spPr>
          <a:xfrm>
            <a:off x="450108" y="2995496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9" name="yt_shape_13939"/>
          <p:cNvSpPr txBox="1"/>
          <p:nvPr/>
        </p:nvSpPr>
        <p:spPr>
          <a:xfrm>
            <a:off x="623392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943" name="yt_shape_13943"/>
          <p:cNvSpPr txBox="1"/>
          <p:nvPr/>
        </p:nvSpPr>
        <p:spPr>
          <a:xfrm>
            <a:off x="623273" y="366369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40" name="yt_shape_13940" title="H_119.74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75617" y="1889375"/>
            <a:ext cx="2221992" cy="1520712"/>
            <a:chOff x="0" y="0"/>
            <a:chExt cx="2221992" cy="1520712"/>
          </a:xfrm>
        </p:grpSpPr>
        <p:pic>
          <p:nvPicPr>
            <p:cNvPr id="2" name="yt_image_1394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21992" cy="1124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42" name="yt_shape_13942"/>
            <p:cNvSpPr txBox="1"/>
            <p:nvPr/>
          </p:nvSpPr>
          <p:spPr>
            <a:xfrm>
              <a:off x="577715" y="11607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yt_shape_13944">
            <a:extLst>
              <a:ext uri="{FF2B5EF4-FFF2-40B4-BE49-F238E27FC236}">
                <a16:creationId xmlns:a16="http://schemas.microsoft.com/office/drawing/2014/main" id="{13CC457D-5CF1-802E-D1C8-4FA996CBC46F}"/>
              </a:ext>
            </a:extLst>
          </p:cNvPr>
          <p:cNvSpPr txBox="1"/>
          <p:nvPr/>
        </p:nvSpPr>
        <p:spPr>
          <a:xfrm>
            <a:off x="623273" y="1889375"/>
            <a:ext cx="5111977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是菱形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5" name="yt_shape_13945"/>
          <p:cNvSpPr txBox="1"/>
          <p:nvPr/>
        </p:nvSpPr>
        <p:spPr>
          <a:xfrm>
            <a:off x="540000" y="2664828"/>
            <a:ext cx="660116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对菱形的判定方法掌握不透导致出错</a:t>
            </a:r>
          </a:p>
        </p:txBody>
      </p:sp>
      <p:sp>
        <p:nvSpPr>
          <p:cNvPr id="13946" name="yt_shape_13946"/>
          <p:cNvSpPr txBox="1"/>
          <p:nvPr/>
        </p:nvSpPr>
        <p:spPr>
          <a:xfrm>
            <a:off x="540120" y="316439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下列命题：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四边都相等的四边形是菱形；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两组邻边分别相等的四边形是菱形；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对角线互相垂直的平行四边形是菱形；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对角线相等的四边形是菱形；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一条对角线平分一组对角的平行四边形是菱形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①③⑤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3" name="yt_shape_1699003764311" title="H_28.801733">
            <a:extLst>
              <a:ext uri="{FF2B5EF4-FFF2-40B4-BE49-F238E27FC236}">
                <a16:creationId xmlns:a16="http://schemas.microsoft.com/office/drawing/2014/main" id="{FE3BD00D-8F69-D0A2-4542-BA1FC9E3BE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0415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963537-0CBD-E2E9-8F46-65DDE8EE0865}"/>
              </a:ext>
            </a:extLst>
          </p:cNvPr>
          <p:cNvSpPr txBox="1"/>
          <p:nvPr/>
        </p:nvSpPr>
        <p:spPr>
          <a:xfrm>
            <a:off x="8451108" y="406856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1365</Words>
  <Application>Microsoft Office PowerPoint</Application>
  <PresentationFormat>宽屏</PresentationFormat>
  <Paragraphs>110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MS Gothic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45</cp:revision>
  <dcterms:created xsi:type="dcterms:W3CDTF">2023-05-05T05:33:04Z</dcterms:created>
  <dcterms:modified xsi:type="dcterms:W3CDTF">2023-11-07T03:43:56Z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