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69" r:id="rId6"/>
    <p:sldId id="371" r:id="rId7"/>
    <p:sldId id="372" r:id="rId8"/>
    <p:sldId id="373" r:id="rId9"/>
    <p:sldId id="374" r:id="rId10"/>
    <p:sldId id="375" r:id="rId11"/>
    <p:sldId id="376" r:id="rId12"/>
    <p:sldId id="379" r:id="rId13"/>
    <p:sldId id="377" r:id="rId14"/>
    <p:sldId id="381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54" y="18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20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60" name="yt_shape_13460"/>
          <p:cNvSpPr txBox="1"/>
          <p:nvPr/>
        </p:nvSpPr>
        <p:spPr>
          <a:xfrm>
            <a:off x="540000" y="1490718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一、选择题</a:t>
            </a:r>
          </a:p>
        </p:txBody>
      </p:sp>
      <p:sp>
        <p:nvSpPr>
          <p:cNvPr id="13461" name="yt_shape_13461"/>
          <p:cNvSpPr txBox="1"/>
          <p:nvPr/>
        </p:nvSpPr>
        <p:spPr>
          <a:xfrm>
            <a:off x="540000" y="1970021"/>
            <a:ext cx="68993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下列性质中，平行四边形不一定具备的是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62" name="yt_table_1346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8862451"/>
              </p:ext>
            </p:extLst>
          </p:nvPr>
        </p:nvGraphicFramePr>
        <p:xfrm>
          <a:off x="540000" y="2449324"/>
          <a:ext cx="7630161" cy="950976"/>
        </p:xfrm>
        <a:graphic>
          <a:graphicData uri="http://schemas.openxmlformats.org/drawingml/2006/table">
            <a:tbl>
              <a:tblPr/>
              <a:tblGrid>
                <a:gridCol w="4615498">
                  <a:extLst>
                    <a:ext uri="{9D8B030D-6E8A-4147-A177-3AD203B41FA5}">
                      <a16:colId xmlns:a16="http://schemas.microsoft.com/office/drawing/2014/main" val="10526"/>
                    </a:ext>
                  </a:extLst>
                </a:gridCol>
                <a:gridCol w="3014663">
                  <a:extLst>
                    <a:ext uri="{9D8B030D-6E8A-4147-A177-3AD203B41FA5}">
                      <a16:colId xmlns:a16="http://schemas.microsoft.com/office/drawing/2014/main" val="105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邻角互补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对角互补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对边相等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对角线互相平分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5"/>
                  </a:ext>
                </a:extLst>
              </a:tr>
            </a:tbl>
          </a:graphicData>
        </a:graphic>
      </p:graphicFrame>
      <p:sp>
        <p:nvSpPr>
          <p:cNvPr id="13464" name="yt_shape_13464"/>
          <p:cNvSpPr txBox="1"/>
          <p:nvPr/>
        </p:nvSpPr>
        <p:spPr>
          <a:xfrm>
            <a:off x="540119" y="345087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湘潭市中考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68" name="yt_table_1346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6189862"/>
              </p:ext>
            </p:extLst>
          </p:nvPr>
        </p:nvGraphicFramePr>
        <p:xfrm>
          <a:off x="540000" y="4410313"/>
          <a:ext cx="84512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528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529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530"/>
                    </a:ext>
                  </a:extLst>
                </a:gridCol>
                <a:gridCol w="1460500">
                  <a:extLst>
                    <a:ext uri="{9D8B030D-6E8A-4147-A177-3AD203B41FA5}">
                      <a16:colId xmlns:a16="http://schemas.microsoft.com/office/drawing/2014/main" val="105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B.100°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6"/>
                  </a:ext>
                </a:extLst>
              </a:tr>
            </a:tbl>
          </a:graphicData>
        </a:graphic>
      </p:graphicFrame>
      <p:grpSp>
        <p:nvGrpSpPr>
          <p:cNvPr id="13465" name="yt_shape_13465_skip" title="H_103.7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29105" y="4410313"/>
            <a:ext cx="2020824" cy="1317258"/>
            <a:chOff x="0" y="0"/>
            <a:chExt cx="2020824" cy="1317258"/>
          </a:xfrm>
        </p:grpSpPr>
        <p:pic>
          <p:nvPicPr>
            <p:cNvPr id="2" name="yt_image_13465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20824" cy="9212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67" name="yt_shape_13467"/>
            <p:cNvSpPr txBox="1"/>
            <p:nvPr/>
          </p:nvSpPr>
          <p:spPr>
            <a:xfrm>
              <a:off x="477131" y="95725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DE80C27-516F-81AF-2D62-F887654C9B20}"/>
              </a:ext>
            </a:extLst>
          </p:cNvPr>
          <p:cNvSpPr txBox="1"/>
          <p:nvPr/>
        </p:nvSpPr>
        <p:spPr>
          <a:xfrm>
            <a:off x="6622189" y="192321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9810A4B-67BA-AEEE-5196-CAAB76867784}"/>
              </a:ext>
            </a:extLst>
          </p:cNvPr>
          <p:cNvSpPr txBox="1"/>
          <p:nvPr/>
        </p:nvSpPr>
        <p:spPr>
          <a:xfrm>
            <a:off x="2583708" y="387956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30" name="yt_shape_13530"/>
          <p:cNvSpPr txBox="1"/>
          <p:nvPr/>
        </p:nvSpPr>
        <p:spPr>
          <a:xfrm>
            <a:off x="540000" y="2198151"/>
            <a:ext cx="99145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合肥瑶海区期末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531" name="yt_image_13531" title="H_134.7326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60499" y="2829818"/>
            <a:ext cx="1671001" cy="1711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33" name="yt_shape_13533"/>
          <p:cNvSpPr txBox="1"/>
          <p:nvPr/>
        </p:nvSpPr>
        <p:spPr>
          <a:xfrm>
            <a:off x="540000" y="4591333"/>
            <a:ext cx="94609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70°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E9DDFF8-83AE-F5B9-4530-CFEA16CCA223}"/>
              </a:ext>
            </a:extLst>
          </p:cNvPr>
          <p:cNvSpPr txBox="1"/>
          <p:nvPr/>
        </p:nvSpPr>
        <p:spPr>
          <a:xfrm>
            <a:off x="3988527" y="4544527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93C206F-59E4-063C-7F73-1A08F5C28EC4}"/>
              </a:ext>
            </a:extLst>
          </p:cNvPr>
          <p:cNvSpPr txBox="1"/>
          <p:nvPr/>
        </p:nvSpPr>
        <p:spPr>
          <a:xfrm>
            <a:off x="8782776" y="4544527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34" name="yt_shape_13534"/>
          <p:cNvSpPr txBox="1"/>
          <p:nvPr/>
        </p:nvSpPr>
        <p:spPr>
          <a:xfrm>
            <a:off x="540000" y="1320084"/>
            <a:ext cx="62853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535" name="yt_shape_13535"/>
              <p:cNvSpPr txBox="1"/>
              <p:nvPr/>
            </p:nvSpPr>
            <p:spPr>
              <a:xfrm>
                <a:off x="540000" y="1799387"/>
                <a:ext cx="7860256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证明：如图，取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，连接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GH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GH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GH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535" name="yt_shape_135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99387"/>
                <a:ext cx="7860256" cy="1119024"/>
              </a:xfrm>
              <a:prstGeom prst="rect">
                <a:avLst/>
              </a:prstGeom>
              <a:blipFill>
                <a:blip r:embed="rId2"/>
                <a:stretch>
                  <a:fillRect l="-2405" t="-4348" r="-1784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537" name="yt_shape_13537"/>
          <p:cNvSpPr txBox="1"/>
          <p:nvPr/>
        </p:nvSpPr>
        <p:spPr>
          <a:xfrm>
            <a:off x="540000" y="2875371"/>
            <a:ext cx="42559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分别是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的中点，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538" name="yt_shape_13538"/>
              <p:cNvSpPr txBox="1"/>
              <p:nvPr/>
            </p:nvSpPr>
            <p:spPr>
              <a:xfrm>
                <a:off x="540000" y="3354674"/>
                <a:ext cx="3044103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538" name="yt_shape_135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54674"/>
                <a:ext cx="3044103" cy="638893"/>
              </a:xfrm>
              <a:prstGeom prst="rect">
                <a:avLst/>
              </a:prstGeom>
              <a:blipFill>
                <a:blip r:embed="rId3"/>
                <a:stretch>
                  <a:fillRect l="-6212" r="-5411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540" name="yt_shape_13540"/>
          <p:cNvSpPr txBox="1"/>
          <p:nvPr/>
        </p:nvSpPr>
        <p:spPr>
          <a:xfrm>
            <a:off x="540000" y="4044355"/>
            <a:ext cx="30200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GH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GH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541" name="yt_shape_13541"/>
          <p:cNvSpPr txBox="1"/>
          <p:nvPr/>
        </p:nvSpPr>
        <p:spPr>
          <a:xfrm>
            <a:off x="540000" y="4523658"/>
            <a:ext cx="40107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DGHE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为平行四边形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542" name="yt_shape_13542"/>
          <p:cNvSpPr txBox="1"/>
          <p:nvPr/>
        </p:nvSpPr>
        <p:spPr>
          <a:xfrm>
            <a:off x="540000" y="5002961"/>
            <a:ext cx="23195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OH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HC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543" name="yt_shape_13543"/>
          <p:cNvSpPr txBox="1"/>
          <p:nvPr/>
        </p:nvSpPr>
        <p:spPr>
          <a:xfrm>
            <a:off x="540000" y="5482264"/>
            <a:ext cx="17200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DO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547" name="yt_shape_13547"/>
          <p:cNvSpPr txBox="1"/>
          <p:nvPr/>
        </p:nvSpPr>
        <p:spPr>
          <a:xfrm>
            <a:off x="540000" y="557526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pic>
        <p:nvPicPr>
          <p:cNvPr id="2" name="yt_image_13544" title="H_94.14">
            <a:extLst>
              <a:ext uri="{FF2B5EF4-FFF2-40B4-BE49-F238E27FC236}">
                <a16:creationId xmlns:a16="http://schemas.microsoft.com/office/drawing/2014/main" id="{BF22F4B5-1EC1-435E-635B-CC4E8A090F53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15772" y="3756595"/>
            <a:ext cx="1544193" cy="119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image_13531" title="H_134.73268">
            <a:extLst>
              <a:ext uri="{FF2B5EF4-FFF2-40B4-BE49-F238E27FC236}">
                <a16:creationId xmlns:a16="http://schemas.microsoft.com/office/drawing/2014/main" id="{E87988DC-1E8E-F487-130D-55973362AEAB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20336" y="1748599"/>
            <a:ext cx="1671001" cy="1711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5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35" grpId="0" build="allAtOnce"/>
      <p:bldP spid="13537" grpId="0" build="allAtOnce"/>
      <p:bldP spid="13538" grpId="0" build="allAtOnce"/>
      <p:bldP spid="13540" grpId="0" build="allAtOnce"/>
      <p:bldP spid="13541" grpId="0" build="allAtOnce"/>
      <p:bldP spid="13542" grpId="0" build="allAtOnce"/>
      <p:bldP spid="1354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8" name="yt_shape_13548"/>
          <p:cNvSpPr txBox="1"/>
          <p:nvPr/>
        </p:nvSpPr>
        <p:spPr>
          <a:xfrm>
            <a:off x="540119" y="20599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合肥庐江县期末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是平行四边形，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549" name="yt_shape_13549"/>
          <p:cNvSpPr txBox="1"/>
          <p:nvPr/>
        </p:nvSpPr>
        <p:spPr>
          <a:xfrm>
            <a:off x="540000" y="3019418"/>
            <a:ext cx="5438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的度数；</a:t>
            </a:r>
          </a:p>
        </p:txBody>
      </p:sp>
      <p:sp>
        <p:nvSpPr>
          <p:cNvPr id="2" name="yt_shape_13550"/>
          <p:cNvSpPr txBox="1"/>
          <p:nvPr/>
        </p:nvSpPr>
        <p:spPr>
          <a:xfrm>
            <a:off x="540000" y="3651085"/>
            <a:ext cx="8683467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65°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130°.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是平行四边形，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130°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50°.</a:t>
            </a:r>
          </a:p>
        </p:txBody>
      </p:sp>
      <p:grpSp>
        <p:nvGrpSpPr>
          <p:cNvPr id="13551" name="yt_shape_1355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47177" y="3651085"/>
            <a:ext cx="2004822" cy="1506931"/>
            <a:chOff x="0" y="0"/>
            <a:chExt cx="2004822" cy="1506931"/>
          </a:xfrm>
        </p:grpSpPr>
        <p:pic>
          <p:nvPicPr>
            <p:cNvPr id="3" name="yt_image_13551" descr="{&quot;rangeId&quot;:0,&quot;⚘_2&quot;:1}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04822" cy="10424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53" name="yt_shape_13553"/>
            <p:cNvSpPr txBox="1"/>
            <p:nvPr/>
          </p:nvSpPr>
          <p:spPr>
            <a:xfrm>
              <a:off x="404858" y="1078416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55" name="yt_shape_13555"/>
          <p:cNvSpPr txBox="1"/>
          <p:nvPr/>
        </p:nvSpPr>
        <p:spPr>
          <a:xfrm>
            <a:off x="623392" y="836712"/>
            <a:ext cx="73064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，求证：四边形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3556"/>
              <p:cNvSpPr txBox="1"/>
              <p:nvPr/>
            </p:nvSpPr>
            <p:spPr>
              <a:xfrm>
                <a:off x="623392" y="1468379"/>
                <a:ext cx="5881418" cy="49475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是平行四边形，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DCB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DCF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DCF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ASA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CFD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CFE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AECF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是平行四边形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35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1468379"/>
                <a:ext cx="5881418" cy="4947573"/>
              </a:xfrm>
              <a:prstGeom prst="rect">
                <a:avLst/>
              </a:prstGeom>
              <a:blipFill>
                <a:blip r:embed="rId2"/>
                <a:stretch>
                  <a:fillRect l="-3109" t="-1110" r="-2280" b="-2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558" name="yt_shape_13558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30569" y="1468379"/>
            <a:ext cx="2004822" cy="1506931"/>
            <a:chOff x="0" y="0"/>
            <a:chExt cx="2004822" cy="1506931"/>
          </a:xfrm>
        </p:grpSpPr>
        <p:pic>
          <p:nvPicPr>
            <p:cNvPr id="5" name="yt_image_13558" descr="{&quot;rangeId&quot;:0,&quot;⚘_2&quot;:1}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04822" cy="10424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60" name="yt_shape_13560"/>
            <p:cNvSpPr txBox="1"/>
            <p:nvPr/>
          </p:nvSpPr>
          <p:spPr>
            <a:xfrm>
              <a:off x="404858" y="1078416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0" name="yt_shape_13470"/>
          <p:cNvSpPr txBox="1"/>
          <p:nvPr/>
        </p:nvSpPr>
        <p:spPr>
          <a:xfrm>
            <a:off x="191344" y="1189667"/>
            <a:ext cx="1246864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中，已知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 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74" name="yt_table_1347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7851394"/>
              </p:ext>
            </p:extLst>
          </p:nvPr>
        </p:nvGraphicFramePr>
        <p:xfrm>
          <a:off x="191225" y="1911191"/>
          <a:ext cx="8990966" cy="475488"/>
        </p:xfrm>
        <a:graphic>
          <a:graphicData uri="http://schemas.openxmlformats.org/drawingml/2006/table">
            <a:tbl>
              <a:tblPr/>
              <a:tblGrid>
                <a:gridCol w="2489518">
                  <a:extLst>
                    <a:ext uri="{9D8B030D-6E8A-4147-A177-3AD203B41FA5}">
                      <a16:colId xmlns:a16="http://schemas.microsoft.com/office/drawing/2014/main" val="10532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533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534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105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7"/>
                  </a:ext>
                </a:extLst>
              </a:tr>
            </a:tbl>
          </a:graphicData>
        </a:graphic>
      </p:graphicFrame>
      <p:grpSp>
        <p:nvGrpSpPr>
          <p:cNvPr id="13471" name="yt_shape_13471_skip" title="H_105.8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49674" y="2148935"/>
            <a:ext cx="2000250" cy="1344690"/>
            <a:chOff x="0" y="0"/>
            <a:chExt cx="2000250" cy="1344690"/>
          </a:xfrm>
        </p:grpSpPr>
        <p:pic>
          <p:nvPicPr>
            <p:cNvPr id="3" name="yt_image_13471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00250" cy="9486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73" name="yt_shape_13473"/>
            <p:cNvSpPr txBox="1"/>
            <p:nvPr/>
          </p:nvSpPr>
          <p:spPr>
            <a:xfrm>
              <a:off x="466844" y="98469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476" name="yt_shape_13476"/>
          <p:cNvSpPr txBox="1"/>
          <p:nvPr/>
        </p:nvSpPr>
        <p:spPr>
          <a:xfrm>
            <a:off x="191344" y="350994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是平行四边形，点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在同一条直线上，请添加一个条件使得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，下列不正确的是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80" name="yt_table_1348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8917873"/>
              </p:ext>
            </p:extLst>
          </p:nvPr>
        </p:nvGraphicFramePr>
        <p:xfrm>
          <a:off x="191225" y="4469381"/>
          <a:ext cx="7906386" cy="950976"/>
        </p:xfrm>
        <a:graphic>
          <a:graphicData uri="http://schemas.openxmlformats.org/drawingml/2006/table">
            <a:tbl>
              <a:tblPr/>
              <a:tblGrid>
                <a:gridCol w="4961573">
                  <a:extLst>
                    <a:ext uri="{9D8B030D-6E8A-4147-A177-3AD203B41FA5}">
                      <a16:colId xmlns:a16="http://schemas.microsoft.com/office/drawing/2014/main" val="10536"/>
                    </a:ext>
                  </a:extLst>
                </a:gridCol>
                <a:gridCol w="2944813">
                  <a:extLst>
                    <a:ext uri="{9D8B030D-6E8A-4147-A177-3AD203B41FA5}">
                      <a16:colId xmlns:a16="http://schemas.microsoft.com/office/drawing/2014/main" val="105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AEB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CFD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FCD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9"/>
                  </a:ext>
                </a:extLst>
              </a:tr>
            </a:tbl>
          </a:graphicData>
        </a:graphic>
      </p:graphicFrame>
      <p:grpSp>
        <p:nvGrpSpPr>
          <p:cNvPr id="13477" name="yt_shape_13477_skip" title="H_120.10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84432" y="4469381"/>
            <a:ext cx="1509903" cy="1525284"/>
            <a:chOff x="0" y="0"/>
            <a:chExt cx="1509903" cy="1525284"/>
          </a:xfrm>
        </p:grpSpPr>
        <p:pic>
          <p:nvPicPr>
            <p:cNvPr id="2" name="yt_image_13477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09903" cy="11292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79" name="yt_shape_13479"/>
            <p:cNvSpPr txBox="1"/>
            <p:nvPr/>
          </p:nvSpPr>
          <p:spPr>
            <a:xfrm>
              <a:off x="221670" y="116528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DD22E301-4FD2-5009-7117-ABE6FE10CB9B}"/>
              </a:ext>
            </a:extLst>
          </p:cNvPr>
          <p:cNvSpPr txBox="1"/>
          <p:nvPr/>
        </p:nvSpPr>
        <p:spPr>
          <a:xfrm>
            <a:off x="11429902" y="114576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9E05FA4-5A96-A750-04AA-D289D3ACE564}"/>
              </a:ext>
            </a:extLst>
          </p:cNvPr>
          <p:cNvSpPr txBox="1"/>
          <p:nvPr/>
        </p:nvSpPr>
        <p:spPr>
          <a:xfrm>
            <a:off x="6449746" y="3938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2" name="yt_shape_13482"/>
          <p:cNvSpPr txBox="1"/>
          <p:nvPr/>
        </p:nvSpPr>
        <p:spPr>
          <a:xfrm>
            <a:off x="540119" y="101408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大庆市中考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如图，将平行四边形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折叠，使点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56°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42°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86" name="yt_table_1348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8268675"/>
              </p:ext>
            </p:extLst>
          </p:nvPr>
        </p:nvGraphicFramePr>
        <p:xfrm>
          <a:off x="540000" y="1973523"/>
          <a:ext cx="8569707" cy="475488"/>
        </p:xfrm>
        <a:graphic>
          <a:graphicData uri="http://schemas.openxmlformats.org/drawingml/2006/table">
            <a:tbl>
              <a:tblPr/>
              <a:tblGrid>
                <a:gridCol w="2392680">
                  <a:extLst>
                    <a:ext uri="{9D8B030D-6E8A-4147-A177-3AD203B41FA5}">
                      <a16:colId xmlns:a16="http://schemas.microsoft.com/office/drawing/2014/main" val="10538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539"/>
                    </a:ext>
                  </a:extLst>
                </a:gridCol>
                <a:gridCol w="2363915">
                  <a:extLst>
                    <a:ext uri="{9D8B030D-6E8A-4147-A177-3AD203B41FA5}">
                      <a16:colId xmlns:a16="http://schemas.microsoft.com/office/drawing/2014/main" val="10540"/>
                    </a:ext>
                  </a:extLst>
                </a:gridCol>
                <a:gridCol w="1437894">
                  <a:extLst>
                    <a:ext uri="{9D8B030D-6E8A-4147-A177-3AD203B41FA5}">
                      <a16:colId xmlns:a16="http://schemas.microsoft.com/office/drawing/2014/main" val="105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A.108°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B.109°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C.110°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D.111°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0"/>
                  </a:ext>
                </a:extLst>
              </a:tr>
            </a:tbl>
          </a:graphicData>
        </a:graphic>
      </p:graphicFrame>
      <p:grpSp>
        <p:nvGrpSpPr>
          <p:cNvPr id="13483" name="yt_shape_13483_skip" title="H_109.3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09039" y="1973523"/>
            <a:ext cx="1340739" cy="1388124"/>
            <a:chOff x="0" y="0"/>
            <a:chExt cx="1340739" cy="1388124"/>
          </a:xfrm>
        </p:grpSpPr>
        <p:pic>
          <p:nvPicPr>
            <p:cNvPr id="3" name="yt_image_13483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40739" cy="9921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85" name="yt_shape_13485"/>
            <p:cNvSpPr txBox="1"/>
            <p:nvPr/>
          </p:nvSpPr>
          <p:spPr>
            <a:xfrm>
              <a:off x="137088" y="102812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488" name="yt_shape_13488"/>
          <p:cNvSpPr txBox="1"/>
          <p:nvPr/>
        </p:nvSpPr>
        <p:spPr>
          <a:xfrm>
            <a:off x="540119" y="3412129"/>
            <a:ext cx="11651881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的坐标分别是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，则顶点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92" name="yt_table_1349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1238611"/>
              </p:ext>
            </p:extLst>
          </p:nvPr>
        </p:nvGraphicFramePr>
        <p:xfrm>
          <a:off x="540000" y="4371564"/>
          <a:ext cx="7231698" cy="950976"/>
        </p:xfrm>
        <a:graphic>
          <a:graphicData uri="http://schemas.openxmlformats.org/drawingml/2006/table">
            <a:tbl>
              <a:tblPr/>
              <a:tblGrid>
                <a:gridCol w="4767898">
                  <a:extLst>
                    <a:ext uri="{9D8B030D-6E8A-4147-A177-3AD203B41FA5}">
                      <a16:colId xmlns:a16="http://schemas.microsoft.com/office/drawing/2014/main" val="10542"/>
                    </a:ext>
                  </a:extLst>
                </a:gridCol>
                <a:gridCol w="2463800">
                  <a:extLst>
                    <a:ext uri="{9D8B030D-6E8A-4147-A177-3AD203B41FA5}">
                      <a16:colId xmlns:a16="http://schemas.microsoft.com/office/drawing/2014/main" val="105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2"/>
                  </a:ext>
                </a:extLst>
              </a:tr>
            </a:tbl>
          </a:graphicData>
        </a:graphic>
      </p:graphicFrame>
      <p:grpSp>
        <p:nvGrpSpPr>
          <p:cNvPr id="13489" name="yt_shape_13489_skip" title="H_144.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05107" y="4371564"/>
            <a:ext cx="2044827" cy="1832751"/>
            <a:chOff x="0" y="0"/>
            <a:chExt cx="2044827" cy="1832751"/>
          </a:xfrm>
        </p:grpSpPr>
        <p:pic>
          <p:nvPicPr>
            <p:cNvPr id="2" name="yt_image_13489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44827" cy="14367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91" name="yt_shape_13491"/>
            <p:cNvSpPr txBox="1"/>
            <p:nvPr/>
          </p:nvSpPr>
          <p:spPr>
            <a:xfrm>
              <a:off x="489132" y="147275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35D9EA33-4EEE-3DDB-6CCB-1028572D80AF}"/>
              </a:ext>
            </a:extLst>
          </p:cNvPr>
          <p:cNvSpPr txBox="1"/>
          <p:nvPr/>
        </p:nvSpPr>
        <p:spPr>
          <a:xfrm>
            <a:off x="6061921" y="144277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2F59D0C-2FE0-8FFE-04CA-1AEB1F983383}"/>
              </a:ext>
            </a:extLst>
          </p:cNvPr>
          <p:cNvSpPr txBox="1"/>
          <p:nvPr/>
        </p:nvSpPr>
        <p:spPr>
          <a:xfrm>
            <a:off x="3431704" y="386645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4" name="yt_shape_1349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乐山市中考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498" name="yt_table_13498_skip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6939382"/>
                  </p:ext>
                </p:extLst>
              </p:nvPr>
            </p:nvGraphicFramePr>
            <p:xfrm>
              <a:off x="540000" y="1859435"/>
              <a:ext cx="6871654" cy="640017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544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545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546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54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3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3498" name="yt_table_13498_skip" descr="{&quot;rangeId&quot;:8,&quot;type&quot;:&quot;Option&quot;,&quot;drawing&quot;:[&quot;yt_shape_13495&quot;]}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6939382"/>
                  </p:ext>
                </p:extLst>
              </p:nvPr>
            </p:nvGraphicFramePr>
            <p:xfrm>
              <a:off x="540000" y="1859435"/>
              <a:ext cx="6871654" cy="640017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544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545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546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547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3165" r="-53797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3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495" name="yt_shape_13495_skip" title="H_123.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80508" y="1859435"/>
            <a:ext cx="1769364" cy="1569861"/>
            <a:chOff x="0" y="0"/>
            <a:chExt cx="1769364" cy="1569861"/>
          </a:xfrm>
        </p:grpSpPr>
        <p:pic>
          <p:nvPicPr>
            <p:cNvPr id="2" name="yt_image_13495">
              <a:extLst>
                <a:ext uri="">
                  <a16:creationId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69364" cy="11738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97" name="yt_shape_13497"/>
            <p:cNvSpPr txBox="1"/>
            <p:nvPr/>
          </p:nvSpPr>
          <p:spPr>
            <a:xfrm>
              <a:off x="351401" y="120986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499" name="yt_shape_13499"/>
          <p:cNvSpPr txBox="1"/>
          <p:nvPr/>
        </p:nvSpPr>
        <p:spPr>
          <a:xfrm>
            <a:off x="540119" y="347973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合肥瑶海区期末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，垂足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，则下列结论错误的是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500" name="yt_table_13500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49874189"/>
                  </p:ext>
                </p:extLst>
              </p:nvPr>
            </p:nvGraphicFramePr>
            <p:xfrm>
              <a:off x="540000" y="4439172"/>
              <a:ext cx="3143250" cy="1905827"/>
            </p:xfrm>
            <a:graphic>
              <a:graphicData uri="http://schemas.openxmlformats.org/drawingml/2006/table">
                <a:tbl>
                  <a:tblPr/>
                  <a:tblGrid>
                    <a:gridCol w="3143250">
                      <a:extLst>
                        <a:ext uri="{9D8B030D-6E8A-4147-A177-3AD203B41FA5}">
                          <a16:colId xmlns:a16="http://schemas.microsoft.com/office/drawing/2014/main" val="1054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DCF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BCD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DFE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AEF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EF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CF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S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△</a:t>
                          </a:r>
                          <a:r>
                            <a:rPr lang="en-US" altLang="zh-CN" sz="2400" b="0" i="1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BEC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S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△</a:t>
                          </a:r>
                          <a:r>
                            <a:rPr lang="en-US" altLang="zh-CN" sz="2400" b="0" i="1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CEF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7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3500" name="yt_table_13500" descr="{&quot;rangeId&quot;:9,&quot;type&quot;:&quot;Option&quot;}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49874189"/>
                  </p:ext>
                </p:extLst>
              </p:nvPr>
            </p:nvGraphicFramePr>
            <p:xfrm>
              <a:off x="540000" y="4439172"/>
              <a:ext cx="3143250" cy="1905827"/>
            </p:xfrm>
            <a:graphic>
              <a:graphicData uri="http://schemas.openxmlformats.org/drawingml/2006/table">
                <a:tbl>
                  <a:tblPr/>
                  <a:tblGrid>
                    <a:gridCol w="3143250">
                      <a:extLst>
                        <a:ext uri="{9D8B030D-6E8A-4147-A177-3AD203B41FA5}">
                          <a16:colId xmlns:a16="http://schemas.microsoft.com/office/drawing/2014/main" val="10548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b="-23173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94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DFE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AEF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5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EF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CF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6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S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△</a:t>
                          </a:r>
                          <a:r>
                            <a:rPr lang="en-US" altLang="zh-CN" sz="2400" b="0" i="1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BEC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S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△</a:t>
                          </a:r>
                          <a:r>
                            <a:rPr lang="en-US" altLang="zh-CN" sz="2400" b="0" i="1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CEF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4BFEA7E0-5F60-3BA6-2610-D8A0367564D5}"/>
              </a:ext>
            </a:extLst>
          </p:cNvPr>
          <p:cNvSpPr txBox="1"/>
          <p:nvPr/>
        </p:nvSpPr>
        <p:spPr>
          <a:xfrm>
            <a:off x="9444882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B6A1D7-C2BA-A3C4-F05A-49415421CFAD}"/>
              </a:ext>
            </a:extLst>
          </p:cNvPr>
          <p:cNvSpPr txBox="1"/>
          <p:nvPr/>
        </p:nvSpPr>
        <p:spPr>
          <a:xfrm>
            <a:off x="9690946" y="390841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1" name="yt_shape_13501"/>
          <p:cNvSpPr txBox="1"/>
          <p:nvPr/>
        </p:nvSpPr>
        <p:spPr>
          <a:xfrm>
            <a:off x="540000" y="1758462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二、填空题</a:t>
            </a:r>
          </a:p>
        </p:txBody>
      </p:sp>
      <p:sp>
        <p:nvSpPr>
          <p:cNvPr id="13502" name="yt_shape_13502"/>
          <p:cNvSpPr txBox="1"/>
          <p:nvPr/>
        </p:nvSpPr>
        <p:spPr>
          <a:xfrm>
            <a:off x="540119" y="22377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南充市中考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数学实践活动中，为了测量校园内被花坛隔开的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两点的距离，同学们在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外选择一点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，测得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两边中点的距离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两点的距离是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m.</a:t>
            </a:r>
          </a:p>
        </p:txBody>
      </p:sp>
      <p:sp>
        <p:nvSpPr>
          <p:cNvPr id="13506" name="yt_shape_13506"/>
          <p:cNvSpPr txBox="1"/>
          <p:nvPr/>
        </p:nvSpPr>
        <p:spPr>
          <a:xfrm>
            <a:off x="540000" y="513688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03" name="yt_shape_13503" title="H_98.9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15902" y="3829695"/>
            <a:ext cx="1560195" cy="1256679"/>
            <a:chOff x="0" y="0"/>
            <a:chExt cx="1560195" cy="1256679"/>
          </a:xfrm>
        </p:grpSpPr>
        <p:pic>
          <p:nvPicPr>
            <p:cNvPr id="2" name="yt_image_13503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60195" cy="8606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05" name="yt_shape_13505"/>
            <p:cNvSpPr txBox="1"/>
            <p:nvPr/>
          </p:nvSpPr>
          <p:spPr>
            <a:xfrm>
              <a:off x="246816" y="89667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7DF8C68-6CFE-D3F5-898E-DF4CD0E9DA44}"/>
              </a:ext>
            </a:extLst>
          </p:cNvPr>
          <p:cNvSpPr txBox="1"/>
          <p:nvPr/>
        </p:nvSpPr>
        <p:spPr>
          <a:xfrm>
            <a:off x="3564783" y="314193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7" name="yt_shape_13507"/>
          <p:cNvSpPr txBox="1"/>
          <p:nvPr/>
        </p:nvSpPr>
        <p:spPr>
          <a:xfrm>
            <a:off x="540119" y="21176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如图，剪两张对边平行的纸条，随意交叉叠放在一起，重合部分构成了一个四边形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时，线段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511" name="yt_shape_13511"/>
          <p:cNvSpPr txBox="1"/>
          <p:nvPr/>
        </p:nvSpPr>
        <p:spPr>
          <a:xfrm>
            <a:off x="540000" y="477772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08" name="yt_shape_13508" title="H_117.9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46788" y="3229419"/>
            <a:ext cx="1098423" cy="1497852"/>
            <a:chOff x="0" y="0"/>
            <a:chExt cx="1098423" cy="1497852"/>
          </a:xfrm>
        </p:grpSpPr>
        <p:pic>
          <p:nvPicPr>
            <p:cNvPr id="2" name="yt_image_13508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098423" cy="11018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10" name="yt_shape_13510"/>
            <p:cNvSpPr txBox="1"/>
            <p:nvPr/>
          </p:nvSpPr>
          <p:spPr>
            <a:xfrm>
              <a:off x="-60252" y="113785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296AC30-25BE-960F-0657-A384F1FF4253}"/>
              </a:ext>
            </a:extLst>
          </p:cNvPr>
          <p:cNvSpPr txBox="1"/>
          <p:nvPr/>
        </p:nvSpPr>
        <p:spPr>
          <a:xfrm>
            <a:off x="6231783" y="254630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2" name="yt_shape_13512"/>
          <p:cNvSpPr txBox="1"/>
          <p:nvPr/>
        </p:nvSpPr>
        <p:spPr>
          <a:xfrm>
            <a:off x="540119" y="224617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516" name="yt_shape_13516"/>
          <p:cNvSpPr txBox="1"/>
          <p:nvPr/>
        </p:nvSpPr>
        <p:spPr>
          <a:xfrm>
            <a:off x="540000" y="464916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13" name="yt_shape_13513" title="H_97.6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29605" y="3357977"/>
            <a:ext cx="1732788" cy="1240677"/>
            <a:chOff x="0" y="0"/>
            <a:chExt cx="1732788" cy="1240677"/>
          </a:xfrm>
        </p:grpSpPr>
        <p:pic>
          <p:nvPicPr>
            <p:cNvPr id="2" name="yt_image_13513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32788" cy="8446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15" name="yt_shape_13515"/>
            <p:cNvSpPr txBox="1"/>
            <p:nvPr/>
          </p:nvSpPr>
          <p:spPr>
            <a:xfrm>
              <a:off x="256930" y="88067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3610CB6-1A0E-FCB5-C844-E9F3DA44073E}"/>
              </a:ext>
            </a:extLst>
          </p:cNvPr>
          <p:cNvSpPr txBox="1"/>
          <p:nvPr/>
        </p:nvSpPr>
        <p:spPr>
          <a:xfrm>
            <a:off x="3369521" y="2674860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" name="yt_shape_13517"/>
          <p:cNvSpPr txBox="1"/>
          <p:nvPr/>
        </p:nvSpPr>
        <p:spPr>
          <a:xfrm>
            <a:off x="540119" y="208448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为射线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上任意一点，连接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为邻边作平行四边形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POQB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的最小值为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521" name="yt_shape_13521"/>
          <p:cNvSpPr txBox="1"/>
          <p:nvPr/>
        </p:nvSpPr>
        <p:spPr>
          <a:xfrm>
            <a:off x="540000" y="481086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18" name="yt_shape_13518" title="H_123.1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74207" y="3196279"/>
            <a:ext cx="1243584" cy="1564146"/>
            <a:chOff x="0" y="0"/>
            <a:chExt cx="1243584" cy="1564146"/>
          </a:xfrm>
        </p:grpSpPr>
        <p:pic>
          <p:nvPicPr>
            <p:cNvPr id="2" name="yt_image_13518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43584" cy="11681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20" name="yt_shape_13520"/>
            <p:cNvSpPr txBox="1"/>
            <p:nvPr/>
          </p:nvSpPr>
          <p:spPr>
            <a:xfrm>
              <a:off x="12328" y="120414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7749D12-3CE0-BF72-AE76-B8801744E605}"/>
              </a:ext>
            </a:extLst>
          </p:cNvPr>
          <p:cNvSpPr txBox="1"/>
          <p:nvPr/>
        </p:nvSpPr>
        <p:spPr>
          <a:xfrm>
            <a:off x="8171707" y="251316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2" name="yt_shape_13522"/>
          <p:cNvSpPr txBox="1"/>
          <p:nvPr/>
        </p:nvSpPr>
        <p:spPr>
          <a:xfrm>
            <a:off x="540000" y="1935105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三、解答题</a:t>
            </a:r>
          </a:p>
        </p:txBody>
      </p:sp>
      <p:sp>
        <p:nvSpPr>
          <p:cNvPr id="13523" name="yt_shape_13523"/>
          <p:cNvSpPr txBox="1"/>
          <p:nvPr/>
        </p:nvSpPr>
        <p:spPr>
          <a:xfrm>
            <a:off x="540119" y="2414408"/>
            <a:ext cx="10935933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泸州市中考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上的点，已知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527" name="yt_shape_13527"/>
          <p:cNvSpPr txBox="1"/>
          <p:nvPr/>
        </p:nvSpPr>
        <p:spPr>
          <a:xfrm>
            <a:off x="540000" y="496024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24" name="yt_shape_13524" title="H_108.9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24392" y="3323055"/>
            <a:ext cx="1851660" cy="1383552"/>
            <a:chOff x="0" y="0"/>
            <a:chExt cx="1851660" cy="1383552"/>
          </a:xfrm>
        </p:grpSpPr>
        <p:pic>
          <p:nvPicPr>
            <p:cNvPr id="2" name="yt_image_13524">
              <a:extLst>
                <a:ext uri="">
  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51660" cy="9875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26" name="yt_shape_13526"/>
            <p:cNvSpPr txBox="1"/>
            <p:nvPr/>
          </p:nvSpPr>
          <p:spPr>
            <a:xfrm>
              <a:off x="316366" y="102355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528">
                <a:extLst>
                  <a:ext uri="{FF2B5EF4-FFF2-40B4-BE49-F238E27FC236}">
                    <a16:creationId xmlns:a16="http://schemas.microsoft.com/office/drawing/2014/main" id="{B2123FB0-1A79-A88F-5919-F64E836C7B80}"/>
                  </a:ext>
                </a:extLst>
              </p:cNvPr>
              <p:cNvSpPr txBox="1"/>
              <p:nvPr/>
            </p:nvSpPr>
            <p:spPr>
              <a:xfrm>
                <a:off x="540000" y="3344655"/>
                <a:ext cx="4486806" cy="30257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▱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是平行四边形，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1200" b="0" i="0" u="none" dirty="0">
                    <a:solidFill>
                      <a:srgbClr val="FF0000"/>
                    </a:solidFill>
                    <a:effectLst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1200" b="0" i="0" u="none" dirty="0">
                  <a:solidFill>
                    <a:srgbClr val="FF0000"/>
                  </a:solidFill>
                  <a:effectLst/>
                  <a:latin typeface="Times New Roman" pitchFamily="12"/>
                  <a:ea typeface="宋体" pitchFamily="12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3528">
                <a:extLst>
                  <a:ext uri="{FF2B5EF4-FFF2-40B4-BE49-F238E27FC236}">
                    <a16:creationId xmlns:a16="http://schemas.microsoft.com/office/drawing/2014/main" id="{B2123FB0-1A79-A88F-5919-F64E836C7B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44655"/>
                <a:ext cx="4486806" cy="3025765"/>
              </a:xfrm>
              <a:prstGeom prst="rect">
                <a:avLst/>
              </a:prstGeom>
              <a:blipFill>
                <a:blip r:embed="rId3"/>
                <a:stretch>
                  <a:fillRect l="-4212" t="-3831" r="-3261" b="-52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1317</Words>
  <Application>Microsoft Office PowerPoint</Application>
  <PresentationFormat>宽屏</PresentationFormat>
  <Paragraphs>113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苗 麦</cp:lastModifiedBy>
  <cp:revision>43</cp:revision>
  <dcterms:created xsi:type="dcterms:W3CDTF">2023-05-05T05:33:04Z</dcterms:created>
  <dcterms:modified xsi:type="dcterms:W3CDTF">2023-11-05T08:42:54Z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