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9" r:id="rId5"/>
    <p:sldId id="370" r:id="rId6"/>
    <p:sldId id="371" r:id="rId7"/>
    <p:sldId id="373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1" name="yt_shape_12601"/>
          <p:cNvSpPr txBox="1"/>
          <p:nvPr/>
        </p:nvSpPr>
        <p:spPr>
          <a:xfrm>
            <a:off x="540000" y="1679085"/>
            <a:ext cx="33374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2602" name="yt_shape_12602"/>
          <p:cNvSpPr txBox="1"/>
          <p:nvPr/>
        </p:nvSpPr>
        <p:spPr>
          <a:xfrm>
            <a:off x="540119" y="21786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一、直角边与斜边不明确需分类讨论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一直角三角形的三边长分别为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为边长的正方形的面积为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4" name="yt_table_12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003877"/>
              </p:ext>
            </p:extLst>
          </p:nvPr>
        </p:nvGraphicFramePr>
        <p:xfrm>
          <a:off x="540000" y="3137256"/>
          <a:ext cx="4569270" cy="950976"/>
        </p:xfrm>
        <a:graphic>
          <a:graphicData uri="http://schemas.openxmlformats.org/drawingml/2006/table">
            <a:tbl>
              <a:tblPr/>
              <a:tblGrid>
                <a:gridCol w="3535807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sp>
        <p:nvSpPr>
          <p:cNvPr id="12606" name="yt_shape_12606"/>
          <p:cNvSpPr txBox="1"/>
          <p:nvPr/>
        </p:nvSpPr>
        <p:spPr>
          <a:xfrm>
            <a:off x="540000" y="4138810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已知直角三角形两边的长分别为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，则此三角形的周长为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07" name="yt_table_12607" title="H_72.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0888407"/>
                  </p:ext>
                </p:extLst>
              </p:nvPr>
            </p:nvGraphicFramePr>
            <p:xfrm>
              <a:off x="540000" y="4618113"/>
              <a:ext cx="5940870" cy="921004"/>
            </p:xfrm>
            <a:graphic>
              <a:graphicData uri="http://schemas.openxmlformats.org/drawingml/2006/table">
                <a:tbl>
                  <a:tblPr/>
                  <a:tblGrid>
                    <a:gridCol w="3535807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240506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以上都不对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07" name="yt_table_12607" descr="{&quot;rangeId&quot;:4,&quot;type&quot;:&quot;Option&quot;}" title="H_72.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0888407"/>
                  </p:ext>
                </p:extLst>
              </p:nvPr>
            </p:nvGraphicFramePr>
            <p:xfrm>
              <a:off x="540000" y="3839028"/>
              <a:ext cx="5940870" cy="921004"/>
            </p:xfrm>
            <a:graphic>
              <a:graphicData uri="http://schemas.openxmlformats.org/drawingml/2006/table">
                <a:tbl>
                  <a:tblPr/>
                  <a:tblGrid>
                    <a:gridCol w="3535807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240506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089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6798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以上都不对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3478907" title="H_28.770866">
            <a:extLst>
              <a:ext uri="{FF2B5EF4-FFF2-40B4-BE49-F238E27FC236}">
                <a16:creationId xmlns:a16="http://schemas.microsoft.com/office/drawing/2014/main" id="{D1CF8B79-A7CA-C66C-AAF2-A46438ED2A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8609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595A11-CC23-4619-CEC9-BBB59BB4479E}"/>
              </a:ext>
            </a:extLst>
          </p:cNvPr>
          <p:cNvSpPr txBox="1"/>
          <p:nvPr/>
        </p:nvSpPr>
        <p:spPr>
          <a:xfrm>
            <a:off x="10854582" y="26073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22419-99F8-550C-6778-70904C294EC2}"/>
              </a:ext>
            </a:extLst>
          </p:cNvPr>
          <p:cNvSpPr txBox="1"/>
          <p:nvPr/>
        </p:nvSpPr>
        <p:spPr>
          <a:xfrm>
            <a:off x="9060589" y="4092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9" name="yt_shape_12609"/>
              <p:cNvSpPr txBox="1"/>
              <p:nvPr/>
            </p:nvSpPr>
            <p:spPr>
              <a:xfrm>
                <a:off x="540119" y="2608950"/>
                <a:ext cx="11111999" cy="20000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二、高的位置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在三角形内部或外部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不明需分类讨论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上的高，若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在等腰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9" name="yt_shape_1260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08950"/>
                <a:ext cx="11111999" cy="2000099"/>
              </a:xfrm>
              <a:prstGeom prst="rect">
                <a:avLst/>
              </a:prstGeom>
              <a:blipFill>
                <a:blip r:embed="rId2"/>
                <a:stretch>
                  <a:fillRect l="-1701" t="-2744" b="-8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20E4D-8B6F-FCCA-1120-F5F1335D9FE3}"/>
                  </a:ext>
                </a:extLst>
              </p:cNvPr>
              <p:cNvSpPr txBox="1"/>
              <p:nvPr/>
            </p:nvSpPr>
            <p:spPr>
              <a:xfrm>
                <a:off x="3513983" y="3477001"/>
                <a:ext cx="18313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AE320E4D-8B6F-FCCA-1120-F5F1335D9F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983" y="3477001"/>
                <a:ext cx="1831341" cy="613931"/>
              </a:xfrm>
              <a:prstGeom prst="rect">
                <a:avLst/>
              </a:prstGeom>
              <a:blipFill>
                <a:blip r:embed="rId3"/>
                <a:stretch>
                  <a:fillRect l="-498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A208C8-C30B-A493-1DE8-B845D0DA1942}"/>
                  </a:ext>
                </a:extLst>
              </p:cNvPr>
              <p:cNvSpPr txBox="1"/>
              <p:nvPr/>
            </p:nvSpPr>
            <p:spPr>
              <a:xfrm>
                <a:off x="9530607" y="4077072"/>
                <a:ext cx="18313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A208C8-C30B-A493-1DE8-B845D0DA1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0607" y="4077072"/>
                <a:ext cx="1831341" cy="558242"/>
              </a:xfrm>
              <a:prstGeom prst="rect">
                <a:avLst/>
              </a:prstGeom>
              <a:blipFill>
                <a:blip r:embed="rId4"/>
                <a:stretch>
                  <a:fillRect l="-4983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3" name="yt_shape_12613"/>
          <p:cNvSpPr txBox="1"/>
          <p:nvPr/>
        </p:nvSpPr>
        <p:spPr>
          <a:xfrm>
            <a:off x="540000" y="1874518"/>
            <a:ext cx="27218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2614" name="yt_shape_12614"/>
          <p:cNvSpPr txBox="1"/>
          <p:nvPr/>
        </p:nvSpPr>
        <p:spPr>
          <a:xfrm>
            <a:off x="540000" y="2374083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连环勾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</a:t>
            </a:r>
          </a:p>
        </p:txBody>
      </p:sp>
      <p:sp>
        <p:nvSpPr>
          <p:cNvPr id="12615" name="yt_shape_12615"/>
          <p:cNvSpPr txBox="1"/>
          <p:nvPr/>
        </p:nvSpPr>
        <p:spPr>
          <a:xfrm>
            <a:off x="540119" y="28533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9" name="yt_table_126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607946"/>
              </p:ext>
            </p:extLst>
          </p:nvPr>
        </p:nvGraphicFramePr>
        <p:xfrm>
          <a:off x="540000" y="3812821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grpSp>
        <p:nvGrpSpPr>
          <p:cNvPr id="12616" name="yt_shape_12616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5721" y="3812821"/>
            <a:ext cx="2504313" cy="1530999"/>
            <a:chOff x="0" y="0"/>
            <a:chExt cx="2504313" cy="1530999"/>
          </a:xfrm>
        </p:grpSpPr>
        <p:pic>
          <p:nvPicPr>
            <p:cNvPr id="2" name="yt_image_126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4313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18" name="yt_shape_12618"/>
            <p:cNvSpPr txBox="1"/>
            <p:nvPr/>
          </p:nvSpPr>
          <p:spPr>
            <a:xfrm>
              <a:off x="718875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479149">
            <a:extLst>
              <a:ext uri="{FF2B5EF4-FFF2-40B4-BE49-F238E27FC236}">
                <a16:creationId xmlns:a16="http://schemas.microsoft.com/office/drawing/2014/main" id="{C092854A-AD77-A3F4-FB18-EC81735364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4042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C0599F0-4F7F-CDC2-E64F-84A76003A9E0}"/>
              </a:ext>
            </a:extLst>
          </p:cNvPr>
          <p:cNvSpPr txBox="1"/>
          <p:nvPr/>
        </p:nvSpPr>
        <p:spPr>
          <a:xfrm>
            <a:off x="2380508" y="32820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540000" y="1617421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二、折叠问题中结合勾股定理列方程</a:t>
            </a:r>
          </a:p>
        </p:txBody>
      </p:sp>
      <p:sp>
        <p:nvSpPr>
          <p:cNvPr id="12622" name="yt_shape_12622"/>
          <p:cNvSpPr txBox="1"/>
          <p:nvPr/>
        </p:nvSpPr>
        <p:spPr>
          <a:xfrm>
            <a:off x="540119" y="20967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如图，把长方形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26" name="yt_shape_12626"/>
          <p:cNvSpPr txBox="1"/>
          <p:nvPr/>
        </p:nvSpPr>
        <p:spPr>
          <a:xfrm>
            <a:off x="540000" y="52779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3" name="yt_shape_12623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780928"/>
            <a:ext cx="1775079" cy="2019060"/>
            <a:chOff x="0" y="0"/>
            <a:chExt cx="1775079" cy="2019060"/>
          </a:xfrm>
        </p:grpSpPr>
        <p:pic>
          <p:nvPicPr>
            <p:cNvPr id="2" name="yt_image_126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5079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5" name="yt_shape_12625"/>
            <p:cNvSpPr txBox="1"/>
            <p:nvPr/>
          </p:nvSpPr>
          <p:spPr>
            <a:xfrm>
              <a:off x="354258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627">
            <a:extLst>
              <a:ext uri="{FF2B5EF4-FFF2-40B4-BE49-F238E27FC236}">
                <a16:creationId xmlns:a16="http://schemas.microsoft.com/office/drawing/2014/main" id="{53C7B4DE-58B4-B426-924D-A02CACD9C9BE}"/>
              </a:ext>
            </a:extLst>
          </p:cNvPr>
          <p:cNvSpPr txBox="1"/>
          <p:nvPr/>
        </p:nvSpPr>
        <p:spPr>
          <a:xfrm>
            <a:off x="539882" y="2965336"/>
            <a:ext cx="425597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解：由折叠可知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中，由勾股定理得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8" name="yt_shape_12628"/>
          <p:cNvSpPr txBox="1"/>
          <p:nvPr/>
        </p:nvSpPr>
        <p:spPr>
          <a:xfrm>
            <a:off x="540000" y="900000"/>
            <a:ext cx="30296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转化的思想</a:t>
            </a:r>
          </a:p>
        </p:txBody>
      </p:sp>
      <p:sp>
        <p:nvSpPr>
          <p:cNvPr id="12629" name="yt_shape_12629"/>
          <p:cNvSpPr txBox="1"/>
          <p:nvPr/>
        </p:nvSpPr>
        <p:spPr>
          <a:xfrm>
            <a:off x="540119" y="1399565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方法点拨：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转化思想是将陌生的或不易解决的问题，设法变成我们所熟悉的或易于解决的问题，如可将一般三角形通过作高转化到直角三角形中解决等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30" name="yt_shape_12630"/>
          <p:cNvSpPr txBox="1"/>
          <p:nvPr/>
        </p:nvSpPr>
        <p:spPr>
          <a:xfrm>
            <a:off x="540119" y="243170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如图，圆柱形玻璃杯的高为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，底面周长为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，在杯内壁离杯底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处有一滴蜂蜜，此时，一只蚂蚁正好在杯外壁上，它在离杯上沿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，且与蜂蜜相对的点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处，则蚂蚁从外壁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处到内壁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处所走的最短路程为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杯壁厚度不计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34" name="yt_shape_12634"/>
          <p:cNvSpPr txBox="1"/>
          <p:nvPr/>
        </p:nvSpPr>
        <p:spPr>
          <a:xfrm>
            <a:off x="540000" y="62223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1" name="yt_shape_12631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4462" y="4503765"/>
            <a:ext cx="1743075" cy="1668159"/>
            <a:chOff x="0" y="0"/>
            <a:chExt cx="1743075" cy="1668159"/>
          </a:xfrm>
        </p:grpSpPr>
        <p:pic>
          <p:nvPicPr>
            <p:cNvPr id="2" name="yt_image_1263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3075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3" name="yt_shape_12633"/>
            <p:cNvSpPr txBox="1"/>
            <p:nvPr/>
          </p:nvSpPr>
          <p:spPr>
            <a:xfrm>
              <a:off x="338256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479379">
            <a:extLst>
              <a:ext uri="{FF2B5EF4-FFF2-40B4-BE49-F238E27FC236}">
                <a16:creationId xmlns:a16="http://schemas.microsoft.com/office/drawing/2014/main" id="{09CF67ED-9A69-778C-27E8-30671203DD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3D612A7-5854-70E0-3678-C7D84C6655B2}"/>
              </a:ext>
            </a:extLst>
          </p:cNvPr>
          <p:cNvSpPr txBox="1"/>
          <p:nvPr/>
        </p:nvSpPr>
        <p:spPr>
          <a:xfrm>
            <a:off x="1059708" y="381136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51384" y="908720"/>
            <a:ext cx="10100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39" name="yt_shape_12639"/>
          <p:cNvSpPr txBox="1"/>
          <p:nvPr/>
        </p:nvSpPr>
        <p:spPr>
          <a:xfrm>
            <a:off x="545609" y="22004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6" name="yt_shape_12636" title="H_169.8991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9712" y="1555135"/>
            <a:ext cx="2311590" cy="2157719"/>
            <a:chOff x="0" y="0"/>
            <a:chExt cx="2311590" cy="2157719"/>
          </a:xfrm>
        </p:grpSpPr>
        <p:pic>
          <p:nvPicPr>
            <p:cNvPr id="2" name="yt_image_126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11590" cy="1761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8" name="yt_shape_12638"/>
            <p:cNvSpPr txBox="1"/>
            <p:nvPr/>
          </p:nvSpPr>
          <p:spPr>
            <a:xfrm>
              <a:off x="622514" y="17977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640">
            <a:extLst>
              <a:ext uri="{FF2B5EF4-FFF2-40B4-BE49-F238E27FC236}">
                <a16:creationId xmlns:a16="http://schemas.microsoft.com/office/drawing/2014/main" id="{07CEA20E-95E9-48DA-E46E-759C6C41CB3A}"/>
              </a:ext>
            </a:extLst>
          </p:cNvPr>
          <p:cNvSpPr txBox="1"/>
          <p:nvPr/>
        </p:nvSpPr>
        <p:spPr>
          <a:xfrm>
            <a:off x="623392" y="1484784"/>
            <a:ext cx="40604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2641" title="H_118.35">
            <a:extLst>
              <a:ext uri="{FF2B5EF4-FFF2-40B4-BE49-F238E27FC236}">
                <a16:creationId xmlns:a16="http://schemas.microsoft.com/office/drawing/2014/main" id="{CB419B69-62A2-C20D-2ED6-190D7F9EF57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2245" y="4071070"/>
            <a:ext cx="1906524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643">
            <a:extLst>
              <a:ext uri="{FF2B5EF4-FFF2-40B4-BE49-F238E27FC236}">
                <a16:creationId xmlns:a16="http://schemas.microsoft.com/office/drawing/2014/main" id="{AAC37110-FEAA-9B74-087C-88CB0F5BCB11}"/>
              </a:ext>
            </a:extLst>
          </p:cNvPr>
          <p:cNvSpPr txBox="1"/>
          <p:nvPr/>
        </p:nvSpPr>
        <p:spPr>
          <a:xfrm>
            <a:off x="623392" y="2006647"/>
            <a:ext cx="6469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中，由勾股定理，得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2644">
            <a:extLst>
              <a:ext uri="{FF2B5EF4-FFF2-40B4-BE49-F238E27FC236}">
                <a16:creationId xmlns:a16="http://schemas.microsoft.com/office/drawing/2014/main" id="{B63DC992-29E1-AF41-4D18-C2155F8B4FAA}"/>
              </a:ext>
            </a:extLst>
          </p:cNvPr>
          <p:cNvSpPr txBox="1"/>
          <p:nvPr/>
        </p:nvSpPr>
        <p:spPr>
          <a:xfrm>
            <a:off x="623392" y="2485950"/>
            <a:ext cx="6027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同理可得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2645">
            <a:extLst>
              <a:ext uri="{FF2B5EF4-FFF2-40B4-BE49-F238E27FC236}">
                <a16:creationId xmlns:a16="http://schemas.microsoft.com/office/drawing/2014/main" id="{6CE62264-DCAC-DA80-6C69-D3B8EFB69F2B}"/>
              </a:ext>
            </a:extLst>
          </p:cNvPr>
          <p:cNvSpPr txBox="1"/>
          <p:nvPr/>
        </p:nvSpPr>
        <p:spPr>
          <a:xfrm>
            <a:off x="623392" y="2965253"/>
            <a:ext cx="4494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上的中线，</a:t>
            </a:r>
          </a:p>
        </p:txBody>
      </p:sp>
      <p:sp>
        <p:nvSpPr>
          <p:cNvPr id="8" name="yt_shape_12646">
            <a:extLst>
              <a:ext uri="{FF2B5EF4-FFF2-40B4-BE49-F238E27FC236}">
                <a16:creationId xmlns:a16="http://schemas.microsoft.com/office/drawing/2014/main" id="{CCC38322-002D-FF54-56F2-126448CDFFE3}"/>
              </a:ext>
            </a:extLst>
          </p:cNvPr>
          <p:cNvSpPr txBox="1"/>
          <p:nvPr/>
        </p:nvSpPr>
        <p:spPr>
          <a:xfrm>
            <a:off x="623392" y="3444556"/>
            <a:ext cx="15981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2647">
            <a:extLst>
              <a:ext uri="{FF2B5EF4-FFF2-40B4-BE49-F238E27FC236}">
                <a16:creationId xmlns:a16="http://schemas.microsoft.com/office/drawing/2014/main" id="{A177A283-BBBF-B2F6-1296-C22E5D1652C4}"/>
              </a:ext>
            </a:extLst>
          </p:cNvPr>
          <p:cNvSpPr txBox="1"/>
          <p:nvPr/>
        </p:nvSpPr>
        <p:spPr>
          <a:xfrm>
            <a:off x="623392" y="3923859"/>
            <a:ext cx="4889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sp>
        <p:nvSpPr>
          <p:cNvPr id="10" name="yt_shape_12648">
            <a:extLst>
              <a:ext uri="{FF2B5EF4-FFF2-40B4-BE49-F238E27FC236}">
                <a16:creationId xmlns:a16="http://schemas.microsoft.com/office/drawing/2014/main" id="{60B0AC5A-B605-7749-758C-79D0E3E720A0}"/>
              </a:ext>
            </a:extLst>
          </p:cNvPr>
          <p:cNvSpPr txBox="1"/>
          <p:nvPr/>
        </p:nvSpPr>
        <p:spPr>
          <a:xfrm>
            <a:off x="623392" y="4403162"/>
            <a:ext cx="55063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sp>
        <p:nvSpPr>
          <p:cNvPr id="11" name="yt_shape_12649">
            <a:extLst>
              <a:ext uri="{FF2B5EF4-FFF2-40B4-BE49-F238E27FC236}">
                <a16:creationId xmlns:a16="http://schemas.microsoft.com/office/drawing/2014/main" id="{BE8C739B-F784-E8A5-2BF2-16E8CB2F381C}"/>
              </a:ext>
            </a:extLst>
          </p:cNvPr>
          <p:cNvSpPr txBox="1"/>
          <p:nvPr/>
        </p:nvSpPr>
        <p:spPr>
          <a:xfrm>
            <a:off x="623392" y="4882465"/>
            <a:ext cx="34881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" name="yt_shape_12650">
            <a:extLst>
              <a:ext uri="{FF2B5EF4-FFF2-40B4-BE49-F238E27FC236}">
                <a16:creationId xmlns:a16="http://schemas.microsoft.com/office/drawing/2014/main" id="{56A4FF25-E5BF-5DC4-0186-3B09935CD2BC}"/>
              </a:ext>
            </a:extLst>
          </p:cNvPr>
          <p:cNvSpPr txBox="1"/>
          <p:nvPr/>
        </p:nvSpPr>
        <p:spPr>
          <a:xfrm>
            <a:off x="623392" y="5361768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" name="yt_shape_12651">
            <a:extLst>
              <a:ext uri="{FF2B5EF4-FFF2-40B4-BE49-F238E27FC236}">
                <a16:creationId xmlns:a16="http://schemas.microsoft.com/office/drawing/2014/main" id="{461FEDD5-DEE9-FD5E-8D42-79AC2BFF3336}"/>
              </a:ext>
            </a:extLst>
          </p:cNvPr>
          <p:cNvSpPr txBox="1"/>
          <p:nvPr/>
        </p:nvSpPr>
        <p:spPr>
          <a:xfrm>
            <a:off x="623392" y="5857489"/>
            <a:ext cx="2555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794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46</cp:revision>
  <dcterms:created xsi:type="dcterms:W3CDTF">2023-05-05T05:33:04Z</dcterms:created>
  <dcterms:modified xsi:type="dcterms:W3CDTF">2023-11-05T04:44:34Z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