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76" r:id="rId7"/>
    <p:sldId id="380" r:id="rId8"/>
    <p:sldId id="382" r:id="rId9"/>
    <p:sldId id="384" r:id="rId10"/>
    <p:sldId id="386" r:id="rId11"/>
    <p:sldId id="387" r:id="rId12"/>
    <p:sldId id="391" r:id="rId13"/>
    <p:sldId id="394" r:id="rId14"/>
    <p:sldId id="39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1" name="yt_shape_11061"/>
          <p:cNvSpPr txBox="1"/>
          <p:nvPr/>
        </p:nvSpPr>
        <p:spPr>
          <a:xfrm>
            <a:off x="540000" y="232575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60" name="yt_image_1106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3" name="yt_shape_11063"/>
          <p:cNvSpPr txBox="1"/>
          <p:nvPr/>
        </p:nvSpPr>
        <p:spPr>
          <a:xfrm>
            <a:off x="540119" y="30233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只含有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个未知数，并且未知数的最高次数是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的整式方程，叫做一元二次方程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一元二次方程的一般形式是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其中，二次项系数是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，一次项系数是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，常数项是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BD1982-9A9E-5E28-C6D5-5B2FFE29AF29}"/>
              </a:ext>
            </a:extLst>
          </p:cNvPr>
          <p:cNvSpPr txBox="1"/>
          <p:nvPr/>
        </p:nvSpPr>
        <p:spPr>
          <a:xfrm>
            <a:off x="1897908" y="297653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DD2338-4C11-2DD0-D006-288316DD917F}"/>
              </a:ext>
            </a:extLst>
          </p:cNvPr>
          <p:cNvSpPr txBox="1"/>
          <p:nvPr/>
        </p:nvSpPr>
        <p:spPr>
          <a:xfrm>
            <a:off x="7689107" y="297653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61EACA-A7F3-26A0-DE19-5A0CF7C76221}"/>
              </a:ext>
            </a:extLst>
          </p:cNvPr>
          <p:cNvSpPr txBox="1"/>
          <p:nvPr/>
        </p:nvSpPr>
        <p:spPr>
          <a:xfrm>
            <a:off x="4641108" y="3927506"/>
            <a:ext cx="2362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D79535-6DA0-3671-CF10-45090C046328}"/>
              </a:ext>
            </a:extLst>
          </p:cNvPr>
          <p:cNvSpPr txBox="1"/>
          <p:nvPr/>
        </p:nvSpPr>
        <p:spPr>
          <a:xfrm>
            <a:off x="1059708" y="44029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24F14A-E3D7-749B-E460-131836AF2923}"/>
              </a:ext>
            </a:extLst>
          </p:cNvPr>
          <p:cNvSpPr txBox="1"/>
          <p:nvPr/>
        </p:nvSpPr>
        <p:spPr>
          <a:xfrm>
            <a:off x="3955308" y="44029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021A8F-A6F0-D06C-4EDC-5CDA5A47210E}"/>
              </a:ext>
            </a:extLst>
          </p:cNvPr>
          <p:cNvSpPr txBox="1"/>
          <p:nvPr/>
        </p:nvSpPr>
        <p:spPr>
          <a:xfrm>
            <a:off x="6241308" y="4402994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2" name="yt_shape_11112"/>
              <p:cNvSpPr txBox="1"/>
              <p:nvPr/>
            </p:nvSpPr>
            <p:spPr>
              <a:xfrm>
                <a:off x="540119" y="1686673"/>
                <a:ext cx="11111999" cy="1637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百色市中考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，则符合条件的一个方程为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的一个实数根，求代数式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12" name="yt_shape_11112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86673"/>
                <a:ext cx="11111999" cy="1637371"/>
              </a:xfrm>
              <a:prstGeom prst="rect">
                <a:avLst/>
              </a:prstGeom>
              <a:blipFill>
                <a:blip r:embed="rId2"/>
                <a:stretch>
                  <a:fillRect l="-1701" t="-3358" r="-1592" b="-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15" name="yt_shape_11115"/>
              <p:cNvSpPr txBox="1"/>
              <p:nvPr/>
            </p:nvSpPr>
            <p:spPr>
              <a:xfrm>
                <a:off x="540000" y="3374004"/>
                <a:ext cx="9439187" cy="21573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的一个实数根，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15" name="yt_shape_11115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4004"/>
                <a:ext cx="9439187" cy="2157322"/>
              </a:xfrm>
              <a:prstGeom prst="rect">
                <a:avLst/>
              </a:prstGeom>
              <a:blipFill>
                <a:blip r:embed="rId3"/>
                <a:stretch>
                  <a:fillRect l="-2003" t="-2260" r="-1034" b="-3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F5C4777-3FDA-5A82-84A0-EF98C5C9A327}"/>
              </a:ext>
            </a:extLst>
          </p:cNvPr>
          <p:cNvSpPr txBox="1"/>
          <p:nvPr/>
        </p:nvSpPr>
        <p:spPr>
          <a:xfrm>
            <a:off x="7323982" y="2115355"/>
            <a:ext cx="376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15" grpId="0" uiExpand="1" build="allAtOnce"/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8" name="yt_shape_11118"/>
          <p:cNvSpPr txBox="1"/>
          <p:nvPr/>
        </p:nvSpPr>
        <p:spPr>
          <a:xfrm>
            <a:off x="540000" y="2326582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17" name="yt_image_1111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6582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0" name="yt_shape_11120"/>
          <p:cNvSpPr txBox="1"/>
          <p:nvPr/>
        </p:nvSpPr>
        <p:spPr>
          <a:xfrm>
            <a:off x="540000" y="3024165"/>
            <a:ext cx="944809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为何值时，该方程是一元二次方程？</a:t>
            </a:r>
          </a:p>
        </p:txBody>
      </p:sp>
      <p:sp>
        <p:nvSpPr>
          <p:cNvPr id="11122" name="yt_shape_11122"/>
          <p:cNvSpPr txBox="1"/>
          <p:nvPr/>
        </p:nvSpPr>
        <p:spPr>
          <a:xfrm>
            <a:off x="540120" y="3982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由题意得：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楷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是一元二次方程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2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3" name="yt_shape_11123"/>
          <p:cNvSpPr txBox="1"/>
          <p:nvPr/>
        </p:nvSpPr>
        <p:spPr>
          <a:xfrm>
            <a:off x="540000" y="1451386"/>
            <a:ext cx="62244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为何值时，该方程是一元一次方程？</a:t>
            </a:r>
          </a:p>
        </p:txBody>
      </p:sp>
      <p:sp>
        <p:nvSpPr>
          <p:cNvPr id="11124" name="yt_shape_11124"/>
          <p:cNvSpPr txBox="1"/>
          <p:nvPr/>
        </p:nvSpPr>
        <p:spPr>
          <a:xfrm>
            <a:off x="540119" y="1930689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由题意得：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是一元一次方程；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是一元一次方程；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是一元一次方程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综上可得：当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是一元一次方程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24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7" name="yt_shape_11127"/>
          <p:cNvSpPr txBox="1"/>
          <p:nvPr/>
        </p:nvSpPr>
        <p:spPr>
          <a:xfrm>
            <a:off x="540119" y="28782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一元二次方程必须同时具备三个条件：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方程的两边都是整式；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方程中只含有一个未知数；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未知数的最高次数是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，即二次项的系数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三个条件必须同时具备，缺一不可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2" name="yt_image_11125" title="H_25.47">
            <a:extLst>
              <a:ext uri="{FF2B5EF4-FFF2-40B4-BE49-F238E27FC236}">
                <a16:creationId xmlns:a16="http://schemas.microsoft.com/office/drawing/2014/main" id="{85486D79-C277-B71E-161F-EC5A5FE14FC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119" y="2348880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6" name="yt_shape_11066"/>
          <p:cNvSpPr txBox="1"/>
          <p:nvPr/>
        </p:nvSpPr>
        <p:spPr>
          <a:xfrm>
            <a:off x="540000" y="1998602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65" name="yt_image_11065" title="H_51.3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8602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8" name="yt_shape_11068"/>
          <p:cNvSpPr txBox="1"/>
          <p:nvPr/>
        </p:nvSpPr>
        <p:spPr>
          <a:xfrm>
            <a:off x="540000" y="2701899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一元二次方程的概念</a:t>
            </a:r>
          </a:p>
        </p:txBody>
      </p:sp>
      <p:sp>
        <p:nvSpPr>
          <p:cNvPr id="11069" name="yt_shape_11069"/>
          <p:cNvSpPr txBox="1"/>
          <p:nvPr/>
        </p:nvSpPr>
        <p:spPr>
          <a:xfrm>
            <a:off x="540000" y="3201464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70" name="yt_table_11070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8551796"/>
                  </p:ext>
                </p:extLst>
              </p:nvPr>
            </p:nvGraphicFramePr>
            <p:xfrm>
              <a:off x="540000" y="3680767"/>
              <a:ext cx="6077268" cy="1059562"/>
            </p:xfrm>
            <a:graphic>
              <a:graphicData uri="http://schemas.openxmlformats.org/drawingml/2006/table">
                <a:tbl>
                  <a:tblPr/>
                  <a:tblGrid>
                    <a:gridCol w="3437255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2640013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070" name="yt_table_11070" descr="{&quot;rangeId&quot;:4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8551796"/>
                  </p:ext>
                </p:extLst>
              </p:nvPr>
            </p:nvGraphicFramePr>
            <p:xfrm>
              <a:off x="540000" y="2582165"/>
              <a:ext cx="6077268" cy="1059562"/>
            </p:xfrm>
            <a:graphic>
              <a:graphicData uri="http://schemas.openxmlformats.org/drawingml/2006/table">
                <a:tbl>
                  <a:tblPr/>
                  <a:tblGrid>
                    <a:gridCol w="3437255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2640013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9954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71" name="yt_shape_11071"/>
          <p:cNvSpPr txBox="1"/>
          <p:nvPr/>
        </p:nvSpPr>
        <p:spPr>
          <a:xfrm>
            <a:off x="540000" y="4790883"/>
            <a:ext cx="92829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023669" title="H_28.801733">
            <a:extLst>
              <a:ext uri="{FF2B5EF4-FFF2-40B4-BE49-F238E27FC236}">
                <a16:creationId xmlns:a16="http://schemas.microsoft.com/office/drawing/2014/main" id="{8DA754C6-AADC-457C-CE50-21B6A0AFBB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4122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7F186C-7F68-859E-9E55-4098C7BB7885}"/>
              </a:ext>
            </a:extLst>
          </p:cNvPr>
          <p:cNvSpPr txBox="1"/>
          <p:nvPr/>
        </p:nvSpPr>
        <p:spPr>
          <a:xfrm>
            <a:off x="4488589" y="3154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BE5945-4323-9438-CDEE-5404F7768007}"/>
              </a:ext>
            </a:extLst>
          </p:cNvPr>
          <p:cNvSpPr txBox="1"/>
          <p:nvPr/>
        </p:nvSpPr>
        <p:spPr>
          <a:xfrm>
            <a:off x="1440589" y="47440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2" name="yt_shape_11072"/>
          <p:cNvSpPr txBox="1"/>
          <p:nvPr/>
        </p:nvSpPr>
        <p:spPr>
          <a:xfrm>
            <a:off x="540000" y="900000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一元二次方程的一般形式</a:t>
            </a:r>
          </a:p>
        </p:txBody>
      </p:sp>
      <p:sp>
        <p:nvSpPr>
          <p:cNvPr id="11073" name="yt_shape_11073"/>
          <p:cNvSpPr txBox="1"/>
          <p:nvPr/>
        </p:nvSpPr>
        <p:spPr>
          <a:xfrm>
            <a:off x="540000" y="1399565"/>
            <a:ext cx="9018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化为一元二次方程的一般形式是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74" name="yt_table_110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128450"/>
              </p:ext>
            </p:extLst>
          </p:nvPr>
        </p:nvGraphicFramePr>
        <p:xfrm>
          <a:off x="540000" y="1878868"/>
          <a:ext cx="6924993" cy="950976"/>
        </p:xfrm>
        <a:graphic>
          <a:graphicData uri="http://schemas.openxmlformats.org/drawingml/2006/table">
            <a:tbl>
              <a:tblPr/>
              <a:tblGrid>
                <a:gridCol w="3996055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2928938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</a:tbl>
          </a:graphicData>
        </a:graphic>
      </p:graphicFrame>
      <p:sp>
        <p:nvSpPr>
          <p:cNvPr id="11076" name="yt_shape_11076"/>
          <p:cNvSpPr txBox="1"/>
          <p:nvPr/>
        </p:nvSpPr>
        <p:spPr>
          <a:xfrm>
            <a:off x="540000" y="2880422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77" name="yt_table_11077" title="H_240.5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8876954"/>
                  </p:ext>
                </p:extLst>
              </p:nvPr>
            </p:nvGraphicFramePr>
            <p:xfrm>
              <a:off x="540000" y="3512089"/>
              <a:ext cx="11111998" cy="305460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7083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7167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446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446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4261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一般形式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二次项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一次项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常数项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FF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077" name="yt_table_11077" descr="{&quot;rangeId&quot;:8,&quot;mathAnswerShape&quot;:1}" title="H_240.5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8876954"/>
                  </p:ext>
                </p:extLst>
              </p:nvPr>
            </p:nvGraphicFramePr>
            <p:xfrm>
              <a:off x="540000" y="3512089"/>
              <a:ext cx="11111998" cy="305460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7083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7167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446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446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4261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方程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一般形式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二次项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一次项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常数项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25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64" t="-180220" r="-199672" b="-2989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10307" t="-180220" r="-119892" b="-2989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626244" t="-180220" r="-100000" b="-2989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3023858" title="H_28.801733">
            <a:extLst>
              <a:ext uri="{FF2B5EF4-FFF2-40B4-BE49-F238E27FC236}">
                <a16:creationId xmlns:a16="http://schemas.microsoft.com/office/drawing/2014/main" id="{C6D1E532-B84A-3CC8-A535-AF05DE1935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0F9CDC-1E27-0E49-B978-EE0BE9498207}"/>
              </a:ext>
            </a:extLst>
          </p:cNvPr>
          <p:cNvSpPr txBox="1"/>
          <p:nvPr/>
        </p:nvSpPr>
        <p:spPr>
          <a:xfrm>
            <a:off x="8703401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549164-A972-A638-A352-0B0D67F86F0F}"/>
                  </a:ext>
                </a:extLst>
              </p:cNvPr>
              <p:cNvSpPr txBox="1"/>
              <p:nvPr/>
            </p:nvSpPr>
            <p:spPr>
              <a:xfrm>
                <a:off x="4769521" y="4567020"/>
                <a:ext cx="22915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5D549164-A972-A638-A352-0B0D67F86F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521" y="4567020"/>
                <a:ext cx="2291589" cy="554686"/>
              </a:xfrm>
              <a:prstGeom prst="rect">
                <a:avLst/>
              </a:prstGeom>
              <a:blipFill>
                <a:blip r:embed="rId4"/>
                <a:stretch>
                  <a:fillRect l="-3989" t="-1099" r="-425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52CBCB5-9561-66EF-B932-AD8F59494B26}"/>
              </a:ext>
            </a:extLst>
          </p:cNvPr>
          <p:cNvSpPr txBox="1"/>
          <p:nvPr/>
        </p:nvSpPr>
        <p:spPr>
          <a:xfrm>
            <a:off x="8112620" y="4614645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DDAFFA-FBCC-C100-848E-2D66DC46DF4B}"/>
                  </a:ext>
                </a:extLst>
              </p:cNvPr>
              <p:cNvSpPr txBox="1"/>
              <p:nvPr/>
            </p:nvSpPr>
            <p:spPr>
              <a:xfrm>
                <a:off x="9219171" y="4576545"/>
                <a:ext cx="853314" cy="55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6" name="文本框 5" descr="{'rangeId': 8, 'mathAnswerShape': 1}">
                <a:extLst>
                  <a:ext uri="{FF2B5EF4-FFF2-40B4-BE49-F238E27FC236}">
                    <a16:creationId xmlns:a16="http://schemas.microsoft.com/office/drawing/2014/main" id="{4BDDAFFA-FBCC-C100-848E-2D66DC46DF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9171" y="4576545"/>
                <a:ext cx="853314" cy="551574"/>
              </a:xfrm>
              <a:prstGeom prst="rect">
                <a:avLst/>
              </a:prstGeom>
              <a:blipFill>
                <a:blip r:embed="rId5"/>
                <a:stretch>
                  <a:fillRect l="-10714" t="-1111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15C3947-B120-EC05-2EB9-B003949F0A2E}"/>
              </a:ext>
            </a:extLst>
          </p:cNvPr>
          <p:cNvSpPr txBox="1"/>
          <p:nvPr/>
        </p:nvSpPr>
        <p:spPr>
          <a:xfrm>
            <a:off x="10830547" y="4614645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473EF1-A87C-77D0-4C27-016444488162}"/>
              </a:ext>
            </a:extLst>
          </p:cNvPr>
          <p:cNvSpPr txBox="1"/>
          <p:nvPr/>
        </p:nvSpPr>
        <p:spPr>
          <a:xfrm>
            <a:off x="5112421" y="5129059"/>
            <a:ext cx="161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E6B481-3F55-5350-40FA-3E1C8FAB2889}"/>
              </a:ext>
            </a:extLst>
          </p:cNvPr>
          <p:cNvSpPr txBox="1"/>
          <p:nvPr/>
        </p:nvSpPr>
        <p:spPr>
          <a:xfrm>
            <a:off x="8112620" y="5148109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513E3D-1737-7A15-7D49-C4904E5CA6FE}"/>
              </a:ext>
            </a:extLst>
          </p:cNvPr>
          <p:cNvSpPr txBox="1"/>
          <p:nvPr/>
        </p:nvSpPr>
        <p:spPr>
          <a:xfrm>
            <a:off x="9333471" y="514810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D30C0A4-0629-7762-1574-34094A986D14}"/>
              </a:ext>
            </a:extLst>
          </p:cNvPr>
          <p:cNvSpPr txBox="1"/>
          <p:nvPr/>
        </p:nvSpPr>
        <p:spPr>
          <a:xfrm>
            <a:off x="10801972" y="5148109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4365CC-6615-80C9-3641-37FC9270F0E3}"/>
              </a:ext>
            </a:extLst>
          </p:cNvPr>
          <p:cNvSpPr txBox="1"/>
          <p:nvPr/>
        </p:nvSpPr>
        <p:spPr>
          <a:xfrm>
            <a:off x="4940971" y="5886679"/>
            <a:ext cx="192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CDFBF6-85AC-EBFC-0EC1-935589233C2B}"/>
              </a:ext>
            </a:extLst>
          </p:cNvPr>
          <p:cNvSpPr txBox="1"/>
          <p:nvPr/>
        </p:nvSpPr>
        <p:spPr>
          <a:xfrm>
            <a:off x="8141195" y="5915254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7C48BBD-08D9-1DCF-ADDC-BA3A03103136}"/>
              </a:ext>
            </a:extLst>
          </p:cNvPr>
          <p:cNvSpPr txBox="1"/>
          <p:nvPr/>
        </p:nvSpPr>
        <p:spPr>
          <a:xfrm>
            <a:off x="9333471" y="590572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2292986-2D0D-FF7C-E7DB-ABC2FF47840B}"/>
              </a:ext>
            </a:extLst>
          </p:cNvPr>
          <p:cNvSpPr txBox="1"/>
          <p:nvPr/>
        </p:nvSpPr>
        <p:spPr>
          <a:xfrm>
            <a:off x="10678147" y="591525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9" name="yt_shape_11079"/>
          <p:cNvSpPr txBox="1"/>
          <p:nvPr/>
        </p:nvSpPr>
        <p:spPr>
          <a:xfrm>
            <a:off x="540000" y="2141446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080" name="yt_shape_11080"/>
          <p:cNvSpPr txBox="1"/>
          <p:nvPr/>
        </p:nvSpPr>
        <p:spPr>
          <a:xfrm>
            <a:off x="540000" y="2641011"/>
            <a:ext cx="7736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下列各未知数的值是方程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1" name="yt_table_110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896847"/>
              </p:ext>
            </p:extLst>
          </p:nvPr>
        </p:nvGraphicFramePr>
        <p:xfrm>
          <a:off x="540000" y="3120314"/>
          <a:ext cx="63014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sp>
        <p:nvSpPr>
          <p:cNvPr id="11083" name="yt_shape_11083"/>
          <p:cNvSpPr txBox="1"/>
          <p:nvPr/>
        </p:nvSpPr>
        <p:spPr>
          <a:xfrm>
            <a:off x="540000" y="4121868"/>
            <a:ext cx="106423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4" name="yt_table_110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022552"/>
              </p:ext>
            </p:extLst>
          </p:nvPr>
        </p:nvGraphicFramePr>
        <p:xfrm>
          <a:off x="540000" y="4601171"/>
          <a:ext cx="7657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pic>
        <p:nvPicPr>
          <p:cNvPr id="3" name="yt_shape_1699003024104" title="H_28.801733">
            <a:extLst>
              <a:ext uri="{FF2B5EF4-FFF2-40B4-BE49-F238E27FC236}">
                <a16:creationId xmlns:a16="http://schemas.microsoft.com/office/drawing/2014/main" id="{573A4CDF-3A1F-3EC9-2D9D-44218E2778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8077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2EDF62-010E-86A0-0076-041199BF7F47}"/>
              </a:ext>
            </a:extLst>
          </p:cNvPr>
          <p:cNvSpPr txBox="1"/>
          <p:nvPr/>
        </p:nvSpPr>
        <p:spPr>
          <a:xfrm>
            <a:off x="7450864" y="25942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AC5A14-20AF-0A25-07A3-44A6EA64F5F2}"/>
              </a:ext>
            </a:extLst>
          </p:cNvPr>
          <p:cNvSpPr txBox="1"/>
          <p:nvPr/>
        </p:nvSpPr>
        <p:spPr>
          <a:xfrm>
            <a:off x="10329001" y="407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6" name="yt_shape_11086"/>
          <p:cNvSpPr txBox="1"/>
          <p:nvPr/>
        </p:nvSpPr>
        <p:spPr>
          <a:xfrm>
            <a:off x="540000" y="1444268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建立一元二次方程模型</a:t>
            </a:r>
          </a:p>
        </p:txBody>
      </p:sp>
      <p:sp>
        <p:nvSpPr>
          <p:cNvPr id="11087" name="yt_shape_11087"/>
          <p:cNvSpPr txBox="1"/>
          <p:nvPr/>
        </p:nvSpPr>
        <p:spPr>
          <a:xfrm>
            <a:off x="540120" y="19438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一种药品原价每盒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元，经过两次降价后每盒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假设两次降价的百分率都为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8" name="yt_table_110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225678"/>
              </p:ext>
            </p:extLst>
          </p:nvPr>
        </p:nvGraphicFramePr>
        <p:xfrm>
          <a:off x="540000" y="2903268"/>
          <a:ext cx="7213918" cy="950976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3132138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</a:tbl>
          </a:graphicData>
        </a:graphic>
      </p:graphicFrame>
      <p:sp>
        <p:nvSpPr>
          <p:cNvPr id="11090" name="yt_shape_11090"/>
          <p:cNvSpPr txBox="1"/>
          <p:nvPr/>
        </p:nvSpPr>
        <p:spPr>
          <a:xfrm>
            <a:off x="540119" y="390482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某新建工业园区今年六月份提供就业岗位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个，并按计划逐月增长，预计八月份将提供岗位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个，设七、八两个月提供就业岗位数量的月平均增长率为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，根据题意，可列方程为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1501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1815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024335" title="H_28.801733">
            <a:extLst>
              <a:ext uri="{FF2B5EF4-FFF2-40B4-BE49-F238E27FC236}">
                <a16:creationId xmlns:a16="http://schemas.microsoft.com/office/drawing/2014/main" id="{DCAC208F-8A3F-09D5-473B-99C742C097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8359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B4CCB9-44FA-5976-5FC6-7CD1F4E01A14}"/>
              </a:ext>
            </a:extLst>
          </p:cNvPr>
          <p:cNvSpPr txBox="1"/>
          <p:nvPr/>
        </p:nvSpPr>
        <p:spPr>
          <a:xfrm>
            <a:off x="4225184" y="23725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7B9934-B7D9-6996-34C3-409607554906}"/>
              </a:ext>
            </a:extLst>
          </p:cNvPr>
          <p:cNvSpPr txBox="1"/>
          <p:nvPr/>
        </p:nvSpPr>
        <p:spPr>
          <a:xfrm>
            <a:off x="5461846" y="4808993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2" name="yt_shape_11092"/>
          <p:cNvSpPr txBox="1"/>
          <p:nvPr/>
        </p:nvSpPr>
        <p:spPr>
          <a:xfrm>
            <a:off x="540000" y="12941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群里共有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个成员，每个成员都分别给群里其他成员发送一条消息，这样共有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条消息；</a:t>
            </a:r>
          </a:p>
        </p:txBody>
      </p:sp>
      <p:sp>
        <p:nvSpPr>
          <p:cNvPr id="11093" name="yt_shape_11093"/>
          <p:cNvSpPr txBox="1"/>
          <p:nvPr/>
        </p:nvSpPr>
        <p:spPr>
          <a:xfrm>
            <a:off x="540000" y="2253541"/>
            <a:ext cx="414536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756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化为一般形式为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756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11094" name="yt_shape_11094"/>
          <p:cNvSpPr txBox="1"/>
          <p:nvPr/>
        </p:nvSpPr>
        <p:spPr>
          <a:xfrm>
            <a:off x="540000" y="32129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在一幅长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的长方形徽派版画四周镶一条金色装饰边，制成一幅长方形挂图，如果要使整个挂图的面积是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5400cm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，设金色的装饰边的宽为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95" name="yt_image_11095" title="H_105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233" y="4426309"/>
            <a:ext cx="2547747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7" name="yt_shape_11097"/>
          <p:cNvSpPr txBox="1"/>
          <p:nvPr/>
        </p:nvSpPr>
        <p:spPr>
          <a:xfrm>
            <a:off x="9169955" y="5886693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AAEC30-229B-5B22-16EE-741A85AAEDA3}"/>
              </a:ext>
            </a:extLst>
          </p:cNvPr>
          <p:cNvSpPr txBox="1"/>
          <p:nvPr/>
        </p:nvSpPr>
        <p:spPr>
          <a:xfrm>
            <a:off x="624364" y="752595"/>
            <a:ext cx="943304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根据下列问题中的条件，列出关于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的方程，并将其化为一般形式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1098">
            <a:extLst>
              <a:ext uri="{FF2B5EF4-FFF2-40B4-BE49-F238E27FC236}">
                <a16:creationId xmlns:a16="http://schemas.microsoft.com/office/drawing/2014/main" id="{E8DABB70-8540-C4D5-0DCF-8705DC5586F3}"/>
              </a:ext>
            </a:extLst>
          </p:cNvPr>
          <p:cNvSpPr txBox="1"/>
          <p:nvPr/>
        </p:nvSpPr>
        <p:spPr>
          <a:xfrm>
            <a:off x="540000" y="4688039"/>
            <a:ext cx="817852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解：由题可知，挂图长为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，宽为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根据题意，得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5400.</a:t>
            </a:r>
          </a:p>
        </p:txBody>
      </p:sp>
      <p:sp>
        <p:nvSpPr>
          <p:cNvPr id="5" name="yt_shape_11099">
            <a:extLst>
              <a:ext uri="{FF2B5EF4-FFF2-40B4-BE49-F238E27FC236}">
                <a16:creationId xmlns:a16="http://schemas.microsoft.com/office/drawing/2014/main" id="{AFAFD364-3C5F-5848-73B0-4D28D0AF34CB}"/>
              </a:ext>
            </a:extLst>
          </p:cNvPr>
          <p:cNvSpPr txBox="1"/>
          <p:nvPr/>
        </p:nvSpPr>
        <p:spPr>
          <a:xfrm>
            <a:off x="540000" y="5647474"/>
            <a:ext cx="4145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一般形式为：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93" grpId="0" uiExpand="1" build="allAtOnce"/>
      <p:bldP spid="4" grpId="0" uiExpand="1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" name="yt_shape_11100"/>
          <p:cNvSpPr txBox="1"/>
          <p:nvPr/>
        </p:nvSpPr>
        <p:spPr>
          <a:xfrm>
            <a:off x="540000" y="2904894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对一元二次方程的概念理解不清楚而致错</a:t>
            </a:r>
          </a:p>
        </p:txBody>
      </p:sp>
      <p:sp>
        <p:nvSpPr>
          <p:cNvPr id="11101" name="yt_shape_11101"/>
          <p:cNvSpPr txBox="1"/>
          <p:nvPr/>
        </p:nvSpPr>
        <p:spPr>
          <a:xfrm>
            <a:off x="540120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024551" title="H_28.801733">
            <a:extLst>
              <a:ext uri="{FF2B5EF4-FFF2-40B4-BE49-F238E27FC236}">
                <a16:creationId xmlns:a16="http://schemas.microsoft.com/office/drawing/2014/main" id="{5024325D-0311-1BEA-D737-3F7DE59FF7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E0B370-DBF1-ED2A-E87C-82F4F90B3FE1}"/>
              </a:ext>
            </a:extLst>
          </p:cNvPr>
          <p:cNvSpPr txBox="1"/>
          <p:nvPr/>
        </p:nvSpPr>
        <p:spPr>
          <a:xfrm>
            <a:off x="1059709" y="38331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3" name="yt_shape_11103"/>
          <p:cNvSpPr txBox="1"/>
          <p:nvPr/>
        </p:nvSpPr>
        <p:spPr>
          <a:xfrm>
            <a:off x="540000" y="2014856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02" name="yt_image_11102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4856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05" name="yt_shape_11105"/>
          <p:cNvSpPr txBox="1"/>
          <p:nvPr/>
        </p:nvSpPr>
        <p:spPr>
          <a:xfrm>
            <a:off x="540120" y="270672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参加足球联赛的每两支球队之间都要进行两场比赛，共要比赛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场，设参加比赛的球队有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支，根据题意，下面列出的方程正确的是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06" name="yt_table_11106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6351755"/>
                  </p:ext>
                </p:extLst>
              </p:nvPr>
            </p:nvGraphicFramePr>
            <p:xfrm>
              <a:off x="540000" y="4146291"/>
              <a:ext cx="7108762" cy="1057085"/>
            </p:xfrm>
            <a:graphic>
              <a:graphicData uri="http://schemas.openxmlformats.org/drawingml/2006/table">
                <a:tbl>
                  <a:tblPr/>
                  <a:tblGrid>
                    <a:gridCol w="4029202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3079560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106" name="yt_table_11106" descr="{&quot;rangeId&quot;:18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6351755"/>
                  </p:ext>
                </p:extLst>
              </p:nvPr>
            </p:nvGraphicFramePr>
            <p:xfrm>
              <a:off x="540000" y="3031435"/>
              <a:ext cx="7108762" cy="1057085"/>
            </p:xfrm>
            <a:graphic>
              <a:graphicData uri="http://schemas.openxmlformats.org/drawingml/2006/table">
                <a:tbl>
                  <a:tblPr/>
                  <a:tblGrid>
                    <a:gridCol w="4029202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3079560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6551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0632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7CF7E81-B1E5-E279-6996-E48F0E36238C}"/>
              </a:ext>
            </a:extLst>
          </p:cNvPr>
          <p:cNvSpPr txBox="1"/>
          <p:nvPr/>
        </p:nvSpPr>
        <p:spPr>
          <a:xfrm>
            <a:off x="2126509" y="36108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7" name="yt_shape_11107"/>
          <p:cNvSpPr txBox="1"/>
          <p:nvPr/>
        </p:nvSpPr>
        <p:spPr>
          <a:xfrm>
            <a:off x="540119" y="19181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用总长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的铝合金型材做一个如图所示的窗框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不计损耗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，窗框的外围是矩形，上部是两个全等的正方形，窗框的总面积为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3.52m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材料的厚度忽略不计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若设小正方形的边长为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，下列方程符合题意的是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11" name="yt_table_11111_skip" title="H_166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6646767"/>
                  </p:ext>
                </p:extLst>
              </p:nvPr>
            </p:nvGraphicFramePr>
            <p:xfrm>
              <a:off x="540000" y="3357758"/>
              <a:ext cx="4206875" cy="2116076"/>
            </p:xfrm>
            <a:graphic>
              <a:graphicData uri="http://schemas.openxmlformats.org/drawingml/2006/table">
                <a:tbl>
                  <a:tblPr/>
                  <a:tblGrid>
                    <a:gridCol w="4206875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3.52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3.52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3.52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3.52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111" name="yt_table_11111_skip" descr="{&quot;rangeId&quot;:23,&quot;type&quot;:&quot;Option&quot;,&quot;drawing&quot;:[&quot;yt_shape_11108&quot;]}" title="H_166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6646767"/>
                  </p:ext>
                </p:extLst>
              </p:nvPr>
            </p:nvGraphicFramePr>
            <p:xfrm>
              <a:off x="540000" y="2339566"/>
              <a:ext cx="4206875" cy="2116076"/>
            </p:xfrm>
            <a:graphic>
              <a:graphicData uri="http://schemas.openxmlformats.org/drawingml/2006/table">
                <a:tbl>
                  <a:tblPr/>
                  <a:tblGrid>
                    <a:gridCol w="4206875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3.52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5000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3.52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108" name="yt_shape_11108_skip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23295" y="3357758"/>
            <a:ext cx="1026414" cy="1942479"/>
            <a:chOff x="0" y="0"/>
            <a:chExt cx="1026414" cy="1942479"/>
          </a:xfrm>
        </p:grpSpPr>
        <p:pic>
          <p:nvPicPr>
            <p:cNvPr id="2" name="yt_image_1110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026414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10" name="yt_shape_11110"/>
            <p:cNvSpPr txBox="1"/>
            <p:nvPr/>
          </p:nvSpPr>
          <p:spPr>
            <a:xfrm>
              <a:off x="-96257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F55F9AD-6060-276F-181F-072E51B247CF}"/>
              </a:ext>
            </a:extLst>
          </p:cNvPr>
          <p:cNvSpPr txBox="1"/>
          <p:nvPr/>
        </p:nvSpPr>
        <p:spPr>
          <a:xfrm>
            <a:off x="9736982" y="28223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1612</Words>
  <Application>Microsoft Office PowerPoint</Application>
  <PresentationFormat>宽屏</PresentationFormat>
  <Paragraphs>134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45</cp:revision>
  <dcterms:created xsi:type="dcterms:W3CDTF">2023-05-05T05:33:04Z</dcterms:created>
  <dcterms:modified xsi:type="dcterms:W3CDTF">2023-11-05T03:15:17Z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