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5" r:id="rId6"/>
    <p:sldId id="373" r:id="rId7"/>
    <p:sldId id="37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000" y="1637431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忽略二次项系数不为零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93" name="yt_shape_11793"/>
              <p:cNvSpPr txBox="1"/>
              <p:nvPr/>
            </p:nvSpPr>
            <p:spPr>
              <a:xfrm>
                <a:off x="540000" y="2136996"/>
                <a:ext cx="10386882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是一元二次方程，则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93" name="yt_shape_1179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36996"/>
                <a:ext cx="10386882" cy="481029"/>
              </a:xfrm>
              <a:prstGeom prst="rect">
                <a:avLst/>
              </a:prstGeom>
              <a:blipFill>
                <a:blip r:embed="rId2"/>
                <a:stretch>
                  <a:fillRect l="-1820" t="-1282" r="-822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95" name="yt_table_117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85215"/>
              </p:ext>
            </p:extLst>
          </p:nvPr>
        </p:nvGraphicFramePr>
        <p:xfrm>
          <a:off x="540000" y="2668813"/>
          <a:ext cx="5385118" cy="950976"/>
        </p:xfrm>
        <a:graphic>
          <a:graphicData uri="http://schemas.openxmlformats.org/drawingml/2006/table">
            <a:tbl>
              <a:tblPr/>
              <a:tblGrid>
                <a:gridCol w="3589655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11797" name="yt_shape_11797"/>
          <p:cNvSpPr txBox="1"/>
          <p:nvPr/>
        </p:nvSpPr>
        <p:spPr>
          <a:xfrm>
            <a:off x="540119" y="36703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8" name="yt_table_117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98253"/>
              </p:ext>
            </p:extLst>
          </p:nvPr>
        </p:nvGraphicFramePr>
        <p:xfrm>
          <a:off x="540000" y="4629802"/>
          <a:ext cx="6264593" cy="950976"/>
        </p:xfrm>
        <a:graphic>
          <a:graphicData uri="http://schemas.openxmlformats.org/drawingml/2006/table">
            <a:tbl>
              <a:tblPr/>
              <a:tblGrid>
                <a:gridCol w="3589655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674938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pic>
        <p:nvPicPr>
          <p:cNvPr id="3" name="yt_shape_1699003250793" title="H_28.770866">
            <a:extLst>
              <a:ext uri="{FF2B5EF4-FFF2-40B4-BE49-F238E27FC236}">
                <a16:creationId xmlns:a16="http://schemas.microsoft.com/office/drawing/2014/main" id="{330085E1-2EE6-17CC-EA2D-3F3E1F92D2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6955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55F481-C820-D1EB-C467-D338EDA25A90}"/>
              </a:ext>
            </a:extLst>
          </p:cNvPr>
          <p:cNvSpPr txBox="1"/>
          <p:nvPr/>
        </p:nvSpPr>
        <p:spPr>
          <a:xfrm>
            <a:off x="10076018" y="2090190"/>
            <a:ext cx="383285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F666B5-3CA2-A2B2-ED1E-43317726DD9B}"/>
              </a:ext>
            </a:extLst>
          </p:cNvPr>
          <p:cNvSpPr txBox="1"/>
          <p:nvPr/>
        </p:nvSpPr>
        <p:spPr>
          <a:xfrm>
            <a:off x="2431308" y="40990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0" name="yt_shape_11800"/>
          <p:cNvSpPr txBox="1"/>
          <p:nvPr/>
        </p:nvSpPr>
        <p:spPr>
          <a:xfrm>
            <a:off x="540000" y="1616587"/>
            <a:ext cx="7572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有实数根，求实数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01" name="yt_shape_11801"/>
          <p:cNvSpPr txBox="1"/>
          <p:nvPr/>
        </p:nvSpPr>
        <p:spPr>
          <a:xfrm>
            <a:off x="540000" y="2095890"/>
            <a:ext cx="48891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时，原方程为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02" name="yt_shape_11802"/>
              <p:cNvSpPr txBox="1"/>
              <p:nvPr/>
            </p:nvSpPr>
            <p:spPr>
              <a:xfrm>
                <a:off x="540000" y="2575193"/>
                <a:ext cx="587981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符合题意；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有实数根，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1802" name="yt_shape_11802" descr="{&quot;rangeId&quot;: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5193"/>
                <a:ext cx="5879815" cy="2066784"/>
              </a:xfrm>
              <a:prstGeom prst="rect">
                <a:avLst/>
              </a:prstGeom>
              <a:blipFill>
                <a:blip r:embed="rId2"/>
                <a:stretch>
                  <a:fillRect l="-3216" r="-2178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04" name="yt_shape_11804"/>
          <p:cNvSpPr txBox="1"/>
          <p:nvPr/>
        </p:nvSpPr>
        <p:spPr>
          <a:xfrm>
            <a:off x="540000" y="4692765"/>
            <a:ext cx="358110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实数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的取值范围是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01" grpId="0" build="allAtOnce"/>
      <p:bldP spid="11802" grpId="0" build="allAtOnce"/>
      <p:bldP spid="1180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000" y="1100256"/>
            <a:ext cx="54918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忽略一元二次方程有根的条件</a:t>
            </a:r>
          </a:p>
        </p:txBody>
      </p:sp>
      <p:sp>
        <p:nvSpPr>
          <p:cNvPr id="11806" name="yt_shape_11806"/>
          <p:cNvSpPr txBox="1"/>
          <p:nvPr/>
        </p:nvSpPr>
        <p:spPr>
          <a:xfrm>
            <a:off x="540000" y="1599821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下列方程中，两根之和为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7" name="yt_table_118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863508"/>
              </p:ext>
            </p:extLst>
          </p:nvPr>
        </p:nvGraphicFramePr>
        <p:xfrm>
          <a:off x="540000" y="2079124"/>
          <a:ext cx="6332856" cy="950976"/>
        </p:xfrm>
        <a:graphic>
          <a:graphicData uri="http://schemas.openxmlformats.org/drawingml/2006/table">
            <a:tbl>
              <a:tblPr/>
              <a:tblGrid>
                <a:gridCol w="3556318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sp>
        <p:nvSpPr>
          <p:cNvPr id="11809" name="yt_shape_11809"/>
          <p:cNvSpPr txBox="1"/>
          <p:nvPr/>
        </p:nvSpPr>
        <p:spPr>
          <a:xfrm>
            <a:off x="540119" y="308067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如果方程有实数根，求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2" name="yt_shape_11812"/>
              <p:cNvSpPr txBox="1"/>
              <p:nvPr/>
            </p:nvSpPr>
            <p:spPr>
              <a:xfrm>
                <a:off x="540000" y="4998719"/>
                <a:ext cx="7965322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有实数根，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12" name="yt_shape_11812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98719"/>
                <a:ext cx="7965322" cy="1119024"/>
              </a:xfrm>
              <a:prstGeom prst="rect">
                <a:avLst/>
              </a:prstGeom>
              <a:blipFill>
                <a:blip r:embed="rId2"/>
                <a:stretch>
                  <a:fillRect l="-2374" t="-4348" r="-137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251016" title="H_28.770866">
            <a:extLst>
              <a:ext uri="{FF2B5EF4-FFF2-40B4-BE49-F238E27FC236}">
                <a16:creationId xmlns:a16="http://schemas.microsoft.com/office/drawing/2014/main" id="{A8F4B8A7-8B03-2F28-75BE-1F3462C0BA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9780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61B1A9-175F-F257-507D-D787B48EFFD1}"/>
              </a:ext>
            </a:extLst>
          </p:cNvPr>
          <p:cNvSpPr txBox="1"/>
          <p:nvPr/>
        </p:nvSpPr>
        <p:spPr>
          <a:xfrm>
            <a:off x="5250589" y="15530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5FB672-0BD7-A6BD-F9FA-4CEC4A999A0A}"/>
              </a:ext>
            </a:extLst>
          </p:cNvPr>
          <p:cNvSpPr txBox="1"/>
          <p:nvPr/>
        </p:nvSpPr>
        <p:spPr>
          <a:xfrm>
            <a:off x="5579321" y="3509360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12" grpId="0" build="allAtOnce"/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4" name="yt_shape_11814"/>
              <p:cNvSpPr txBox="1"/>
              <p:nvPr/>
            </p:nvSpPr>
            <p:spPr>
              <a:xfrm>
                <a:off x="540000" y="1182595"/>
                <a:ext cx="7326878" cy="737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是方程的两根，且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14" name="yt_shape_11814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26878" cy="737510"/>
              </a:xfrm>
              <a:prstGeom prst="rect">
                <a:avLst/>
              </a:prstGeom>
              <a:blipFill>
                <a:blip r:embed="rId2"/>
                <a:stretch>
                  <a:fillRect l="-2581" r="-1665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16" name="yt_shape_11816"/>
              <p:cNvSpPr txBox="1"/>
              <p:nvPr/>
            </p:nvSpPr>
            <p:spPr>
              <a:xfrm>
                <a:off x="540000" y="1970893"/>
                <a:ext cx="6004977" cy="40645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是方程的两根，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是分式方程的根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16" name="yt_shape_11816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0893"/>
                <a:ext cx="6004977" cy="4064511"/>
              </a:xfrm>
              <a:prstGeom prst="rect">
                <a:avLst/>
              </a:prstGeom>
              <a:blipFill>
                <a:blip r:embed="rId3"/>
                <a:stretch>
                  <a:fillRect l="-3147" t="-1199" r="-2234" b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8" name="yt_shape_11818"/>
          <p:cNvSpPr txBox="1"/>
          <p:nvPr/>
        </p:nvSpPr>
        <p:spPr>
          <a:xfrm>
            <a:off x="540000" y="1225262"/>
            <a:ext cx="51841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与三角形三边结合忘记取舍</a:t>
            </a:r>
          </a:p>
        </p:txBody>
      </p:sp>
      <p:sp>
        <p:nvSpPr>
          <p:cNvPr id="11819" name="yt_shape_11819"/>
          <p:cNvSpPr txBox="1"/>
          <p:nvPr/>
        </p:nvSpPr>
        <p:spPr>
          <a:xfrm>
            <a:off x="540119" y="17248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的两个实数根，第三边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20" name="yt_shape_11820"/>
          <p:cNvSpPr txBox="1"/>
          <p:nvPr/>
        </p:nvSpPr>
        <p:spPr>
          <a:xfrm>
            <a:off x="540000" y="2684262"/>
            <a:ext cx="1011655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为底边长时，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，此时原方程为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821" name="yt_shape_11821"/>
          <p:cNvSpPr txBox="1"/>
          <p:nvPr/>
        </p:nvSpPr>
        <p:spPr>
          <a:xfrm>
            <a:off x="540000" y="3643697"/>
            <a:ext cx="984885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不能组成三角形，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舍去；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为腰长时，将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代入原方程，得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pic>
        <p:nvPicPr>
          <p:cNvPr id="3" name="yt_shape_1699003251235">
            <a:extLst>
              <a:ext uri="{FF2B5EF4-FFF2-40B4-BE49-F238E27FC236}">
                <a16:creationId xmlns:a16="http://schemas.microsoft.com/office/drawing/2014/main" id="{3E530093-2F32-EB80-1526-C389DF752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4786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0" grpId="0" build="allAtOnce"/>
      <p:bldP spid="1182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000" y="1474216"/>
            <a:ext cx="7840288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时，等腰三角形的底边长为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能围成三角形，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符合题意；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时，等腰三角形的底边长为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不能围成三角形，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综上所述，当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是等腰三角形时，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8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8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938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2023-11-05T04:00:49Z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