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3" r:id="rId7"/>
    <p:sldId id="375" r:id="rId8"/>
    <p:sldId id="376" r:id="rId9"/>
    <p:sldId id="378" r:id="rId10"/>
    <p:sldId id="382" r:id="rId11"/>
    <p:sldId id="388" r:id="rId12"/>
    <p:sldId id="384" r:id="rId13"/>
    <p:sldId id="385" r:id="rId14"/>
    <p:sldId id="386" r:id="rId15"/>
    <p:sldId id="389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208568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17" name="yt_image_11417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0" name="yt_shape_11420"/>
          <p:cNvSpPr txBox="1"/>
          <p:nvPr/>
        </p:nvSpPr>
        <p:spPr>
          <a:xfrm>
            <a:off x="540000" y="2783271"/>
            <a:ext cx="784830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用因式分解法解一元二次方程的一般步骤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将方程的右边化为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将方程的左边分解为两个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一次因式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的积；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令每个因式分别为零，得到两个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一元一次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解这两个一元一次方程，它们的解就是原方程的解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AEBEA8-465B-55E7-BEC7-EF02E8CD7A85}"/>
              </a:ext>
            </a:extLst>
          </p:cNvPr>
          <p:cNvSpPr txBox="1"/>
          <p:nvPr/>
        </p:nvSpPr>
        <p:spPr>
          <a:xfrm>
            <a:off x="3955189" y="32119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A03447-BE29-6EAF-0E30-77C104760A02}"/>
              </a:ext>
            </a:extLst>
          </p:cNvPr>
          <p:cNvSpPr txBox="1"/>
          <p:nvPr/>
        </p:nvSpPr>
        <p:spPr>
          <a:xfrm>
            <a:off x="4869589" y="36874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一次因式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890C92-999D-B79C-24D7-D41B7039D103}"/>
              </a:ext>
            </a:extLst>
          </p:cNvPr>
          <p:cNvSpPr txBox="1"/>
          <p:nvPr/>
        </p:nvSpPr>
        <p:spPr>
          <a:xfrm>
            <a:off x="5783989" y="416292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一元一次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2" name="yt_shape_11472"/>
          <p:cNvSpPr txBox="1"/>
          <p:nvPr/>
        </p:nvSpPr>
        <p:spPr>
          <a:xfrm>
            <a:off x="767408" y="1293513"/>
            <a:ext cx="6589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用因式分解法解方程：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73" name="yt_shape_11473"/>
              <p:cNvSpPr txBox="1"/>
              <p:nvPr/>
            </p:nvSpPr>
            <p:spPr>
              <a:xfrm>
                <a:off x="767408" y="1772816"/>
                <a:ext cx="6428042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解：移项得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把方程左边分解因式得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1473" name="yt_shape_114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1772816"/>
                <a:ext cx="6428042" cy="2079287"/>
              </a:xfrm>
              <a:prstGeom prst="rect">
                <a:avLst/>
              </a:prstGeom>
              <a:blipFill>
                <a:blip r:embed="rId2"/>
                <a:stretch>
                  <a:fillRect l="-2941" t="-2639" r="-1898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5" name="yt_shape_11475"/>
              <p:cNvSpPr txBox="1"/>
              <p:nvPr/>
            </p:nvSpPr>
            <p:spPr>
              <a:xfrm>
                <a:off x="540000" y="2167320"/>
                <a:ext cx="5941370" cy="696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75" name="yt_shape_11475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41370" cy="696088"/>
              </a:xfrm>
              <a:prstGeom prst="rect">
                <a:avLst/>
              </a:prstGeom>
              <a:blipFill>
                <a:blip r:embed="rId2"/>
                <a:stretch>
                  <a:fillRect l="-3183" r="-2259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77" name="yt_shape_11477"/>
              <p:cNvSpPr txBox="1"/>
              <p:nvPr/>
            </p:nvSpPr>
            <p:spPr>
              <a:xfrm>
                <a:off x="540000" y="2914196"/>
                <a:ext cx="5931111" cy="21364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解：原方程可化为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1477" name="yt_shape_11477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4196"/>
                <a:ext cx="5931111" cy="2136482"/>
              </a:xfrm>
              <a:prstGeom prst="rect">
                <a:avLst/>
              </a:prstGeom>
              <a:blipFill>
                <a:blip r:embed="rId3"/>
                <a:stretch>
                  <a:fillRect l="-3186" t="-2279" r="-2055" b="-1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9" name="yt_shape_11479"/>
          <p:cNvSpPr txBox="1"/>
          <p:nvPr/>
        </p:nvSpPr>
        <p:spPr>
          <a:xfrm>
            <a:off x="540119" y="123622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由多项式乘法：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，将该式从右到左使用，即可得到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十字相乘法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进行因式分解的公式：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80" name="yt_shape_11480"/>
          <p:cNvSpPr txBox="1"/>
          <p:nvPr/>
        </p:nvSpPr>
        <p:spPr>
          <a:xfrm>
            <a:off x="540000" y="2675788"/>
            <a:ext cx="97174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示例：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81" name="yt_shape_11481"/>
          <p:cNvSpPr txBox="1"/>
          <p:nvPr/>
        </p:nvSpPr>
        <p:spPr>
          <a:xfrm>
            <a:off x="540000" y="3155091"/>
            <a:ext cx="8803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尝试：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分解因式：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482" name="yt_shape_11482"/>
          <p:cNvSpPr txBox="1"/>
          <p:nvPr/>
        </p:nvSpPr>
        <p:spPr>
          <a:xfrm>
            <a:off x="540000" y="3634394"/>
            <a:ext cx="6607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请用上述方法解方程：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83" name="yt_shape_11483"/>
          <p:cNvSpPr txBox="1"/>
          <p:nvPr/>
        </p:nvSpPr>
        <p:spPr>
          <a:xfrm>
            <a:off x="540000" y="4113697"/>
            <a:ext cx="296555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84" name="yt_shape_11484"/>
          <p:cNvSpPr txBox="1"/>
          <p:nvPr/>
        </p:nvSpPr>
        <p:spPr>
          <a:xfrm>
            <a:off x="540000" y="5553263"/>
            <a:ext cx="2709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33A289-1893-51A2-BF70-6349D89941B1}"/>
              </a:ext>
            </a:extLst>
          </p:cNvPr>
          <p:cNvSpPr txBox="1"/>
          <p:nvPr/>
        </p:nvSpPr>
        <p:spPr>
          <a:xfrm>
            <a:off x="6290402" y="310828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F646F3-EFBD-EB16-2614-5B5873CB478B}"/>
              </a:ext>
            </a:extLst>
          </p:cNvPr>
          <p:cNvSpPr txBox="1"/>
          <p:nvPr/>
        </p:nvSpPr>
        <p:spPr>
          <a:xfrm>
            <a:off x="8101739" y="31082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83" grpId="0" build="allAtOnce"/>
      <p:bldP spid="11484" grpId="0" build="allAtOnce"/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15479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85" name="yt_image_114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79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8" name="yt_shape_11488"/>
          <p:cNvSpPr txBox="1"/>
          <p:nvPr/>
        </p:nvSpPr>
        <p:spPr>
          <a:xfrm>
            <a:off x="540119" y="22454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时，可以将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视为一个整体，设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，原方程化为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，解此方程，得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9" name="yt_shape_11489"/>
              <p:cNvSpPr txBox="1"/>
              <p:nvPr/>
            </p:nvSpPr>
            <p:spPr>
              <a:xfrm>
                <a:off x="540000" y="3204918"/>
                <a:ext cx="573887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89" name="yt_shape_11489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7018"/>
                <a:ext cx="5738879" cy="466666"/>
              </a:xfrm>
              <a:prstGeom prst="rect">
                <a:avLst/>
              </a:prstGeom>
              <a:blipFill>
                <a:blip r:embed="rId3"/>
                <a:stretch>
                  <a:fillRect l="-3294" t="-3896" r="-223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1" name="yt_shape_11491"/>
              <p:cNvSpPr txBox="1"/>
              <p:nvPr/>
            </p:nvSpPr>
            <p:spPr>
              <a:xfrm>
                <a:off x="540000" y="3722372"/>
                <a:ext cx="573887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91" name="yt_shape_11491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4472"/>
                <a:ext cx="5738879" cy="469167"/>
              </a:xfrm>
              <a:prstGeom prst="rect">
                <a:avLst/>
              </a:prstGeom>
              <a:blipFill>
                <a:blip r:embed="rId4"/>
                <a:stretch>
                  <a:fillRect l="-3294" t="-2597" r="-2232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3" name="yt_shape_11493"/>
              <p:cNvSpPr txBox="1"/>
              <p:nvPr/>
            </p:nvSpPr>
            <p:spPr>
              <a:xfrm>
                <a:off x="540000" y="4242327"/>
                <a:ext cx="7444859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原方程的解为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493" name="yt_shape_11493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4427"/>
                <a:ext cx="7444859" cy="469167"/>
              </a:xfrm>
              <a:prstGeom prst="rect">
                <a:avLst/>
              </a:prstGeom>
              <a:blipFill>
                <a:blip r:embed="rId5"/>
                <a:stretch>
                  <a:fillRect l="-2539" t="-3896" r="-147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95" name="yt_shape_11495"/>
          <p:cNvSpPr txBox="1"/>
          <p:nvPr/>
        </p:nvSpPr>
        <p:spPr>
          <a:xfrm>
            <a:off x="540000" y="4762282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上述方法叫做换元法，达到了降次目的，体现了转化思想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96" name="yt_shape_11496"/>
          <p:cNvSpPr txBox="1"/>
          <p:nvPr/>
        </p:nvSpPr>
        <p:spPr>
          <a:xfrm>
            <a:off x="540000" y="524158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运用上述方法解下列方程：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2194828"/>
            <a:ext cx="2939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498" name="yt_shape_11498"/>
          <p:cNvSpPr txBox="1"/>
          <p:nvPr/>
        </p:nvSpPr>
        <p:spPr>
          <a:xfrm>
            <a:off x="540000" y="2674131"/>
            <a:ext cx="629018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，原方程化为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，此时方程无解，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原方程的解为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" name="yt_shape_11499"/>
          <p:cNvSpPr txBox="1"/>
          <p:nvPr/>
        </p:nvSpPr>
        <p:spPr>
          <a:xfrm>
            <a:off x="540000" y="2153662"/>
            <a:ext cx="4966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00" name="yt_shape_11500"/>
              <p:cNvSpPr txBox="1"/>
              <p:nvPr/>
            </p:nvSpPr>
            <p:spPr>
              <a:xfrm>
                <a:off x="540000" y="2632965"/>
                <a:ext cx="7008585" cy="243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，原方程化为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原方程的解为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1500" name="yt_shape_11500" descr="{&quot;rangeId&quot;:2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2965"/>
                <a:ext cx="7008585" cy="2431371"/>
              </a:xfrm>
              <a:prstGeom prst="rect">
                <a:avLst/>
              </a:prstGeom>
              <a:blipFill>
                <a:blip r:embed="rId2"/>
                <a:stretch>
                  <a:fillRect l="-2698" t="-2256" r="-1741" b="-6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0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6" name="yt_shape_11426"/>
          <p:cNvSpPr txBox="1"/>
          <p:nvPr/>
        </p:nvSpPr>
        <p:spPr>
          <a:xfrm>
            <a:off x="540000" y="205288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25" name="yt_image_1142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288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8" name="yt_shape_11428"/>
          <p:cNvSpPr txBox="1"/>
          <p:nvPr/>
        </p:nvSpPr>
        <p:spPr>
          <a:xfrm>
            <a:off x="540000" y="2756179"/>
            <a:ext cx="620682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429" name="yt_shape_11429"/>
          <p:cNvSpPr txBox="1"/>
          <p:nvPr/>
        </p:nvSpPr>
        <p:spPr>
          <a:xfrm>
            <a:off x="540000" y="3255744"/>
            <a:ext cx="4709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0" name="yt_table_114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454594"/>
              </p:ext>
            </p:extLst>
          </p:nvPr>
        </p:nvGraphicFramePr>
        <p:xfrm>
          <a:off x="540000" y="3735047"/>
          <a:ext cx="6366193" cy="950976"/>
        </p:xfrm>
        <a:graphic>
          <a:graphicData uri="http://schemas.openxmlformats.org/drawingml/2006/table">
            <a:tbl>
              <a:tblPr/>
              <a:tblGrid>
                <a:gridCol w="3488055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878138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sp>
        <p:nvSpPr>
          <p:cNvPr id="11432" name="yt_shape_11432"/>
          <p:cNvSpPr txBox="1"/>
          <p:nvPr/>
        </p:nvSpPr>
        <p:spPr>
          <a:xfrm>
            <a:off x="540000" y="4736601"/>
            <a:ext cx="9658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139180">
            <a:extLst>
              <a:ext uri="{FF2B5EF4-FFF2-40B4-BE49-F238E27FC236}">
                <a16:creationId xmlns:a16="http://schemas.microsoft.com/office/drawing/2014/main" id="{51518D1F-B839-ECF8-E8BF-956179A7F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55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DB0963-2B39-135D-528C-9BB7AB1E6D0A}"/>
              </a:ext>
            </a:extLst>
          </p:cNvPr>
          <p:cNvSpPr txBox="1"/>
          <p:nvPr/>
        </p:nvSpPr>
        <p:spPr>
          <a:xfrm>
            <a:off x="4453664" y="3208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56D037-C4BE-50C7-F421-EC694B73C8BD}"/>
              </a:ext>
            </a:extLst>
          </p:cNvPr>
          <p:cNvSpPr txBox="1"/>
          <p:nvPr/>
        </p:nvSpPr>
        <p:spPr>
          <a:xfrm>
            <a:off x="7636601" y="4640583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3" name="yt_shape_11433"/>
          <p:cNvSpPr txBox="1"/>
          <p:nvPr/>
        </p:nvSpPr>
        <p:spPr>
          <a:xfrm>
            <a:off x="540000" y="2298861"/>
            <a:ext cx="740266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434" name="yt_shape_11434"/>
          <p:cNvSpPr txBox="1"/>
          <p:nvPr/>
        </p:nvSpPr>
        <p:spPr>
          <a:xfrm>
            <a:off x="540000" y="2798426"/>
            <a:ext cx="59070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5" name="yt_table_11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36355"/>
              </p:ext>
            </p:extLst>
          </p:nvPr>
        </p:nvGraphicFramePr>
        <p:xfrm>
          <a:off x="540000" y="3277729"/>
          <a:ext cx="6366193" cy="950976"/>
        </p:xfrm>
        <a:graphic>
          <a:graphicData uri="http://schemas.openxmlformats.org/drawingml/2006/table">
            <a:tbl>
              <a:tblPr/>
              <a:tblGrid>
                <a:gridCol w="3792855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573338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37" name="yt_shape_11437"/>
              <p:cNvSpPr txBox="1"/>
              <p:nvPr/>
            </p:nvSpPr>
            <p:spPr>
              <a:xfrm>
                <a:off x="540000" y="4279283"/>
                <a:ext cx="590706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437" name="yt_shape_1143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9283"/>
                <a:ext cx="5907066" cy="639855"/>
              </a:xfrm>
              <a:prstGeom prst="rect">
                <a:avLst/>
              </a:prstGeom>
              <a:blipFill>
                <a:blip r:embed="rId2"/>
                <a:stretch>
                  <a:fillRect l="-3199" r="-21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39574">
            <a:extLst>
              <a:ext uri="{FF2B5EF4-FFF2-40B4-BE49-F238E27FC236}">
                <a16:creationId xmlns:a16="http://schemas.microsoft.com/office/drawing/2014/main" id="{64FC65CD-AB64-1857-04E0-C2F91B458E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381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DAA320-64CB-3AD7-C741-2CDC19C996C5}"/>
              </a:ext>
            </a:extLst>
          </p:cNvPr>
          <p:cNvSpPr txBox="1"/>
          <p:nvPr/>
        </p:nvSpPr>
        <p:spPr>
          <a:xfrm>
            <a:off x="5622064" y="27516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80D62C-E1DA-3F4E-CBCC-4C6D308FC6E2}"/>
                  </a:ext>
                </a:extLst>
              </p:cNvPr>
              <p:cNvSpPr txBox="1"/>
              <p:nvPr/>
            </p:nvSpPr>
            <p:spPr>
              <a:xfrm>
                <a:off x="3945664" y="4077072"/>
                <a:ext cx="24581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80D62C-E1DA-3F4E-CBCC-4C6D308FC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5664" y="4077072"/>
                <a:ext cx="2458149" cy="727279"/>
              </a:xfrm>
              <a:prstGeom prst="rect">
                <a:avLst/>
              </a:prstGeom>
              <a:blipFill>
                <a:blip r:embed="rId4"/>
                <a:stretch>
                  <a:fillRect l="-37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9" name="yt_shape_11439"/>
          <p:cNvSpPr txBox="1"/>
          <p:nvPr/>
        </p:nvSpPr>
        <p:spPr>
          <a:xfrm>
            <a:off x="540000" y="2299342"/>
            <a:ext cx="85664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0000" y="2798907"/>
            <a:ext cx="5940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1" name="yt_table_114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28152"/>
              </p:ext>
            </p:extLst>
          </p:nvPr>
        </p:nvGraphicFramePr>
        <p:xfrm>
          <a:off x="540000" y="3278210"/>
          <a:ext cx="6975793" cy="950976"/>
        </p:xfrm>
        <a:graphic>
          <a:graphicData uri="http://schemas.openxmlformats.org/drawingml/2006/table">
            <a:tbl>
              <a:tblPr/>
              <a:tblGrid>
                <a:gridCol w="4097655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878138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43" name="yt_shape_11443"/>
              <p:cNvSpPr txBox="1"/>
              <p:nvPr/>
            </p:nvSpPr>
            <p:spPr>
              <a:xfrm>
                <a:off x="540000" y="4279764"/>
                <a:ext cx="994182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威海市中考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443" name="yt_shape_1144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9764"/>
                <a:ext cx="9941824" cy="638893"/>
              </a:xfrm>
              <a:prstGeom prst="rect">
                <a:avLst/>
              </a:prstGeom>
              <a:blipFill>
                <a:blip r:embed="rId2"/>
                <a:stretch>
                  <a:fillRect l="-1902" r="-98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140071">
            <a:extLst>
              <a:ext uri="{FF2B5EF4-FFF2-40B4-BE49-F238E27FC236}">
                <a16:creationId xmlns:a16="http://schemas.microsoft.com/office/drawing/2014/main" id="{686946D6-FC05-40B0-C5D6-162E9982DD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386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530A1D-9208-6593-6AC3-8E7CEDC40C9B}"/>
              </a:ext>
            </a:extLst>
          </p:cNvPr>
          <p:cNvSpPr txBox="1"/>
          <p:nvPr/>
        </p:nvSpPr>
        <p:spPr>
          <a:xfrm>
            <a:off x="5655402" y="27521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74C0E9-9360-AC12-1EEB-AAE7B3DD035E}"/>
                  </a:ext>
                </a:extLst>
              </p:cNvPr>
              <p:cNvSpPr txBox="1"/>
              <p:nvPr/>
            </p:nvSpPr>
            <p:spPr>
              <a:xfrm>
                <a:off x="8246201" y="4077072"/>
                <a:ext cx="21533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74C0E9-9360-AC12-1EEB-AAE7B3DD0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201" y="4077072"/>
                <a:ext cx="2153349" cy="726326"/>
              </a:xfrm>
              <a:prstGeom prst="rect">
                <a:avLst/>
              </a:prstGeom>
              <a:blipFill>
                <a:blip r:embed="rId4"/>
                <a:stretch>
                  <a:fillRect l="-453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000" y="2168800"/>
            <a:ext cx="713015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解形如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446" name="yt_shape_11446"/>
          <p:cNvSpPr txBox="1"/>
          <p:nvPr/>
        </p:nvSpPr>
        <p:spPr>
          <a:xfrm>
            <a:off x="540000" y="2668365"/>
            <a:ext cx="7428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分解正确的是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7" name="yt_table_114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565621"/>
              </p:ext>
            </p:extLst>
          </p:nvPr>
        </p:nvGraphicFramePr>
        <p:xfrm>
          <a:off x="540000" y="3147668"/>
          <a:ext cx="3741738" cy="1901952"/>
        </p:xfrm>
        <a:graphic>
          <a:graphicData uri="http://schemas.openxmlformats.org/drawingml/2006/table">
            <a:tbl>
              <a:tblPr/>
              <a:tblGrid>
                <a:gridCol w="3741738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pic>
        <p:nvPicPr>
          <p:cNvPr id="3" name="yt_shape_1699003140512" title="H_28.801733">
            <a:extLst>
              <a:ext uri="{FF2B5EF4-FFF2-40B4-BE49-F238E27FC236}">
                <a16:creationId xmlns:a16="http://schemas.microsoft.com/office/drawing/2014/main" id="{24FB4617-4055-CC9E-6A31-63DFA1412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81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0E70F4-ABA8-9B51-A0B6-8283C8A2DFD9}"/>
              </a:ext>
            </a:extLst>
          </p:cNvPr>
          <p:cNvSpPr txBox="1"/>
          <p:nvPr/>
        </p:nvSpPr>
        <p:spPr>
          <a:xfrm>
            <a:off x="7146064" y="26215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9" name="yt_shape_11449"/>
          <p:cNvSpPr txBox="1"/>
          <p:nvPr/>
        </p:nvSpPr>
        <p:spPr>
          <a:xfrm>
            <a:off x="540000" y="1956004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用因式分解法解下列方程：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540000" y="2435307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451" name="yt_shape_11451"/>
          <p:cNvSpPr txBox="1"/>
          <p:nvPr/>
        </p:nvSpPr>
        <p:spPr>
          <a:xfrm>
            <a:off x="540000" y="2914610"/>
            <a:ext cx="288861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000" y="3874045"/>
            <a:ext cx="53764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453" name="yt_shape_11453"/>
          <p:cNvSpPr txBox="1"/>
          <p:nvPr/>
        </p:nvSpPr>
        <p:spPr>
          <a:xfrm>
            <a:off x="540000" y="4353348"/>
            <a:ext cx="381194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1" grpId="0" build="allAtOnce"/>
      <p:bldP spid="1145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4" name="yt_shape_11454"/>
          <p:cNvSpPr txBox="1"/>
          <p:nvPr/>
        </p:nvSpPr>
        <p:spPr>
          <a:xfrm>
            <a:off x="540000" y="2426005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对方程两边同除以含未知数的因式漏解而出错</a:t>
            </a:r>
          </a:p>
        </p:txBody>
      </p:sp>
      <p:sp>
        <p:nvSpPr>
          <p:cNvPr id="11455" name="yt_shape_11455"/>
          <p:cNvSpPr txBox="1"/>
          <p:nvPr/>
        </p:nvSpPr>
        <p:spPr>
          <a:xfrm>
            <a:off x="540000" y="2925570"/>
            <a:ext cx="4871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456" name="yt_shape_11456"/>
          <p:cNvSpPr txBox="1"/>
          <p:nvPr/>
        </p:nvSpPr>
        <p:spPr>
          <a:xfrm>
            <a:off x="540000" y="3404873"/>
            <a:ext cx="6043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解：将方程两边除以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1457" name="yt_shape_11457"/>
          <p:cNvSpPr txBox="1"/>
          <p:nvPr/>
        </p:nvSpPr>
        <p:spPr>
          <a:xfrm>
            <a:off x="540000" y="3884176"/>
            <a:ext cx="15981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1458" name="yt_shape_11458"/>
          <p:cNvSpPr txBox="1"/>
          <p:nvPr/>
        </p:nvSpPr>
        <p:spPr>
          <a:xfrm>
            <a:off x="540000" y="4363479"/>
            <a:ext cx="8864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以上解答错在第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步，正确的答案是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140810">
            <a:extLst>
              <a:ext uri="{FF2B5EF4-FFF2-40B4-BE49-F238E27FC236}">
                <a16:creationId xmlns:a16="http://schemas.microsoft.com/office/drawing/2014/main" id="{51BB5528-B4BD-D44D-AEFF-E9DC4118C9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53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E6B6E7-20A1-C486-B81D-7F7440D6C977}"/>
              </a:ext>
            </a:extLst>
          </p:cNvPr>
          <p:cNvSpPr txBox="1"/>
          <p:nvPr/>
        </p:nvSpPr>
        <p:spPr>
          <a:xfrm>
            <a:off x="2888389" y="43166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2376E5-F2CF-E2F7-0AFB-5D0BC5F182E6}"/>
              </a:ext>
            </a:extLst>
          </p:cNvPr>
          <p:cNvSpPr txBox="1"/>
          <p:nvPr/>
        </p:nvSpPr>
        <p:spPr>
          <a:xfrm>
            <a:off x="6782526" y="431667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1E8134-2D58-3F3C-3694-7A32EB69FE8B}"/>
              </a:ext>
            </a:extLst>
          </p:cNvPr>
          <p:cNvSpPr txBox="1"/>
          <p:nvPr/>
        </p:nvSpPr>
        <p:spPr>
          <a:xfrm>
            <a:off x="8695464" y="43166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000" y="1588182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59" name="yt_image_11459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8182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2" name="yt_shape_11462"/>
          <p:cNvSpPr txBox="1"/>
          <p:nvPr/>
        </p:nvSpPr>
        <p:spPr>
          <a:xfrm>
            <a:off x="540120" y="22800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已知等腰三角形的两边长分别是一元二次方程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的两根，则该等腰三角形的底边长为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3" name="yt_table_114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977694"/>
              </p:ext>
            </p:extLst>
          </p:nvPr>
        </p:nvGraphicFramePr>
        <p:xfrm>
          <a:off x="540000" y="3239486"/>
          <a:ext cx="34563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11465" name="yt_shape_11465"/>
          <p:cNvSpPr txBox="1"/>
          <p:nvPr/>
        </p:nvSpPr>
        <p:spPr>
          <a:xfrm>
            <a:off x="540119" y="4241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，则二次三项式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可以分解为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6AE745-766F-51C1-2390-9582B5E0F716}"/>
              </a:ext>
            </a:extLst>
          </p:cNvPr>
          <p:cNvSpPr txBox="1"/>
          <p:nvPr/>
        </p:nvSpPr>
        <p:spPr>
          <a:xfrm>
            <a:off x="5479309" y="27087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C634ED-B632-50BC-C09A-C54EF559FDF2}"/>
              </a:ext>
            </a:extLst>
          </p:cNvPr>
          <p:cNvSpPr txBox="1"/>
          <p:nvPr/>
        </p:nvSpPr>
        <p:spPr>
          <a:xfrm>
            <a:off x="3869583" y="466972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7" name="yt_shape_11467"/>
              <p:cNvSpPr txBox="1"/>
              <p:nvPr/>
            </p:nvSpPr>
            <p:spPr>
              <a:xfrm>
                <a:off x="551384" y="1412776"/>
                <a:ext cx="7140176" cy="244399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解一元二次方程：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	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	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第四步</a:t>
                </a:r>
              </a:p>
            </p:txBody>
          </p:sp>
        </mc:Choice>
        <mc:Fallback xmlns="">
          <p:sp>
            <p:nvSpPr>
              <p:cNvPr id="11467" name="yt_shape_114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12776"/>
                <a:ext cx="7140176" cy="2443993"/>
              </a:xfrm>
              <a:prstGeom prst="rect">
                <a:avLst/>
              </a:prstGeom>
              <a:blipFill>
                <a:blip r:embed="rId2"/>
                <a:stretch>
                  <a:fillRect l="-1448" t="-446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69" name="yt_shape_11469"/>
          <p:cNvSpPr txBox="1"/>
          <p:nvPr/>
        </p:nvSpPr>
        <p:spPr>
          <a:xfrm>
            <a:off x="418752" y="3961955"/>
            <a:ext cx="861774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小明的解法是从第几步开始出现错误的？求出此题的正确结果；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7A0BD2-70B4-4237-6A86-08D72B3B36E1}"/>
              </a:ext>
            </a:extLst>
          </p:cNvPr>
          <p:cNvSpPr txBox="1"/>
          <p:nvPr/>
        </p:nvSpPr>
        <p:spPr>
          <a:xfrm>
            <a:off x="418752" y="845925"/>
            <a:ext cx="90730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小明同学在解一元二次方程时，他是这样做的：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470">
                <a:extLst>
                  <a:ext uri="{FF2B5EF4-FFF2-40B4-BE49-F238E27FC236}">
                    <a16:creationId xmlns:a16="http://schemas.microsoft.com/office/drawing/2014/main" id="{3BF7BDFC-B04F-77C7-7D1D-32F741E09EE2}"/>
                  </a:ext>
                </a:extLst>
              </p:cNvPr>
              <p:cNvSpPr txBox="1"/>
              <p:nvPr/>
            </p:nvSpPr>
            <p:spPr>
              <a:xfrm>
                <a:off x="418752" y="4365104"/>
                <a:ext cx="11111999" cy="2001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解：小明的解法是从第一步开始出现错误的，方程两边不应该同时除以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，且去括号时有符号错误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正确的解题过程如下：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把方程左边分解因式得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1470">
                <a:extLst>
                  <a:ext uri="{FF2B5EF4-FFF2-40B4-BE49-F238E27FC236}">
                    <a16:creationId xmlns:a16="http://schemas.microsoft.com/office/drawing/2014/main" id="{3BF7BDFC-B04F-77C7-7D1D-32F741E0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52" y="4365104"/>
                <a:ext cx="11111999" cy="2001958"/>
              </a:xfrm>
              <a:prstGeom prst="rect">
                <a:avLst/>
              </a:prstGeom>
              <a:blipFill>
                <a:blip r:embed="rId3"/>
                <a:stretch>
                  <a:fillRect l="-1700" t="-5488" r="-1591" b="-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1699</Words>
  <Application>Microsoft Office PowerPoint</Application>
  <PresentationFormat>宽屏</PresentationFormat>
  <Paragraphs>124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2023-11-07T03:18:21Z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