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6" r:id="rId5"/>
    <p:sldId id="367" r:id="rId6"/>
    <p:sldId id="369" r:id="rId7"/>
    <p:sldId id="377" r:id="rId8"/>
    <p:sldId id="370" r:id="rId9"/>
    <p:sldId id="372" r:id="rId10"/>
    <p:sldId id="378" r:id="rId11"/>
    <p:sldId id="374" r:id="rId12"/>
    <p:sldId id="379" r:id="rId13"/>
    <p:sldId id="375" r:id="rId14"/>
    <p:sldId id="38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8" name="yt_shape_11728"/>
          <p:cNvSpPr txBox="1"/>
          <p:nvPr/>
        </p:nvSpPr>
        <p:spPr>
          <a:xfrm>
            <a:off x="540000" y="900000"/>
            <a:ext cx="57996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用根的判别式判断方程根的情况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29" name="yt_shape_11729"/>
              <p:cNvSpPr txBox="1"/>
              <p:nvPr/>
            </p:nvSpPr>
            <p:spPr>
              <a:xfrm>
                <a:off x="540000" y="1399565"/>
                <a:ext cx="484748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不解方程判断下列方程根的情况：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9" name="yt_shape_11729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847481" cy="1119024"/>
              </a:xfrm>
              <a:prstGeom prst="rect">
                <a:avLst/>
              </a:prstGeom>
              <a:blipFill>
                <a:blip r:embed="rId2"/>
                <a:stretch>
                  <a:fillRect l="-3899" t="-4918" r="-2893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32" name="yt_shape_11732"/>
          <p:cNvSpPr txBox="1"/>
          <p:nvPr/>
        </p:nvSpPr>
        <p:spPr>
          <a:xfrm>
            <a:off x="540000" y="2568549"/>
            <a:ext cx="407803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方程有两个不相等的实数根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33" name="yt_shape_11733"/>
          <p:cNvSpPr txBox="1"/>
          <p:nvPr/>
        </p:nvSpPr>
        <p:spPr>
          <a:xfrm>
            <a:off x="540000" y="3527984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734" name="yt_shape_11734"/>
          <p:cNvSpPr txBox="1"/>
          <p:nvPr/>
        </p:nvSpPr>
        <p:spPr>
          <a:xfrm>
            <a:off x="540000" y="4007287"/>
            <a:ext cx="377026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方程有两个相等的实数根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35" name="yt_shape_11735"/>
              <p:cNvSpPr txBox="1"/>
              <p:nvPr/>
            </p:nvSpPr>
            <p:spPr>
              <a:xfrm>
                <a:off x="540000" y="4966722"/>
                <a:ext cx="374621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5" name="yt_shape_11735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66722"/>
                <a:ext cx="3746218" cy="638893"/>
              </a:xfrm>
              <a:prstGeom prst="rect">
                <a:avLst/>
              </a:prstGeom>
              <a:blipFill>
                <a:blip r:embed="rId3"/>
                <a:stretch>
                  <a:fillRect l="-5049" r="-407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37" name="yt_shape_11737"/>
          <p:cNvSpPr txBox="1"/>
          <p:nvPr/>
        </p:nvSpPr>
        <p:spPr>
          <a:xfrm>
            <a:off x="540000" y="5656403"/>
            <a:ext cx="32765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方程无实数根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233945" title="H_28.770866">
            <a:extLst>
              <a:ext uri="{FF2B5EF4-FFF2-40B4-BE49-F238E27FC236}">
                <a16:creationId xmlns:a16="http://schemas.microsoft.com/office/drawing/2014/main" id="{C5EB51FE-1B60-A833-2D32-51AC154DD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32" grpId="0" build="allAtOnce"/>
      <p:bldP spid="11734" grpId="0" build="allAtOnce"/>
      <p:bldP spid="1173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" name="yt_shape_11777"/>
          <p:cNvSpPr txBox="1"/>
          <p:nvPr/>
        </p:nvSpPr>
        <p:spPr>
          <a:xfrm>
            <a:off x="540000" y="2330118"/>
            <a:ext cx="1011815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79" name="yt_shape_11779"/>
              <p:cNvSpPr txBox="1"/>
              <p:nvPr/>
            </p:nvSpPr>
            <p:spPr>
              <a:xfrm>
                <a:off x="540000" y="3288724"/>
                <a:ext cx="6335068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解：原方程整理为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79" name="yt_shape_117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8724"/>
                <a:ext cx="6335068" cy="1599156"/>
              </a:xfrm>
              <a:prstGeom prst="rect">
                <a:avLst/>
              </a:prstGeom>
              <a:blipFill>
                <a:blip r:embed="rId2"/>
                <a:stretch>
                  <a:fillRect l="-2984" t="-3042" r="-1925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000" y="1615758"/>
            <a:ext cx="87251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若方程的两实数根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82" name="yt_shape_11782"/>
              <p:cNvSpPr txBox="1"/>
              <p:nvPr/>
            </p:nvSpPr>
            <p:spPr>
              <a:xfrm>
                <a:off x="540000" y="2095061"/>
                <a:ext cx="6793526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解：根据题意得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1782" name="yt_shape_117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5061"/>
                <a:ext cx="6793526" cy="3507179"/>
              </a:xfrm>
              <a:prstGeom prst="rect">
                <a:avLst/>
              </a:prstGeom>
              <a:blipFill>
                <a:blip r:embed="rId2"/>
                <a:stretch>
                  <a:fillRect l="-2783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4" name="yt_shape_11784"/>
          <p:cNvSpPr txBox="1"/>
          <p:nvPr/>
        </p:nvSpPr>
        <p:spPr>
          <a:xfrm>
            <a:off x="539881" y="933473"/>
            <a:ext cx="834042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85" name="yt_shape_11785"/>
              <p:cNvSpPr txBox="1"/>
              <p:nvPr/>
            </p:nvSpPr>
            <p:spPr>
              <a:xfrm>
                <a:off x="539881" y="1302805"/>
                <a:ext cx="11111999" cy="8916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成立？若存在，求出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的值；若不存在，请说明理由；</a:t>
                </a:r>
              </a:p>
            </p:txBody>
          </p:sp>
        </mc:Choice>
        <mc:Fallback>
          <p:sp>
            <p:nvSpPr>
              <p:cNvPr id="11785" name="yt_shape_117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302805"/>
                <a:ext cx="11111999" cy="891654"/>
              </a:xfrm>
              <a:prstGeom prst="rect">
                <a:avLst/>
              </a:prstGeom>
              <a:blipFill>
                <a:blip r:embed="rId2"/>
                <a:stretch>
                  <a:fillRect l="-1701" t="-5479" r="-220" b="-17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87">
                <a:extLst>
                  <a:ext uri="{FF2B5EF4-FFF2-40B4-BE49-F238E27FC236}">
                    <a16:creationId xmlns:a16="http://schemas.microsoft.com/office/drawing/2014/main" id="{A2F71E68-B136-327E-DCE9-1366F1A009D2}"/>
                  </a:ext>
                </a:extLst>
              </p:cNvPr>
              <p:cNvSpPr txBox="1"/>
              <p:nvPr/>
            </p:nvSpPr>
            <p:spPr>
              <a:xfrm>
                <a:off x="623392" y="2132856"/>
                <a:ext cx="3909532" cy="46383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Δ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不存在实数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787">
                <a:extLst>
                  <a:ext uri="{FF2B5EF4-FFF2-40B4-BE49-F238E27FC236}">
                    <a16:creationId xmlns:a16="http://schemas.microsoft.com/office/drawing/2014/main" id="{A2F71E68-B136-327E-DCE9-1366F1A00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132856"/>
                <a:ext cx="3909532" cy="4638321"/>
              </a:xfrm>
              <a:prstGeom prst="rect">
                <a:avLst/>
              </a:prstGeom>
              <a:blipFill>
                <a:blip r:embed="rId3"/>
                <a:stretch>
                  <a:fillRect l="-4673" r="-2181" b="-3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9" name="yt_shape_11789"/>
              <p:cNvSpPr txBox="1"/>
              <p:nvPr/>
            </p:nvSpPr>
            <p:spPr>
              <a:xfrm>
                <a:off x="540000" y="3019637"/>
                <a:ext cx="6566862" cy="699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的值为整数的实数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89" name="yt_shape_11789" descr="{&quot;rangeId&quot;:20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66862" cy="699422"/>
              </a:xfrm>
              <a:prstGeom prst="rect">
                <a:avLst/>
              </a:prstGeom>
              <a:blipFill>
                <a:blip r:embed="rId2"/>
                <a:stretch>
                  <a:fillRect l="-2878" r="-1857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91" name="yt_shape_11791"/>
          <p:cNvSpPr txBox="1"/>
          <p:nvPr/>
        </p:nvSpPr>
        <p:spPr>
          <a:xfrm>
            <a:off x="540000" y="3769847"/>
            <a:ext cx="3137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9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8" name="yt_shape_11738"/>
          <p:cNvSpPr txBox="1"/>
          <p:nvPr/>
        </p:nvSpPr>
        <p:spPr>
          <a:xfrm>
            <a:off x="540000" y="1465328"/>
            <a:ext cx="85696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用根的判别式求方程中的字母的值或字母的取值范围</a:t>
            </a:r>
          </a:p>
        </p:txBody>
      </p:sp>
      <p:sp>
        <p:nvSpPr>
          <p:cNvPr id="11739" name="yt_shape_11739"/>
          <p:cNvSpPr txBox="1"/>
          <p:nvPr/>
        </p:nvSpPr>
        <p:spPr>
          <a:xfrm>
            <a:off x="540000" y="1964893"/>
            <a:ext cx="965969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p:sp>
        <p:nvSpPr>
          <p:cNvPr id="11741" name="yt_shape_11741"/>
          <p:cNvSpPr txBox="1"/>
          <p:nvPr/>
        </p:nvSpPr>
        <p:spPr>
          <a:xfrm>
            <a:off x="540000" y="2923499"/>
            <a:ext cx="873957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原方程是关于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的一元二次方程，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原方程有两个不相等的实数根，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3" name="yt_shape_1699003234156" title="H_28.770866">
            <a:extLst>
              <a:ext uri="{FF2B5EF4-FFF2-40B4-BE49-F238E27FC236}">
                <a16:creationId xmlns:a16="http://schemas.microsoft.com/office/drawing/2014/main" id="{E14449D1-94FD-E1E6-EACE-6C54DBECDB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4852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1232032"/>
            <a:ext cx="77553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为负整数，且该方程的根都是有理数，求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43" name="yt_shape_11743"/>
              <p:cNvSpPr txBox="1"/>
              <p:nvPr/>
            </p:nvSpPr>
            <p:spPr>
              <a:xfrm>
                <a:off x="540000" y="1711335"/>
                <a:ext cx="5447004" cy="4274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为负整数，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的值可以取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时，原方程为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时，原方程为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该方程的根都是有理数，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1743" name="yt_shape_11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1335"/>
                <a:ext cx="5447004" cy="4274632"/>
              </a:xfrm>
              <a:prstGeom prst="rect">
                <a:avLst/>
              </a:prstGeom>
              <a:blipFill>
                <a:blip r:embed="rId2"/>
                <a:stretch>
                  <a:fillRect l="-3471" t="-1284" r="-2464" b="-3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" name="yt_shape_11745"/>
          <p:cNvSpPr txBox="1"/>
          <p:nvPr/>
        </p:nvSpPr>
        <p:spPr>
          <a:xfrm>
            <a:off x="540000" y="2211080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注意二次项系数不能为零</a:t>
            </a:r>
          </a:p>
        </p:txBody>
      </p:sp>
      <p:sp>
        <p:nvSpPr>
          <p:cNvPr id="11746" name="yt_shape_11746"/>
          <p:cNvSpPr txBox="1"/>
          <p:nvPr/>
        </p:nvSpPr>
        <p:spPr>
          <a:xfrm>
            <a:off x="540000" y="2710645"/>
            <a:ext cx="104435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47" name="yt_shape_11747"/>
              <p:cNvSpPr txBox="1"/>
              <p:nvPr/>
            </p:nvSpPr>
            <p:spPr>
              <a:xfrm>
                <a:off x="540000" y="3189948"/>
                <a:ext cx="6607578" cy="1816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不合题意，舍去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7" name="yt_shape_11747" descr="{&quot;rangeId&quot;: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9948"/>
                <a:ext cx="6607578" cy="1816972"/>
              </a:xfrm>
              <a:prstGeom prst="rect">
                <a:avLst/>
              </a:prstGeom>
              <a:blipFill>
                <a:blip r:embed="rId2"/>
                <a:stretch>
                  <a:fillRect l="-2860" t="-2685" r="-1753" b="-5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234373" title="H_28.770866">
            <a:extLst>
              <a:ext uri="{FF2B5EF4-FFF2-40B4-BE49-F238E27FC236}">
                <a16:creationId xmlns:a16="http://schemas.microsoft.com/office/drawing/2014/main" id="{0236CC87-E7A1-9BBC-D89A-67A27B0F2D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5060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9" name="yt_shape_11749"/>
              <p:cNvSpPr txBox="1"/>
              <p:nvPr/>
            </p:nvSpPr>
            <p:spPr>
              <a:xfrm>
                <a:off x="540000" y="1278287"/>
                <a:ext cx="7676782" cy="954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若此方程有两个不相等的实数根，求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的取值范围；</a:t>
                </a:r>
              </a:p>
            </p:txBody>
          </p:sp>
        </mc:Choice>
        <mc:Fallback xmlns="">
          <p:sp>
            <p:nvSpPr>
              <p:cNvPr id="11749" name="yt_shape_11749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76782" cy="954685"/>
              </a:xfrm>
              <a:prstGeom prst="rect">
                <a:avLst/>
              </a:prstGeom>
              <a:blipFill>
                <a:blip r:embed="rId2"/>
                <a:stretch>
                  <a:fillRect l="-2462" t="-2564" r="-1430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52" name="yt_shape_11752"/>
              <p:cNvSpPr txBox="1"/>
              <p:nvPr/>
            </p:nvSpPr>
            <p:spPr>
              <a:xfrm>
                <a:off x="540000" y="2274531"/>
                <a:ext cx="5835315" cy="154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+4</m:t>
                                </m:r>
                              </m:e>
                            </m:rad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>
          <p:sp>
            <p:nvSpPr>
              <p:cNvPr id="11752" name="yt_shape_117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4531"/>
                <a:ext cx="5835315" cy="1548437"/>
              </a:xfrm>
              <a:prstGeom prst="rect">
                <a:avLst/>
              </a:prstGeom>
              <a:blipFill>
                <a:blip r:embed="rId3"/>
                <a:stretch>
                  <a:fillRect l="-3239" b="-11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54" name="yt_shape_11754"/>
          <p:cNvSpPr txBox="1"/>
          <p:nvPr/>
        </p:nvSpPr>
        <p:spPr>
          <a:xfrm>
            <a:off x="540000" y="3873756"/>
            <a:ext cx="6445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为何值时，此方程有唯一一个实数根；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55" name="yt_shape_11755"/>
              <p:cNvSpPr txBox="1"/>
              <p:nvPr/>
            </p:nvSpPr>
            <p:spPr>
              <a:xfrm>
                <a:off x="540120" y="435305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时，方程为一元一次方程，有唯一的实数根，即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时，此方程有唯一一个实数根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55" name="yt_shape_117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353059"/>
                <a:ext cx="11111999" cy="1106521"/>
              </a:xfrm>
              <a:prstGeom prst="rect">
                <a:avLst/>
              </a:prstGeom>
              <a:blipFill>
                <a:blip r:embed="rId4"/>
                <a:stretch>
                  <a:fillRect l="-1701" r="-43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52" grpId="0" build="allAtOnce"/>
      <p:bldP spid="1175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7" name="yt_shape_11757"/>
          <p:cNvSpPr txBox="1"/>
          <p:nvPr/>
        </p:nvSpPr>
        <p:spPr>
          <a:xfrm>
            <a:off x="540000" y="2434893"/>
            <a:ext cx="49837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为何值时，此方程有实数根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58" name="yt_shape_11758"/>
          <p:cNvSpPr txBox="1"/>
          <p:nvPr/>
        </p:nvSpPr>
        <p:spPr>
          <a:xfrm>
            <a:off x="540000" y="2914196"/>
            <a:ext cx="704359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有唯一实数根，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有两个不相等的实数根，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时，方程有实数根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5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000" y="1430856"/>
            <a:ext cx="82618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用根与系数的关系求方程中字母的值或代数式的值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60" name="yt_shape_11760"/>
              <p:cNvSpPr txBox="1"/>
              <p:nvPr/>
            </p:nvSpPr>
            <p:spPr>
              <a:xfrm>
                <a:off x="540000" y="1930421"/>
                <a:ext cx="7223131" cy="1131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的两根，不解方程求：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60" name="yt_shape_11760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223131" cy="1131785"/>
              </a:xfrm>
              <a:prstGeom prst="rect">
                <a:avLst/>
              </a:prstGeom>
              <a:blipFill>
                <a:blip r:embed="rId2"/>
                <a:stretch>
                  <a:fillRect l="-2618" t="-4865" r="-1689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63" name="yt_shape_11763"/>
              <p:cNvSpPr txBox="1"/>
              <p:nvPr/>
            </p:nvSpPr>
            <p:spPr>
              <a:xfrm>
                <a:off x="540000" y="3112165"/>
                <a:ext cx="5672835" cy="756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解：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63" name="yt_shape_11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2165"/>
                <a:ext cx="5672835" cy="756938"/>
              </a:xfrm>
              <a:prstGeom prst="rect">
                <a:avLst/>
              </a:prstGeom>
              <a:blipFill>
                <a:blip r:embed="rId3"/>
                <a:stretch>
                  <a:fillRect l="-3333" r="-1075" b="-12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65" name="yt_shape_11765"/>
          <p:cNvSpPr txBox="1"/>
          <p:nvPr/>
        </p:nvSpPr>
        <p:spPr>
          <a:xfrm>
            <a:off x="540000" y="3919891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66" name="yt_shape_11766"/>
          <p:cNvSpPr txBox="1"/>
          <p:nvPr/>
        </p:nvSpPr>
        <p:spPr>
          <a:xfrm>
            <a:off x="540000" y="4399194"/>
            <a:ext cx="54534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的两根，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1767" name="yt_shape_11767"/>
          <p:cNvSpPr txBox="1"/>
          <p:nvPr/>
        </p:nvSpPr>
        <p:spPr>
          <a:xfrm>
            <a:off x="540000" y="5358629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3" name="yt_shape_1699003234629" title="H_28.770866">
            <a:extLst>
              <a:ext uri="{FF2B5EF4-FFF2-40B4-BE49-F238E27FC236}">
                <a16:creationId xmlns:a16="http://schemas.microsoft.com/office/drawing/2014/main" id="{0AFBF848-C9AB-8336-58CD-18DCFF7F21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70380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63" grpId="0" build="allAtOnce"/>
      <p:bldP spid="11766" grpId="0" build="allAtOnce"/>
      <p:bldP spid="1176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120" y="1840398"/>
            <a:ext cx="11111999" cy="928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应用根与系数的关系求字母系数的值或取值范围时，忽视判别式的值不能为负</a:t>
            </a:r>
          </a:p>
        </p:txBody>
      </p:sp>
      <p:sp>
        <p:nvSpPr>
          <p:cNvPr id="11769" name="yt_shape_11769"/>
          <p:cNvSpPr txBox="1"/>
          <p:nvPr/>
        </p:nvSpPr>
        <p:spPr>
          <a:xfrm>
            <a:off x="540000" y="2819838"/>
            <a:ext cx="1090843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合肥四十六中单元卷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若方程有实数根，求实数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71" name="yt_shape_11771"/>
              <p:cNvSpPr txBox="1"/>
              <p:nvPr/>
            </p:nvSpPr>
            <p:spPr>
              <a:xfrm>
                <a:off x="540000" y="3778444"/>
                <a:ext cx="7954101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方程有实数根，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771" name="yt_shape_11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8444"/>
                <a:ext cx="7954101" cy="1599156"/>
              </a:xfrm>
              <a:prstGeom prst="rect">
                <a:avLst/>
              </a:prstGeom>
              <a:blipFill>
                <a:blip r:embed="rId2"/>
                <a:stretch>
                  <a:fillRect l="-2377" t="-3435" r="-1457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234853" title="H_28.770866">
            <a:extLst>
              <a:ext uri="{FF2B5EF4-FFF2-40B4-BE49-F238E27FC236}">
                <a16:creationId xmlns:a16="http://schemas.microsoft.com/office/drawing/2014/main" id="{32BA9FC5-4C39-9E3C-B6CD-1B263DAE5C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905353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3" name="yt_shape_11773"/>
              <p:cNvSpPr txBox="1"/>
              <p:nvPr/>
            </p:nvSpPr>
            <p:spPr>
              <a:xfrm>
                <a:off x="540119" y="900000"/>
                <a:ext cx="11111999" cy="9151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若方程的两实数根分别为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，且满足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｜，求实数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73" name="yt_shape_11773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15122"/>
              </a:xfrm>
              <a:prstGeom prst="rect">
                <a:avLst/>
              </a:prstGeom>
              <a:blipFill>
                <a:blip r:embed="rId2"/>
                <a:stretch>
                  <a:fillRect l="-1701" t="-6000" r="-823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75" name="yt_shape_11775"/>
              <p:cNvSpPr txBox="1"/>
              <p:nvPr/>
            </p:nvSpPr>
            <p:spPr>
              <a:xfrm>
                <a:off x="540000" y="1865910"/>
                <a:ext cx="8999258" cy="44739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解：由题意，得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1775" name="yt_shape_117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5910"/>
                <a:ext cx="8999258" cy="4473917"/>
              </a:xfrm>
              <a:prstGeom prst="rect">
                <a:avLst/>
              </a:prstGeom>
              <a:blipFill>
                <a:blip r:embed="rId3"/>
                <a:stretch>
                  <a:fillRect l="-2100" t="-1090" r="-1220" b="-3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7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1556</Words>
  <Application>Microsoft Office PowerPoint</Application>
  <PresentationFormat>宽屏</PresentationFormat>
  <Paragraphs>102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43</cp:revision>
  <dcterms:created xsi:type="dcterms:W3CDTF">2023-05-05T05:33:04Z</dcterms:created>
  <dcterms:modified xsi:type="dcterms:W3CDTF">2023-11-05T03:58:16Z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