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2" r:id="rId5"/>
    <p:sldId id="388" r:id="rId6"/>
    <p:sldId id="374" r:id="rId7"/>
    <p:sldId id="377" r:id="rId8"/>
    <p:sldId id="379" r:id="rId9"/>
    <p:sldId id="381" r:id="rId10"/>
    <p:sldId id="382" r:id="rId11"/>
    <p:sldId id="383" r:id="rId12"/>
    <p:sldId id="384" r:id="rId13"/>
    <p:sldId id="385" r:id="rId14"/>
    <p:sldId id="387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5" name="yt_shape_12405"/>
          <p:cNvSpPr txBox="1"/>
          <p:nvPr/>
        </p:nvSpPr>
        <p:spPr>
          <a:xfrm>
            <a:off x="540000" y="2805884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404" name="yt_image_12404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80588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07" name="yt_shape_12407"/>
          <p:cNvSpPr txBox="1"/>
          <p:nvPr/>
        </p:nvSpPr>
        <p:spPr>
          <a:xfrm>
            <a:off x="540000" y="3503467"/>
            <a:ext cx="1107995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如果三角形两边的平方和等于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第三边的平方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，那么这个三角形是直角三角形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能够成为直角三角形三条边长度的三个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正整数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，称为勾股数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F97CF9-053A-2B15-1FF0-88CC603E0938}"/>
              </a:ext>
            </a:extLst>
          </p:cNvPr>
          <p:cNvSpPr txBox="1"/>
          <p:nvPr/>
        </p:nvSpPr>
        <p:spPr>
          <a:xfrm>
            <a:off x="4945789" y="3456661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第三边的平方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5A7DF7-E8D5-17F4-24C5-9EFA9D285FA9}"/>
              </a:ext>
            </a:extLst>
          </p:cNvPr>
          <p:cNvSpPr txBox="1"/>
          <p:nvPr/>
        </p:nvSpPr>
        <p:spPr>
          <a:xfrm>
            <a:off x="6164989" y="393215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0" name="yt_shape_12460"/>
          <p:cNvSpPr txBox="1"/>
          <p:nvPr/>
        </p:nvSpPr>
        <p:spPr>
          <a:xfrm>
            <a:off x="540000" y="83671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安庆市校级月考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某港口位于东西方向的海岸线上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远航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号轮船同时离开港口，各自沿一固定方向航行，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远航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号每小时航行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号每小时航行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它们离开港口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小时后相距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如果知道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远航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号沿东北方向航行，能知道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号沿哪个方向航行吗？</a:t>
            </a:r>
          </a:p>
        </p:txBody>
      </p:sp>
      <p:sp>
        <p:nvSpPr>
          <p:cNvPr id="12464" name="yt_shape_12464"/>
          <p:cNvSpPr txBox="1"/>
          <p:nvPr/>
        </p:nvSpPr>
        <p:spPr>
          <a:xfrm>
            <a:off x="539881" y="467649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61" name="yt_shape_12461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265" y="3025960"/>
            <a:ext cx="1869948" cy="1717308"/>
            <a:chOff x="0" y="0"/>
            <a:chExt cx="1869948" cy="1717308"/>
          </a:xfrm>
        </p:grpSpPr>
        <p:pic>
          <p:nvPicPr>
            <p:cNvPr id="2" name="yt_image_1246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9948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63" name="yt_shape_12463"/>
            <p:cNvSpPr txBox="1"/>
            <p:nvPr/>
          </p:nvSpPr>
          <p:spPr>
            <a:xfrm>
              <a:off x="325510" y="135730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yt_shape_12465">
            <a:extLst>
              <a:ext uri="{FF2B5EF4-FFF2-40B4-BE49-F238E27FC236}">
                <a16:creationId xmlns:a16="http://schemas.microsoft.com/office/drawing/2014/main" id="{B22921D2-D0EB-BB82-854D-38DAF098B654}"/>
              </a:ext>
            </a:extLst>
          </p:cNvPr>
          <p:cNvSpPr txBox="1"/>
          <p:nvPr/>
        </p:nvSpPr>
        <p:spPr>
          <a:xfrm>
            <a:off x="540001" y="2705622"/>
            <a:ext cx="9084328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解：根据题意，得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海里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PR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海里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QR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海里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PR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QR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QPR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远航号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沿东北方向航行可知，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QPS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SPR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海天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号沿西北方向航行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466" name="yt_shape_12466"/>
              <p:cNvSpPr txBox="1"/>
              <p:nvPr/>
            </p:nvSpPr>
            <p:spPr>
              <a:xfrm>
                <a:off x="695519" y="689556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上的一点，且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</p:txBody>
          </p:sp>
        </mc:Choice>
        <mc:Fallback>
          <p:sp>
            <p:nvSpPr>
              <p:cNvPr id="12466" name="yt_shape_124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19" y="689556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646" r="-439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71" name="yt_shape_12471"/>
          <p:cNvSpPr txBox="1"/>
          <p:nvPr/>
        </p:nvSpPr>
        <p:spPr>
          <a:xfrm>
            <a:off x="695400" y="405834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68" name="yt_shape_12468" title="H_158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79792" y="1635198"/>
            <a:ext cx="1727073" cy="2008773"/>
            <a:chOff x="0" y="0"/>
            <a:chExt cx="1727073" cy="2008773"/>
          </a:xfrm>
        </p:grpSpPr>
        <p:pic>
          <p:nvPicPr>
            <p:cNvPr id="2" name="yt_image_12468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27073" cy="1612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70" name="yt_shape_12470"/>
            <p:cNvSpPr txBox="1"/>
            <p:nvPr/>
          </p:nvSpPr>
          <p:spPr>
            <a:xfrm>
              <a:off x="254072" y="164877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yt_shape_12472">
            <a:extLst>
              <a:ext uri="{FF2B5EF4-FFF2-40B4-BE49-F238E27FC236}">
                <a16:creationId xmlns:a16="http://schemas.microsoft.com/office/drawing/2014/main" id="{1478B49E-8685-C683-9298-A1DF44E8909F}"/>
              </a:ext>
            </a:extLst>
          </p:cNvPr>
          <p:cNvSpPr txBox="1"/>
          <p:nvPr/>
        </p:nvSpPr>
        <p:spPr>
          <a:xfrm>
            <a:off x="695400" y="1844824"/>
            <a:ext cx="6150723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证明：设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的中点，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4" name="yt_shape_12474"/>
          <p:cNvSpPr txBox="1"/>
          <p:nvPr/>
        </p:nvSpPr>
        <p:spPr>
          <a:xfrm>
            <a:off x="540000" y="900000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473" name="yt_image_12473" title="H_50.94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76" name="yt_shape_12476"/>
          <p:cNvSpPr txBox="1"/>
          <p:nvPr/>
        </p:nvSpPr>
        <p:spPr>
          <a:xfrm>
            <a:off x="540000" y="1546795"/>
            <a:ext cx="109517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王老师在一次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探究性学习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课中，设计了如下数表：</a:t>
            </a:r>
          </a:p>
        </p:txBody>
      </p:sp>
      <p:graphicFrame>
        <p:nvGraphicFramePr>
          <p:cNvPr id="12477" name="yt_table_12477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169375"/>
              </p:ext>
            </p:extLst>
          </p:nvPr>
        </p:nvGraphicFramePr>
        <p:xfrm>
          <a:off x="540000" y="2178462"/>
          <a:ext cx="11111996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11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08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08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208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201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76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479" name="yt_shape_12479"/>
          <p:cNvSpPr txBox="1"/>
          <p:nvPr/>
        </p:nvSpPr>
        <p:spPr>
          <a:xfrm>
            <a:off x="540119" y="471567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请你分别观察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之间的关系，并用含自然数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观察下列勾股数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，分析其中的规律，则第五组勾股数为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11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60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61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AC59B0D-B134-F557-4CBE-8D916EC075F6}"/>
              </a:ext>
            </a:extLst>
          </p:cNvPr>
          <p:cNvSpPr txBox="1"/>
          <p:nvPr/>
        </p:nvSpPr>
        <p:spPr>
          <a:xfrm>
            <a:off x="1821708" y="5144356"/>
            <a:ext cx="1196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658356-0A4C-99CA-8B31-41A02CAEE3BF}"/>
              </a:ext>
            </a:extLst>
          </p:cNvPr>
          <p:cNvSpPr txBox="1"/>
          <p:nvPr/>
        </p:nvSpPr>
        <p:spPr>
          <a:xfrm>
            <a:off x="3904508" y="514435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F815AB-61D9-1D39-A07E-3BAE61A2F12F}"/>
              </a:ext>
            </a:extLst>
          </p:cNvPr>
          <p:cNvSpPr txBox="1"/>
          <p:nvPr/>
        </p:nvSpPr>
        <p:spPr>
          <a:xfrm>
            <a:off x="5563446" y="5144356"/>
            <a:ext cx="119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5B9113-788C-740F-38EC-91C27F0DF7C3}"/>
              </a:ext>
            </a:extLst>
          </p:cNvPr>
          <p:cNvSpPr txBox="1"/>
          <p:nvPr/>
        </p:nvSpPr>
        <p:spPr>
          <a:xfrm>
            <a:off x="5326908" y="6095332"/>
            <a:ext cx="23023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t_image_12481" title="H_25.47">
            <a:extLst>
              <a:ext uri="{FF2B5EF4-FFF2-40B4-BE49-F238E27FC236}">
                <a16:creationId xmlns:a16="http://schemas.microsoft.com/office/drawing/2014/main" id="{AC9944CB-291E-0382-EF31-884093A5D1CC}"/>
              </a:ex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196752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83" name="yt_shape_12483"/>
          <p:cNvSpPr txBox="1"/>
          <p:nvPr/>
        </p:nvSpPr>
        <p:spPr>
          <a:xfrm>
            <a:off x="944984" y="2060848"/>
            <a:ext cx="10302033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若一个三角形两边的平方和等于第三边的平方，则第三边所对的角为直角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勾股数必须是正整数，且满足勾股定理的逆定理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0" name="yt_shape_12410"/>
          <p:cNvSpPr txBox="1"/>
          <p:nvPr/>
        </p:nvSpPr>
        <p:spPr>
          <a:xfrm>
            <a:off x="540000" y="900000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409" name="yt_image_12409" title="H_51.39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12" name="yt_shape_12412"/>
          <p:cNvSpPr txBox="1"/>
          <p:nvPr/>
        </p:nvSpPr>
        <p:spPr>
          <a:xfrm>
            <a:off x="540000" y="1603297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勾股定理的逆定理</a:t>
            </a:r>
          </a:p>
        </p:txBody>
      </p:sp>
      <p:sp>
        <p:nvSpPr>
          <p:cNvPr id="12413" name="yt_shape_12413"/>
          <p:cNvSpPr txBox="1"/>
          <p:nvPr/>
        </p:nvSpPr>
        <p:spPr>
          <a:xfrm>
            <a:off x="540119" y="2102862"/>
            <a:ext cx="11820577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合肥庐江县期末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以下列各组数据为边长的三角形中，是直角三角形的是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414" name="yt_table_12414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29135346"/>
                  </p:ext>
                </p:extLst>
              </p:nvPr>
            </p:nvGraphicFramePr>
            <p:xfrm>
              <a:off x="540000" y="2621670"/>
              <a:ext cx="5674551" cy="886524"/>
            </p:xfrm>
            <a:graphic>
              <a:graphicData uri="http://schemas.openxmlformats.org/drawingml/2006/table">
                <a:tbl>
                  <a:tblPr/>
                  <a:tblGrid>
                    <a:gridCol w="3294634">
                      <a:extLst>
                        <a:ext uri="{9D8B030D-6E8A-4147-A177-3AD203B41FA5}">
                          <a16:colId xmlns:a16="http://schemas.microsoft.com/office/drawing/2014/main" val="10402"/>
                        </a:ext>
                      </a:extLst>
                    </a:gridCol>
                    <a:gridCol w="2379917">
                      <a:extLst>
                        <a:ext uri="{9D8B030D-6E8A-4147-A177-3AD203B41FA5}">
                          <a16:colId xmlns:a16="http://schemas.microsoft.com/office/drawing/2014/main" val="104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414" name="yt_table_12414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29135346"/>
                  </p:ext>
                </p:extLst>
              </p:nvPr>
            </p:nvGraphicFramePr>
            <p:xfrm>
              <a:off x="540000" y="2621670"/>
              <a:ext cx="5674551" cy="886524"/>
            </p:xfrm>
            <a:graphic>
              <a:graphicData uri="http://schemas.openxmlformats.org/drawingml/2006/table">
                <a:tbl>
                  <a:tblPr/>
                  <a:tblGrid>
                    <a:gridCol w="3294634">
                      <a:extLst>
                        <a:ext uri="{9D8B030D-6E8A-4147-A177-3AD203B41FA5}">
                          <a16:colId xmlns:a16="http://schemas.microsoft.com/office/drawing/2014/main" val="10402"/>
                        </a:ext>
                      </a:extLst>
                    </a:gridCol>
                    <a:gridCol w="2379917">
                      <a:extLst>
                        <a:ext uri="{9D8B030D-6E8A-4147-A177-3AD203B41FA5}">
                          <a16:colId xmlns:a16="http://schemas.microsoft.com/office/drawing/2014/main" val="1040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3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2632" r="-72274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8363" t="-102632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415" name="yt_shape_12415"/>
              <p:cNvSpPr txBox="1"/>
              <p:nvPr/>
            </p:nvSpPr>
            <p:spPr>
              <a:xfrm>
                <a:off x="540000" y="3531876"/>
                <a:ext cx="11111999" cy="1495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已知一个三角形的三边长分别为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，则这个三角形的面积是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的三边长，且满足关系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的形状为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等腰直角三角形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415" name="yt_shape_124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31876"/>
                <a:ext cx="11111999" cy="1495987"/>
              </a:xfrm>
              <a:prstGeom prst="rect">
                <a:avLst/>
              </a:prstGeom>
              <a:blipFill>
                <a:blip r:embed="rId4"/>
                <a:stretch>
                  <a:fillRect l="-1701" t="-1220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3428559" title="H_28.801733">
            <a:extLst>
              <a:ext uri="{FF2B5EF4-FFF2-40B4-BE49-F238E27FC236}">
                <a16:creationId xmlns:a16="http://schemas.microsoft.com/office/drawing/2014/main" id="{D56AE635-F48E-56BD-9A5A-4FA63BE4402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262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E626E0-D2F0-000C-06B5-A01E3ED8A44A}"/>
              </a:ext>
            </a:extLst>
          </p:cNvPr>
          <p:cNvSpPr txBox="1"/>
          <p:nvPr/>
        </p:nvSpPr>
        <p:spPr>
          <a:xfrm>
            <a:off x="11208568" y="20520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2D11C5-3D46-6838-AC03-BD983453D799}"/>
              </a:ext>
            </a:extLst>
          </p:cNvPr>
          <p:cNvSpPr txBox="1"/>
          <p:nvPr/>
        </p:nvSpPr>
        <p:spPr>
          <a:xfrm>
            <a:off x="10054491" y="3485070"/>
            <a:ext cx="6372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3859AB-BF9F-321B-AA51-0B1D91831292}"/>
              </a:ext>
            </a:extLst>
          </p:cNvPr>
          <p:cNvSpPr txBox="1"/>
          <p:nvPr/>
        </p:nvSpPr>
        <p:spPr>
          <a:xfrm>
            <a:off x="2853464" y="4542218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等腰直角三角形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0" name="yt_shape_12420"/>
          <p:cNvSpPr txBox="1"/>
          <p:nvPr/>
        </p:nvSpPr>
        <p:spPr>
          <a:xfrm>
            <a:off x="540000" y="2138674"/>
            <a:ext cx="23932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421"/>
              <p:cNvSpPr txBox="1"/>
              <p:nvPr/>
            </p:nvSpPr>
            <p:spPr>
              <a:xfrm>
                <a:off x="539999" y="2770341"/>
                <a:ext cx="4973669" cy="19715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解：如图，由题意得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4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9" y="2770341"/>
                <a:ext cx="4973669" cy="1971502"/>
              </a:xfrm>
              <a:prstGeom prst="rect">
                <a:avLst/>
              </a:prstGeom>
              <a:blipFill>
                <a:blip r:embed="rId2"/>
                <a:stretch>
                  <a:fillRect l="-3804" t="-2469" r="-2822" b="-8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23" name="yt_image_12423" title="H_178.6804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8168" y="1517662"/>
            <a:ext cx="1670484" cy="2269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B27BFA1-B1CA-B065-3137-91CCB01485DC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168" y="4005064"/>
            <a:ext cx="1621309" cy="230898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EDDCFC3-AF5F-DBB7-55B0-D8B100F71128}"/>
              </a:ext>
            </a:extLst>
          </p:cNvPr>
          <p:cNvSpPr txBox="1"/>
          <p:nvPr/>
        </p:nvSpPr>
        <p:spPr>
          <a:xfrm>
            <a:off x="304800" y="1052736"/>
            <a:ext cx="11047784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合肥瑶海区期末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如图所示的网格是由小正方形组成，每个小正方形的边长都为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的四个顶点都在格点上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5" name="yt_shape_12425"/>
          <p:cNvSpPr txBox="1"/>
          <p:nvPr/>
        </p:nvSpPr>
        <p:spPr>
          <a:xfrm>
            <a:off x="540000" y="2158545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426"/>
              <p:cNvSpPr txBox="1"/>
              <p:nvPr/>
            </p:nvSpPr>
            <p:spPr>
              <a:xfrm>
                <a:off x="540000" y="2790212"/>
                <a:ext cx="6630148" cy="28792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是直角三角形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426" descr="{&quot;rangeId&quot;: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90212"/>
                <a:ext cx="6630148" cy="2879250"/>
              </a:xfrm>
              <a:prstGeom prst="rect">
                <a:avLst/>
              </a:prstGeom>
              <a:blipFill>
                <a:blip r:embed="rId2"/>
                <a:stretch>
                  <a:fillRect l="-2852" t="-1907" r="-1932" b="-57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28" name="yt_image_12428" title="H_178.6804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1515" y="2790212"/>
            <a:ext cx="1670484" cy="2269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0" name="yt_shape_12430"/>
          <p:cNvSpPr txBox="1"/>
          <p:nvPr/>
        </p:nvSpPr>
        <p:spPr>
          <a:xfrm>
            <a:off x="540000" y="1635823"/>
            <a:ext cx="26000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勾股数</a:t>
            </a:r>
          </a:p>
        </p:txBody>
      </p:sp>
      <p:sp>
        <p:nvSpPr>
          <p:cNvPr id="12431" name="yt_shape_12431"/>
          <p:cNvSpPr txBox="1"/>
          <p:nvPr/>
        </p:nvSpPr>
        <p:spPr>
          <a:xfrm>
            <a:off x="540000" y="2135388"/>
            <a:ext cx="75325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合肥肥东县期末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下列三个数是勾股数的为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32" name="yt_table_12432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35792320"/>
                  </p:ext>
                </p:extLst>
              </p:nvPr>
            </p:nvGraphicFramePr>
            <p:xfrm>
              <a:off x="540000" y="2614691"/>
              <a:ext cx="5242497" cy="886524"/>
            </p:xfrm>
            <a:graphic>
              <a:graphicData uri="http://schemas.openxmlformats.org/drawingml/2006/table">
                <a:tbl>
                  <a:tblPr/>
                  <a:tblGrid>
                    <a:gridCol w="2880043">
                      <a:extLst>
                        <a:ext uri="{9D8B030D-6E8A-4147-A177-3AD203B41FA5}">
                          <a16:colId xmlns:a16="http://schemas.microsoft.com/office/drawing/2014/main" val="10404"/>
                        </a:ext>
                      </a:extLst>
                    </a:gridCol>
                    <a:gridCol w="2362454">
                      <a:extLst>
                        <a:ext uri="{9D8B030D-6E8A-4147-A177-3AD203B41FA5}">
                          <a16:colId xmlns:a16="http://schemas.microsoft.com/office/drawing/2014/main" val="104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432" name="yt_table_12432" descr="{&quot;rangeId&quot;:7,&quot;type&quot;:&quot;Option&quot;}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35792320"/>
                  </p:ext>
                </p:extLst>
              </p:nvPr>
            </p:nvGraphicFramePr>
            <p:xfrm>
              <a:off x="540000" y="1878868"/>
              <a:ext cx="5242497" cy="886524"/>
            </p:xfrm>
            <a:graphic>
              <a:graphicData uri="http://schemas.openxmlformats.org/drawingml/2006/table">
                <a:tbl>
                  <a:tblPr/>
                  <a:tblGrid>
                    <a:gridCol w="2880043">
                      <a:extLst>
                        <a:ext uri="{9D8B030D-6E8A-4147-A177-3AD203B41FA5}">
                          <a16:colId xmlns:a16="http://schemas.microsoft.com/office/drawing/2014/main" val="10404"/>
                        </a:ext>
                      </a:extLst>
                    </a:gridCol>
                    <a:gridCol w="2362454">
                      <a:extLst>
                        <a:ext uri="{9D8B030D-6E8A-4147-A177-3AD203B41FA5}">
                          <a16:colId xmlns:a16="http://schemas.microsoft.com/office/drawing/2014/main" val="10405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1907" t="-6579" b="-13421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433" name="yt_shape_12433"/>
          <p:cNvSpPr txBox="1"/>
          <p:nvPr/>
        </p:nvSpPr>
        <p:spPr>
          <a:xfrm>
            <a:off x="540120" y="35518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观察下列勾股数：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请根据题中规律，求出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34" name="yt_shape_12434"/>
              <p:cNvSpPr txBox="1"/>
              <p:nvPr/>
            </p:nvSpPr>
            <p:spPr>
              <a:xfrm>
                <a:off x="540000" y="4511242"/>
                <a:ext cx="6063455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解：根据题意得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434" name="yt_shape_12434" descr="{&quot;rangeId&quot;: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11242"/>
                <a:ext cx="6063455" cy="1070934"/>
              </a:xfrm>
              <a:prstGeom prst="rect">
                <a:avLst/>
              </a:prstGeom>
              <a:blipFill>
                <a:blip r:embed="rId3"/>
                <a:stretch>
                  <a:fillRect l="-31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3430211" title="H_28.801733">
            <a:extLst>
              <a:ext uri="{FF2B5EF4-FFF2-40B4-BE49-F238E27FC236}">
                <a16:creationId xmlns:a16="http://schemas.microsoft.com/office/drawing/2014/main" id="{E3A585BA-418B-0D96-86D2-62FBF10481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7515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F3740D-4961-5B4C-BD33-7E983340953E}"/>
              </a:ext>
            </a:extLst>
          </p:cNvPr>
          <p:cNvSpPr txBox="1"/>
          <p:nvPr/>
        </p:nvSpPr>
        <p:spPr>
          <a:xfrm>
            <a:off x="7231789" y="20885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34" grpId="0" build="allAtOnce"/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6" name="yt_shape_12436"/>
          <p:cNvSpPr txBox="1"/>
          <p:nvPr/>
        </p:nvSpPr>
        <p:spPr>
          <a:xfrm>
            <a:off x="540000" y="2616770"/>
            <a:ext cx="567783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忽视勾股数满足的条件而出错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37" name="yt_shape_12437"/>
              <p:cNvSpPr txBox="1"/>
              <p:nvPr/>
            </p:nvSpPr>
            <p:spPr>
              <a:xfrm>
                <a:off x="540119" y="3116335"/>
                <a:ext cx="11111999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三角形三边之长分别为：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，其中是勾股数的有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437" name="yt_shape_12437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16335"/>
                <a:ext cx="11111999" cy="958724"/>
              </a:xfrm>
              <a:prstGeom prst="rect">
                <a:avLst/>
              </a:prstGeom>
              <a:blipFill>
                <a:blip r:embed="rId2"/>
                <a:stretch>
                  <a:fillRect l="-1701" t="-1274" r="-659" b="-19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439" name="yt_table_1243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32556"/>
              </p:ext>
            </p:extLst>
          </p:nvPr>
        </p:nvGraphicFramePr>
        <p:xfrm>
          <a:off x="540000" y="4125847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</a:tbl>
          </a:graphicData>
        </a:graphic>
      </p:graphicFrame>
      <p:pic>
        <p:nvPicPr>
          <p:cNvPr id="3" name="yt_shape_1699003430418" title="H_28.801733">
            <a:extLst>
              <a:ext uri="{FF2B5EF4-FFF2-40B4-BE49-F238E27FC236}">
                <a16:creationId xmlns:a16="http://schemas.microsoft.com/office/drawing/2014/main" id="{1F90F663-AF8D-0527-9965-9D96589050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5609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D1E087-ED6C-BA9D-09E6-AC48A04418CB}"/>
              </a:ext>
            </a:extLst>
          </p:cNvPr>
          <p:cNvSpPr txBox="1"/>
          <p:nvPr/>
        </p:nvSpPr>
        <p:spPr>
          <a:xfrm>
            <a:off x="4564908" y="3594611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2" name="yt_shape_12442"/>
          <p:cNvSpPr txBox="1"/>
          <p:nvPr/>
        </p:nvSpPr>
        <p:spPr>
          <a:xfrm>
            <a:off x="540000" y="1485890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441" name="yt_image_12441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85890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44" name="yt_shape_12444"/>
          <p:cNvSpPr txBox="1"/>
          <p:nvPr/>
        </p:nvSpPr>
        <p:spPr>
          <a:xfrm>
            <a:off x="540119" y="2177759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如图是用三块正方形纸片以顶点相连的方式设计的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毕达哥拉斯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现有五种正方形纸片，面积分别是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，选取其中三块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可重复选取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按如图的方式组成图案，使所围成的三角形是面积最大的直角三角形，则选取的三块纸片的面积分别是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48" name="yt_table_1244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220019"/>
              </p:ext>
            </p:extLst>
          </p:nvPr>
        </p:nvGraphicFramePr>
        <p:xfrm>
          <a:off x="540000" y="4097457"/>
          <a:ext cx="48279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4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9"/>
                  </a:ext>
                </a:extLst>
              </a:tr>
            </a:tbl>
          </a:graphicData>
        </a:graphic>
      </p:graphicFrame>
      <p:grpSp>
        <p:nvGrpSpPr>
          <p:cNvPr id="12445" name="yt_shape_12445_skip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509020" y="4097457"/>
            <a:ext cx="1140714" cy="1635012"/>
            <a:chOff x="0" y="0"/>
            <a:chExt cx="1140714" cy="1635012"/>
          </a:xfrm>
        </p:grpSpPr>
        <p:pic>
          <p:nvPicPr>
            <p:cNvPr id="2" name="yt_image_1244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40714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47" name="yt_shape_12447"/>
            <p:cNvSpPr txBox="1"/>
            <p:nvPr/>
          </p:nvSpPr>
          <p:spPr>
            <a:xfrm>
              <a:off x="37076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DE27FC7-DE85-6DF3-BF41-213355282A44}"/>
              </a:ext>
            </a:extLst>
          </p:cNvPr>
          <p:cNvSpPr txBox="1"/>
          <p:nvPr/>
        </p:nvSpPr>
        <p:spPr>
          <a:xfrm>
            <a:off x="5022108" y="355741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0" name="yt_shape_12450"/>
          <p:cNvSpPr txBox="1"/>
          <p:nvPr/>
        </p:nvSpPr>
        <p:spPr>
          <a:xfrm>
            <a:off x="540119" y="19884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如图，在由单位正方形组成的网格图中标有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四条线段，其中能构成一个直角三角形三边的线段是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GH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454" name="yt_shape_12454"/>
          <p:cNvSpPr txBox="1"/>
          <p:nvPr/>
        </p:nvSpPr>
        <p:spPr>
          <a:xfrm>
            <a:off x="540000" y="490685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51" name="yt_shape_12451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8467" y="3100288"/>
            <a:ext cx="1655064" cy="1756170"/>
            <a:chOff x="0" y="0"/>
            <a:chExt cx="1655064" cy="1756170"/>
          </a:xfrm>
        </p:grpSpPr>
        <p:pic>
          <p:nvPicPr>
            <p:cNvPr id="2" name="yt_image_1245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5064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53" name="yt_shape_12453"/>
            <p:cNvSpPr txBox="1"/>
            <p:nvPr/>
          </p:nvSpPr>
          <p:spPr>
            <a:xfrm>
              <a:off x="294251" y="13961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40E5BF2-CE8D-235C-A60B-698BF020AF52}"/>
              </a:ext>
            </a:extLst>
          </p:cNvPr>
          <p:cNvSpPr txBox="1"/>
          <p:nvPr/>
        </p:nvSpPr>
        <p:spPr>
          <a:xfrm>
            <a:off x="5326908" y="2417171"/>
            <a:ext cx="2278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GH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5" name="yt_shape_12455"/>
          <p:cNvSpPr txBox="1"/>
          <p:nvPr/>
        </p:nvSpPr>
        <p:spPr>
          <a:xfrm>
            <a:off x="540119" y="162500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如图，分别以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的三边为直径向外作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个半圆，它们的面积分别为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是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直角三角形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459" name="yt_shape_12459"/>
          <p:cNvSpPr txBox="1"/>
          <p:nvPr/>
        </p:nvSpPr>
        <p:spPr>
          <a:xfrm>
            <a:off x="540000" y="52703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56" name="yt_shape_12456" title="H_157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5043" y="3216936"/>
            <a:ext cx="1581912" cy="2003058"/>
            <a:chOff x="0" y="0"/>
            <a:chExt cx="1581912" cy="2003058"/>
          </a:xfrm>
        </p:grpSpPr>
        <p:pic>
          <p:nvPicPr>
            <p:cNvPr id="2" name="yt_image_1245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1912" cy="160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58" name="yt_shape_12458"/>
            <p:cNvSpPr txBox="1"/>
            <p:nvPr/>
          </p:nvSpPr>
          <p:spPr>
            <a:xfrm>
              <a:off x="181492" y="164305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6D4A8F3-E613-E335-33D5-A696CC3AC34E}"/>
              </a:ext>
            </a:extLst>
          </p:cNvPr>
          <p:cNvSpPr txBox="1"/>
          <p:nvPr/>
        </p:nvSpPr>
        <p:spPr>
          <a:xfrm>
            <a:off x="7447807" y="2053688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1414</Words>
  <Application>Microsoft Office PowerPoint</Application>
  <PresentationFormat>宽屏</PresentationFormat>
  <Paragraphs>120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48</cp:revision>
  <dcterms:created xsi:type="dcterms:W3CDTF">2023-05-05T05:33:04Z</dcterms:created>
  <dcterms:modified xsi:type="dcterms:W3CDTF">2023-11-05T04:38:49Z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