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7" r:id="rId8"/>
    <p:sldId id="379" r:id="rId9"/>
    <p:sldId id="380" r:id="rId10"/>
    <p:sldId id="384" r:id="rId11"/>
    <p:sldId id="388" r:id="rId12"/>
    <p:sldId id="389" r:id="rId13"/>
    <p:sldId id="393" r:id="rId14"/>
    <p:sldId id="390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2" name="yt_shape_1029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91" name="yt_image_1029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4" name="yt_shape_10294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只有符号不同的两个数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的数与它的相反数在数轴上所表示的点在原点的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b065,isEnd"/>
              </a:rPr>
              <a:t>与原点的距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E74234-DDBF-FCFA-0A75-17CF61303563}"/>
              </a:ext>
            </a:extLst>
          </p:cNvPr>
          <p:cNvSpPr txBox="1"/>
          <p:nvPr/>
        </p:nvSpPr>
        <p:spPr>
          <a:xfrm>
            <a:off x="4183908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67FB99-CFB0-C69A-1E41-95297141C8C2}"/>
              </a:ext>
            </a:extLst>
          </p:cNvPr>
          <p:cNvSpPr txBox="1"/>
          <p:nvPr/>
        </p:nvSpPr>
        <p:spPr>
          <a:xfrm>
            <a:off x="82987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6F8B6E-3C27-0F32-B15B-7136BDC0C4CB}"/>
              </a:ext>
            </a:extLst>
          </p:cNvPr>
          <p:cNvSpPr txBox="1"/>
          <p:nvPr/>
        </p:nvSpPr>
        <p:spPr>
          <a:xfrm>
            <a:off x="1059708" y="250175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7" name="yt_shape_10357"/>
          <p:cNvSpPr txBox="1"/>
          <p:nvPr/>
        </p:nvSpPr>
        <p:spPr>
          <a:xfrm>
            <a:off x="540000" y="900000"/>
            <a:ext cx="9882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58" name="yt_image_10358" title="H_31.4741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457" y="1531667"/>
            <a:ext cx="3521084" cy="39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0" name="yt_shape_10360"/>
          <p:cNvSpPr txBox="1"/>
          <p:nvPr/>
        </p:nvSpPr>
        <p:spPr>
          <a:xfrm>
            <a:off x="540000" y="1982088"/>
            <a:ext cx="9836026" cy="22266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请在数轴上表示出原点的位置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700" b="0" i="0" u="none" spc="25505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,isEnd"/>
              </a:rPr>
              <a:t> </a:t>
            </a:r>
          </a:p>
        </p:txBody>
      </p:sp>
      <p:pic>
        <p:nvPicPr>
          <p:cNvPr id="10364" name="yt_image_10364" title="H_22.2239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08891"/>
            <a:ext cx="3292329" cy="28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A68C80-A8DC-2728-EA35-21EF9582F422}"/>
              </a:ext>
            </a:extLst>
          </p:cNvPr>
          <p:cNvSpPr txBox="1"/>
          <p:nvPr/>
        </p:nvSpPr>
        <p:spPr>
          <a:xfrm>
            <a:off x="7630251" y="1935282"/>
            <a:ext cx="1023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3CADA1-B834-B0EF-CF25-8F7C1E6B1B68}"/>
              </a:ext>
            </a:extLst>
          </p:cNvPr>
          <p:cNvSpPr txBox="1"/>
          <p:nvPr/>
        </p:nvSpPr>
        <p:spPr>
          <a:xfrm>
            <a:off x="7647714" y="2410770"/>
            <a:ext cx="1040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8EEE71-2AB7-B5F5-0FDA-3AE8E91E4C77}"/>
              </a:ext>
            </a:extLst>
          </p:cNvPr>
          <p:cNvSpPr txBox="1"/>
          <p:nvPr/>
        </p:nvSpPr>
        <p:spPr>
          <a:xfrm>
            <a:off x="449989" y="33617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67" name="yt_shape_10367"/>
              <p:cNvSpPr txBox="1"/>
              <p:nvPr/>
            </p:nvSpPr>
            <p:spPr>
              <a:xfrm>
                <a:off x="540000" y="900000"/>
                <a:ext cx="10596560" cy="57066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规律探究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化简下列各式的符号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]}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367" name="yt_shape_10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96560" cy="5706627"/>
              </a:xfrm>
              <a:prstGeom prst="rect">
                <a:avLst/>
              </a:prstGeom>
              <a:blipFill>
                <a:blip r:embed="rId2"/>
                <a:stretch>
                  <a:fillRect l="-1784" t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086379-18C8-BEC4-C70B-61873A9464B4}"/>
              </a:ext>
            </a:extLst>
          </p:cNvPr>
          <p:cNvSpPr txBox="1"/>
          <p:nvPr/>
        </p:nvSpPr>
        <p:spPr>
          <a:xfrm>
            <a:off x="449989" y="322213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CA2891-A874-44B9-34E9-894F398F041B}"/>
                  </a:ext>
                </a:extLst>
              </p:cNvPr>
              <p:cNvSpPr txBox="1"/>
              <p:nvPr/>
            </p:nvSpPr>
            <p:spPr>
              <a:xfrm>
                <a:off x="449989" y="3697623"/>
                <a:ext cx="32633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CA2891-A874-44B9-34E9-894F398F0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97623"/>
                <a:ext cx="3263392" cy="805193"/>
              </a:xfrm>
              <a:prstGeom prst="rect">
                <a:avLst/>
              </a:prstGeom>
              <a:blipFill>
                <a:blip r:embed="rId3"/>
                <a:stretch>
                  <a:fillRect l="-2991" r="-2804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C28213E-4A8C-6C93-2BD0-4AE486EB890E}"/>
              </a:ext>
            </a:extLst>
          </p:cNvPr>
          <p:cNvSpPr txBox="1"/>
          <p:nvPr/>
        </p:nvSpPr>
        <p:spPr>
          <a:xfrm>
            <a:off x="449989" y="4409204"/>
            <a:ext cx="388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0F205E-C5A7-881A-881A-7F4DBF6818BF}"/>
              </a:ext>
            </a:extLst>
          </p:cNvPr>
          <p:cNvSpPr txBox="1"/>
          <p:nvPr/>
        </p:nvSpPr>
        <p:spPr>
          <a:xfrm>
            <a:off x="449989" y="4884692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280034-9D06-2E8F-28AB-15CA6241B818}"/>
              </a:ext>
            </a:extLst>
          </p:cNvPr>
          <p:cNvSpPr txBox="1"/>
          <p:nvPr/>
        </p:nvSpPr>
        <p:spPr>
          <a:xfrm>
            <a:off x="449989" y="5360180"/>
            <a:ext cx="418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{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]}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857393-6A5C-77DB-D517-1861DE022C06}"/>
              </a:ext>
            </a:extLst>
          </p:cNvPr>
          <p:cNvSpPr txBox="1"/>
          <p:nvPr/>
        </p:nvSpPr>
        <p:spPr>
          <a:xfrm>
            <a:off x="450108" y="5812228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{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]}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0" name="yt_shape_10380"/>
          <p:cNvSpPr txBox="1"/>
          <p:nvPr/>
        </p:nvSpPr>
        <p:spPr>
          <a:xfrm>
            <a:off x="540119" y="1504239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]}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总结规律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不包括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的前面有奇数个负号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1_ba1e6"/>
              </a:rPr>
              <a:t>化简的结果等于它的相反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有偶数个负号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化简的结果等于它本身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90F1D7-EEC0-E5DC-7780-CAA52FB37A11}"/>
              </a:ext>
            </a:extLst>
          </p:cNvPr>
          <p:cNvSpPr txBox="1"/>
          <p:nvPr/>
        </p:nvSpPr>
        <p:spPr>
          <a:xfrm>
            <a:off x="450108" y="2004929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FF3538-A7D2-C773-3325-17EF265816A1}"/>
              </a:ext>
            </a:extLst>
          </p:cNvPr>
          <p:cNvSpPr txBox="1"/>
          <p:nvPr/>
        </p:nvSpPr>
        <p:spPr>
          <a:xfrm>
            <a:off x="450108" y="2480417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48789E-F49C-26D0-D5C0-C2496B30AA4A}"/>
              </a:ext>
            </a:extLst>
          </p:cNvPr>
          <p:cNvSpPr txBox="1"/>
          <p:nvPr/>
        </p:nvSpPr>
        <p:spPr>
          <a:xfrm>
            <a:off x="450108" y="2955905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总结规律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不包括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的前面有奇数个负号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1_ba1e6"/>
              </a:rPr>
              <a:t>化简的结果等于它的相反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35DE98-1880-03FC-B38C-81B21688A9C8}"/>
              </a:ext>
            </a:extLst>
          </p:cNvPr>
          <p:cNvSpPr txBox="1"/>
          <p:nvPr/>
        </p:nvSpPr>
        <p:spPr>
          <a:xfrm>
            <a:off x="450108" y="3431393"/>
            <a:ext cx="612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有偶数个负号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化简的结果等于它本身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CBDB8A-CC34-622F-2E72-19C2887630AB}"/>
              </a:ext>
            </a:extLst>
          </p:cNvPr>
          <p:cNvSpPr txBox="1"/>
          <p:nvPr/>
        </p:nvSpPr>
        <p:spPr>
          <a:xfrm>
            <a:off x="450108" y="1008903"/>
            <a:ext cx="1140653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当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前面有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个负号时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化简后结果是多少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当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前面有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个负号时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化简后结果是多少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你能总结出什么规律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5" name="yt_shape_1038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84" name="yt_image_103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7" name="yt_shape_10387"/>
          <p:cNvSpPr txBox="1"/>
          <p:nvPr/>
        </p:nvSpPr>
        <p:spPr>
          <a:xfrm>
            <a:off x="540119" y="154679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数形结合思想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ba856"/>
              </a:rPr>
              <a:t>在没有标明单位长度的数轴上的大致位置如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的正负性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为负数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90" name="yt_image_10390" title="H_32.5822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8542" y="3121417"/>
            <a:ext cx="3503457" cy="41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2" name="yt_shape_10392"/>
          <p:cNvSpPr txBox="1"/>
          <p:nvPr/>
        </p:nvSpPr>
        <p:spPr>
          <a:xfrm>
            <a:off x="540000" y="3224664"/>
            <a:ext cx="7309693" cy="12124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1400" b="0" i="0" u="none" spc="27077" dirty="0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0396" name="yt_image_10396" title="H_16.7460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5433" y="4149080"/>
            <a:ext cx="3482415" cy="21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9" name="yt_shape_10399"/>
          <p:cNvSpPr txBox="1"/>
          <p:nvPr/>
        </p:nvSpPr>
        <p:spPr>
          <a:xfrm>
            <a:off x="540000" y="4536343"/>
            <a:ext cx="736740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相隔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都离原点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在原点的左侧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93EF8E-239A-D376-F63C-791B8B370731}"/>
              </a:ext>
            </a:extLst>
          </p:cNvPr>
          <p:cNvSpPr txBox="1"/>
          <p:nvPr/>
        </p:nvSpPr>
        <p:spPr>
          <a:xfrm>
            <a:off x="450108" y="2708920"/>
            <a:ext cx="4332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为负数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36020-1233-9EA9-9388-AD6744D3C87E}"/>
              </a:ext>
            </a:extLst>
          </p:cNvPr>
          <p:cNvSpPr txBox="1"/>
          <p:nvPr/>
        </p:nvSpPr>
        <p:spPr>
          <a:xfrm>
            <a:off x="449989" y="3645024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2909B4-0904-044D-160C-D305BBE38ACC}"/>
              </a:ext>
            </a:extLst>
          </p:cNvPr>
          <p:cNvSpPr txBox="1"/>
          <p:nvPr/>
        </p:nvSpPr>
        <p:spPr>
          <a:xfrm>
            <a:off x="449989" y="4869160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CC82C4-1132-E9EE-FAB5-52FA3D48FE89}"/>
              </a:ext>
            </a:extLst>
          </p:cNvPr>
          <p:cNvSpPr txBox="1"/>
          <p:nvPr/>
        </p:nvSpPr>
        <p:spPr>
          <a:xfrm>
            <a:off x="449989" y="5301208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都离原点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BB8FF4-6565-4701-AE58-273736A406CA}"/>
              </a:ext>
            </a:extLst>
          </p:cNvPr>
          <p:cNvSpPr txBox="1"/>
          <p:nvPr/>
        </p:nvSpPr>
        <p:spPr>
          <a:xfrm>
            <a:off x="449989" y="5733256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在原点的左侧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810D0F-903F-27D3-3247-1B3FBDEC9E51}"/>
              </a:ext>
            </a:extLst>
          </p:cNvPr>
          <p:cNvSpPr txBox="1"/>
          <p:nvPr/>
        </p:nvSpPr>
        <p:spPr>
          <a:xfrm>
            <a:off x="449989" y="6237312"/>
            <a:ext cx="2713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4" name="yt_shape_1040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03" name="yt_image_104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6" name="yt_shape_10406"/>
          <p:cNvSpPr txBox="1"/>
          <p:nvPr/>
        </p:nvSpPr>
        <p:spPr>
          <a:xfrm>
            <a:off x="2351584" y="1350998"/>
            <a:ext cx="7632848" cy="85386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eaLnBrk="1" latinLnBrk="0" hangingPunct="0">
              <a:lnSpc>
                <a:spcPct val="100000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的相反数是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表示任意一个数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特别规定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ctr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的相反数是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7" name="yt_shape_1029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96" name="yt_image_10296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9" name="yt_shape_1029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00" name="yt_shape_10300"/>
              <p:cNvSpPr txBox="1"/>
              <p:nvPr/>
            </p:nvSpPr>
            <p:spPr>
              <a:xfrm>
                <a:off x="540000" y="2102862"/>
                <a:ext cx="574035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00" name="yt_shape_1030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5740354" cy="638893"/>
              </a:xfrm>
              <a:prstGeom prst="rect">
                <a:avLst/>
              </a:prstGeom>
              <a:blipFill>
                <a:blip r:embed="rId3"/>
                <a:stretch>
                  <a:fillRect l="-3294" r="-22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02" name="yt_table_1030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459494"/>
                  </p:ext>
                </p:extLst>
              </p:nvPr>
            </p:nvGraphicFramePr>
            <p:xfrm>
              <a:off x="540056" y="279254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302" name="yt_table_10302" descr="{&quot;rangeId&quot;:4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459494"/>
                  </p:ext>
                </p:extLst>
              </p:nvPr>
            </p:nvGraphicFramePr>
            <p:xfrm>
              <a:off x="540056" y="279254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6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6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05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75" r="-146766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03" name="yt_shape_10303"/>
          <p:cNvSpPr txBox="1"/>
          <p:nvPr/>
        </p:nvSpPr>
        <p:spPr>
          <a:xfrm>
            <a:off x="540000" y="3475905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5" name="yt_table_1030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631773"/>
              </p:ext>
            </p:extLst>
          </p:nvPr>
        </p:nvGraphicFramePr>
        <p:xfrm>
          <a:off x="540056" y="3955208"/>
          <a:ext cx="6984048" cy="950976"/>
        </p:xfrm>
        <a:graphic>
          <a:graphicData uri="http://schemas.openxmlformats.org/drawingml/2006/table">
            <a:tbl>
              <a:tblPr/>
              <a:tblGrid>
                <a:gridCol w="4532948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45110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pic>
        <p:nvPicPr>
          <p:cNvPr id="10304" name="yt_image_10304_skip" title="H_47.8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5698" y="4045060"/>
            <a:ext cx="4788934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110951">
            <a:extLst>
              <a:ext uri="{FF2B5EF4-FFF2-40B4-BE49-F238E27FC236}">
                <a16:creationId xmlns:a16="http://schemas.microsoft.com/office/drawing/2014/main" id="{D140C409-2D68-743A-ECD9-AF7095AC56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308730-6132-A6CB-4533-6922FEBC834B}"/>
              </a:ext>
            </a:extLst>
          </p:cNvPr>
          <p:cNvSpPr txBox="1"/>
          <p:nvPr/>
        </p:nvSpPr>
        <p:spPr>
          <a:xfrm>
            <a:off x="5322027" y="2056056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206423-A4EE-D0D9-7D21-59E6F1C9A6FD}"/>
              </a:ext>
            </a:extLst>
          </p:cNvPr>
          <p:cNvSpPr txBox="1"/>
          <p:nvPr/>
        </p:nvSpPr>
        <p:spPr>
          <a:xfrm>
            <a:off x="6622189" y="34290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7" name="yt_shape_103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5f18"/>
              </a:rPr>
              <a:t>互为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8" name="yt_table_103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354104"/>
              </p:ext>
            </p:extLst>
          </p:nvPr>
        </p:nvGraphicFramePr>
        <p:xfrm>
          <a:off x="540056" y="1859435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3294795-CF94-2F1D-2CF6-B7997F56F5E6}"/>
              </a:ext>
            </a:extLst>
          </p:cNvPr>
          <p:cNvSpPr txBox="1"/>
          <p:nvPr/>
        </p:nvSpPr>
        <p:spPr>
          <a:xfrm>
            <a:off x="3345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10" name="yt_shape_10310"/>
              <p:cNvSpPr txBox="1"/>
              <p:nvPr/>
            </p:nvSpPr>
            <p:spPr>
              <a:xfrm>
                <a:off x="540119" y="900000"/>
                <a:ext cx="11492915" cy="3422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cdddc"/>
                  </a:rPr>
                  <a:t>并把下列各数的相反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10" name="yt_shape_10310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22796"/>
              </a:xfrm>
              <a:prstGeom prst="rect">
                <a:avLst/>
              </a:prstGeom>
              <a:blipFill>
                <a:blip r:embed="rId2"/>
                <a:stretch>
                  <a:fillRect l="-1645" t="-1604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17" name="yt_shape_10317"/>
          <p:cNvSpPr txBox="1"/>
          <p:nvPr/>
        </p:nvSpPr>
        <p:spPr>
          <a:xfrm>
            <a:off x="540000" y="4531990"/>
            <a:ext cx="4646593" cy="6933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50" b="0" i="0" u="none" spc="-38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850" b="0" i="0" u="none" spc="35271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0316" name="yt_image_10316" title="H_60.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31990"/>
            <a:ext cx="4599012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F59CAD-7F6F-86ED-7CA6-04B8A9ED0497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5809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0BF59CAD-7F6F-86ED-7CA6-04B8A9ED04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5809361" cy="765061"/>
              </a:xfrm>
              <a:prstGeom prst="rect">
                <a:avLst/>
              </a:prstGeom>
              <a:blipFill>
                <a:blip r:embed="rId4"/>
                <a:stretch>
                  <a:fillRect l="-1679" r="-15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0CDDCC-8D55-0FAE-2D4D-A5931ADE9268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5199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D00CDDCC-8D55-0FAE-2D4D-A5931ADE9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5199761" cy="765061"/>
              </a:xfrm>
              <a:prstGeom prst="rect">
                <a:avLst/>
              </a:prstGeom>
              <a:blipFill>
                <a:blip r:embed="rId5"/>
                <a:stretch>
                  <a:fillRect l="-1876" r="-17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D5E7D96-2285-5040-1275-52FA1DB237EE}"/>
              </a:ext>
            </a:extLst>
          </p:cNvPr>
          <p:cNvSpPr txBox="1"/>
          <p:nvPr/>
        </p:nvSpPr>
        <p:spPr>
          <a:xfrm>
            <a:off x="450108" y="3818517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yt_shape_10319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320" name="yt_shape_10320"/>
          <p:cNvSpPr txBox="1"/>
          <p:nvPr/>
        </p:nvSpPr>
        <p:spPr>
          <a:xfrm>
            <a:off x="540000" y="1399565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21" name="yt_table_10321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6658037"/>
                  </p:ext>
                </p:extLst>
              </p:nvPr>
            </p:nvGraphicFramePr>
            <p:xfrm>
              <a:off x="540056" y="1878868"/>
              <a:ext cx="5724843" cy="1059943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21" name="yt_table_10321" descr="{&quot;rangeId&quot;:9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6658037"/>
                  </p:ext>
                </p:extLst>
              </p:nvPr>
            </p:nvGraphicFramePr>
            <p:xfrm>
              <a:off x="540056" y="1878868"/>
              <a:ext cx="5724843" cy="1059943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1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39673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2060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22" name="yt_shape_10322"/>
          <p:cNvSpPr txBox="1"/>
          <p:nvPr/>
        </p:nvSpPr>
        <p:spPr>
          <a:xfrm>
            <a:off x="540000" y="29893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3" name="yt_table_103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679333"/>
              </p:ext>
            </p:extLst>
          </p:nvPr>
        </p:nvGraphicFramePr>
        <p:xfrm>
          <a:off x="540056" y="3468668"/>
          <a:ext cx="7774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367506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10325" name="yt_shape_10325"/>
          <p:cNvSpPr txBox="1"/>
          <p:nvPr/>
        </p:nvSpPr>
        <p:spPr>
          <a:xfrm>
            <a:off x="540119" y="4470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111040">
            <a:extLst>
              <a:ext uri="{FF2B5EF4-FFF2-40B4-BE49-F238E27FC236}">
                <a16:creationId xmlns:a16="http://schemas.microsoft.com/office/drawing/2014/main" id="{7A5E83EA-68D3-3B01-3AD3-19400E4AA4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0AB0B9-5B14-18C9-8FF2-0F78FAC2F6CE}"/>
              </a:ext>
            </a:extLst>
          </p:cNvPr>
          <p:cNvSpPr txBox="1"/>
          <p:nvPr/>
        </p:nvSpPr>
        <p:spPr>
          <a:xfrm>
            <a:off x="7841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3F755F-E1D6-7507-671B-E50E6237DFE0}"/>
              </a:ext>
            </a:extLst>
          </p:cNvPr>
          <p:cNvSpPr txBox="1"/>
          <p:nvPr/>
        </p:nvSpPr>
        <p:spPr>
          <a:xfrm>
            <a:off x="5098189" y="29425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F3AA23-B4CA-CD5C-8A24-FEB7C94234AE}"/>
              </a:ext>
            </a:extLst>
          </p:cNvPr>
          <p:cNvSpPr txBox="1"/>
          <p:nvPr/>
        </p:nvSpPr>
        <p:spPr>
          <a:xfrm>
            <a:off x="3117108" y="44234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BEC664-718A-0355-DC42-8F1135F6A7E3}"/>
              </a:ext>
            </a:extLst>
          </p:cNvPr>
          <p:cNvSpPr txBox="1"/>
          <p:nvPr/>
        </p:nvSpPr>
        <p:spPr>
          <a:xfrm>
            <a:off x="7384307" y="44234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79825F-F0CC-9C6A-5C45-1ABBF81F5B14}"/>
              </a:ext>
            </a:extLst>
          </p:cNvPr>
          <p:cNvSpPr txBox="1"/>
          <p:nvPr/>
        </p:nvSpPr>
        <p:spPr>
          <a:xfrm>
            <a:off x="10737107" y="44234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B5BA65-05BF-21B1-F0BC-1DE469100912}"/>
              </a:ext>
            </a:extLst>
          </p:cNvPr>
          <p:cNvSpPr txBox="1"/>
          <p:nvPr/>
        </p:nvSpPr>
        <p:spPr>
          <a:xfrm>
            <a:off x="4260108" y="48989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27" name="yt_shape_10327"/>
              <p:cNvSpPr txBox="1"/>
              <p:nvPr/>
            </p:nvSpPr>
            <p:spPr>
              <a:xfrm>
                <a:off x="540000" y="1476064"/>
                <a:ext cx="6761466" cy="2684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27" name="yt_shape_10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6064"/>
                <a:ext cx="6761466" cy="2684517"/>
              </a:xfrm>
              <a:prstGeom prst="rect">
                <a:avLst/>
              </a:prstGeom>
              <a:blipFill>
                <a:blip r:embed="rId2"/>
                <a:stretch>
                  <a:fillRect l="-2795" r="-1713" b="-2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D7F318-8BF6-6FCF-5266-0FB709C59173}"/>
              </a:ext>
            </a:extLst>
          </p:cNvPr>
          <p:cNvSpPr txBox="1"/>
          <p:nvPr/>
        </p:nvSpPr>
        <p:spPr>
          <a:xfrm>
            <a:off x="449989" y="2103120"/>
            <a:ext cx="3341755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：－（＋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5B40CC-8D10-AE51-212E-20FEB9BE6BC1}"/>
                  </a:ext>
                </a:extLst>
              </p:cNvPr>
              <p:cNvSpPr txBox="1"/>
              <p:nvPr/>
            </p:nvSpPr>
            <p:spPr>
              <a:xfrm>
                <a:off x="449989" y="3451860"/>
                <a:ext cx="3341755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5B40CC-8D10-AE51-212E-20FEB9BE6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1860"/>
                <a:ext cx="3341755" cy="729565"/>
              </a:xfrm>
              <a:prstGeom prst="rect">
                <a:avLst/>
              </a:prstGeom>
              <a:blipFill>
                <a:blip r:embed="rId3"/>
                <a:stretch>
                  <a:fillRect l="-292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26" name="yt_shape_10326"/>
          <p:cNvSpPr txBox="1"/>
          <p:nvPr/>
        </p:nvSpPr>
        <p:spPr>
          <a:xfrm>
            <a:off x="540000" y="1052736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761E28-D117-E568-4586-6E24AD264CF9}"/>
                  </a:ext>
                </a:extLst>
              </p:cNvPr>
              <p:cNvSpPr txBox="1"/>
              <p:nvPr/>
            </p:nvSpPr>
            <p:spPr>
              <a:xfrm>
                <a:off x="4342525" y="2237190"/>
                <a:ext cx="6097904" cy="6157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：－（－</a:t>
                </a:r>
                <a:r>
                  <a:rPr kumimoji="0" lang="en-US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）＝</a:t>
                </a:r>
                <a:r>
                  <a:rPr kumimoji="0" lang="en-US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761E28-D117-E568-4586-6E24AD264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2525" y="2237190"/>
                <a:ext cx="6097904" cy="615746"/>
              </a:xfrm>
              <a:prstGeom prst="rect">
                <a:avLst/>
              </a:prstGeom>
              <a:blipFill>
                <a:blip r:embed="rId4"/>
                <a:stretch>
                  <a:fillRect l="-1499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CA15125-A142-E3F1-2425-7AD64CB40660}"/>
              </a:ext>
            </a:extLst>
          </p:cNvPr>
          <p:cNvSpPr txBox="1"/>
          <p:nvPr/>
        </p:nvSpPr>
        <p:spPr>
          <a:xfrm>
            <a:off x="4318576" y="3645024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5" name="yt_shape_10335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对相反数的概念理解不清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5B91C7-973B-3BA0-A36F-5C257FC7E66F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对相反数的概念理解不清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6" name="yt_shape_10336"/>
          <p:cNvSpPr txBox="1"/>
          <p:nvPr/>
        </p:nvSpPr>
        <p:spPr>
          <a:xfrm>
            <a:off x="540000" y="900000"/>
            <a:ext cx="604011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6F73C4-3E3E-0522-BB0A-625889F206C2}"/>
              </a:ext>
            </a:extLst>
          </p:cNvPr>
          <p:cNvSpPr txBox="1"/>
          <p:nvPr/>
        </p:nvSpPr>
        <p:spPr>
          <a:xfrm>
            <a:off x="4021864" y="853194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EEB21E-0177-F58D-532C-32CFCA9BF843}"/>
              </a:ext>
            </a:extLst>
          </p:cNvPr>
          <p:cNvSpPr txBox="1"/>
          <p:nvPr/>
        </p:nvSpPr>
        <p:spPr>
          <a:xfrm>
            <a:off x="5517289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39" name="yt_shape_10339"/>
          <p:cNvSpPr txBox="1"/>
          <p:nvPr/>
        </p:nvSpPr>
        <p:spPr>
          <a:xfrm>
            <a:off x="540000" y="198884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38" name="yt_image_10338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884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1" name="yt_shape_10341"/>
          <p:cNvSpPr txBox="1"/>
          <p:nvPr/>
        </p:nvSpPr>
        <p:spPr>
          <a:xfrm>
            <a:off x="540000" y="2680709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一个数的相反数是它本身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2" name="yt_table_103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013674"/>
              </p:ext>
            </p:extLst>
          </p:nvPr>
        </p:nvGraphicFramePr>
        <p:xfrm>
          <a:off x="540056" y="3160012"/>
          <a:ext cx="4505643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sp>
        <p:nvSpPr>
          <p:cNvPr id="10344" name="yt_shape_10344"/>
          <p:cNvSpPr txBox="1"/>
          <p:nvPr/>
        </p:nvSpPr>
        <p:spPr>
          <a:xfrm>
            <a:off x="540000" y="4161566"/>
            <a:ext cx="5964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45" name="yt_table_103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279417"/>
              </p:ext>
            </p:extLst>
          </p:nvPr>
        </p:nvGraphicFramePr>
        <p:xfrm>
          <a:off x="540056" y="4640869"/>
          <a:ext cx="7434264" cy="1901952"/>
        </p:xfrm>
        <a:graphic>
          <a:graphicData uri="http://schemas.openxmlformats.org/drawingml/2006/table">
            <a:tbl>
              <a:tblPr/>
              <a:tblGrid>
                <a:gridCol w="7434264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正数和负数互为相反数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符号不同的两个数互为相反数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任何一个有理数都有相反数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数轴上原点两边的两个点所表示的数互为相反数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6ABDDE62-8CE9-DA6D-9F90-925CC5DAAF8D}"/>
              </a:ext>
            </a:extLst>
          </p:cNvPr>
          <p:cNvSpPr txBox="1"/>
          <p:nvPr/>
        </p:nvSpPr>
        <p:spPr>
          <a:xfrm>
            <a:off x="6774589" y="26339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A8EC85-5C18-56CF-1A49-AA38B7957140}"/>
              </a:ext>
            </a:extLst>
          </p:cNvPr>
          <p:cNvSpPr txBox="1"/>
          <p:nvPr/>
        </p:nvSpPr>
        <p:spPr>
          <a:xfrm>
            <a:off x="5544086" y="41147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" name="yt_shape_1034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f5ea,isEnd"/>
              </a:rPr>
              <a:t>的距离是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标出数轴的原点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点关于原点的对称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51" name="yt_image_10351" title="H_34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9739" y="2970405"/>
            <a:ext cx="3682260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3" name="yt_shape_10353"/>
          <p:cNvSpPr txBox="1"/>
          <p:nvPr/>
        </p:nvSpPr>
        <p:spPr>
          <a:xfrm>
            <a:off x="540000" y="3464579"/>
            <a:ext cx="48939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4CBA3-9B9F-4F64-BFD7-6DC27D8B8E12}"/>
              </a:ext>
            </a:extLst>
          </p:cNvPr>
          <p:cNvSpPr txBox="1"/>
          <p:nvPr/>
        </p:nvSpPr>
        <p:spPr>
          <a:xfrm>
            <a:off x="364415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22CF47-0056-A32C-E9DA-AEC8522E0888}"/>
              </a:ext>
            </a:extLst>
          </p:cNvPr>
          <p:cNvSpPr txBox="1"/>
          <p:nvPr/>
        </p:nvSpPr>
        <p:spPr>
          <a:xfrm>
            <a:off x="450108" y="275514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2F6B20-CC82-612E-4AFD-8B9A95D135D1}"/>
              </a:ext>
            </a:extLst>
          </p:cNvPr>
          <p:cNvSpPr txBox="1"/>
          <p:nvPr/>
        </p:nvSpPr>
        <p:spPr>
          <a:xfrm>
            <a:off x="449989" y="3893261"/>
            <a:ext cx="502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1724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2024-08-13T11:53:27Z</dcterms:created>
  <dcterms:modified xsi:type="dcterms:W3CDTF">2024-08-14T10:05:08Z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