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70" r:id="rId6"/>
    <p:sldId id="378" r:id="rId7"/>
    <p:sldId id="371" r:id="rId8"/>
    <p:sldId id="379" r:id="rId9"/>
    <p:sldId id="372" r:id="rId10"/>
    <p:sldId id="374" r:id="rId11"/>
    <p:sldId id="375" r:id="rId12"/>
    <p:sldId id="380" r:id="rId13"/>
    <p:sldId id="376" r:id="rId14"/>
    <p:sldId id="381" r:id="rId15"/>
    <p:sldId id="38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2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2" name="yt_shape_1457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71" name="yt_image_1457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74" name="yt_shape_14574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选择适当的统计图描述数据</a:t>
            </a:r>
          </a:p>
        </p:txBody>
      </p:sp>
      <p:sp>
        <p:nvSpPr>
          <p:cNvPr id="14575" name="yt_shape_14575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笑笑对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年五月某周气温做了记录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制作统计图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你认为他制作的统计图中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688a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能够反映这周气温变化的是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6" name="yt_table_145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740692"/>
              </p:ext>
            </p:extLst>
          </p:nvPr>
        </p:nvGraphicFramePr>
        <p:xfrm>
          <a:off x="540056" y="3062297"/>
          <a:ext cx="60296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913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9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以上均可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9"/>
                  </a:ext>
                </a:extLst>
              </a:tr>
            </a:tbl>
          </a:graphicData>
        </a:graphic>
      </p:graphicFrame>
      <p:sp>
        <p:nvSpPr>
          <p:cNvPr id="14578" name="yt_shape_14578"/>
          <p:cNvSpPr txBox="1"/>
          <p:nvPr/>
        </p:nvSpPr>
        <p:spPr>
          <a:xfrm>
            <a:off x="540119" y="406385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合肥市庐阳区期末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期末考试后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36923"/>
              </a:rPr>
              <a:t>数学老师想制作一个统计图来了解一下本班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数学考试各个分数段人数占班级总人数的百分比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最适合的统计图是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9" name="yt_table_145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731977"/>
              </p:ext>
            </p:extLst>
          </p:nvPr>
        </p:nvGraphicFramePr>
        <p:xfrm>
          <a:off x="540056" y="5023286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91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以上都可以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1"/>
                  </a:ext>
                </a:extLst>
              </a:tr>
            </a:tbl>
          </a:graphicData>
        </a:graphic>
      </p:graphicFrame>
      <p:pic>
        <p:nvPicPr>
          <p:cNvPr id="3" name="yt_shape_1723551011501">
            <a:extLst>
              <a:ext uri="{FF2B5EF4-FFF2-40B4-BE49-F238E27FC236}">
                <a16:creationId xmlns:a16="http://schemas.microsoft.com/office/drawing/2014/main" id="{C01EB551-E8F1-0631-2D7B-D48A089548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F5350D-95EE-8B2B-FEDE-3EB0EE66344F}"/>
              </a:ext>
            </a:extLst>
          </p:cNvPr>
          <p:cNvSpPr txBox="1"/>
          <p:nvPr/>
        </p:nvSpPr>
        <p:spPr>
          <a:xfrm>
            <a:off x="4717308" y="2531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2CD9D5-DF0C-AF13-4880-73C73E789996}"/>
              </a:ext>
            </a:extLst>
          </p:cNvPr>
          <p:cNvSpPr txBox="1"/>
          <p:nvPr/>
        </p:nvSpPr>
        <p:spPr>
          <a:xfrm>
            <a:off x="10203707" y="44925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8" name="yt_shape_1462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某学习小组对所在城区初中学生的视力情况进行抽样调查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009d"/>
              </a:rPr>
              <a:t>如图是该学习小组根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据调查结果画出的条形统计图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请根据图中信息解决下列问题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629" name="yt_shape_14629"/>
          <p:cNvSpPr txBox="1"/>
          <p:nvPr/>
        </p:nvSpPr>
        <p:spPr>
          <a:xfrm>
            <a:off x="540000" y="1842955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本次调查活动中共调查了多少名学生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yt_shape_14630"/>
          <p:cNvSpPr txBox="1"/>
          <p:nvPr/>
        </p:nvSpPr>
        <p:spPr>
          <a:xfrm>
            <a:off x="540119" y="2474622"/>
            <a:ext cx="8927748" cy="73866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cab08"/>
              </a:rPr>
              <a:t>故本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次调查活动中共调查了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pSp>
        <p:nvGrpSpPr>
          <p:cNvPr id="14631" name="yt_shape_1463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2832" y="2474622"/>
            <a:ext cx="2529167" cy="2396438"/>
            <a:chOff x="0" y="0"/>
            <a:chExt cx="2529167" cy="2396438"/>
          </a:xfrm>
        </p:grpSpPr>
        <p:pic>
          <p:nvPicPr>
            <p:cNvPr id="3" name="yt_image_14631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29167" cy="1991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3" name="yt_shape_14633" descr="{&quot;rangeId&quot;:0,&quot;IgnoreLineSpacing&quot;:1}"/>
            <p:cNvSpPr txBox="1"/>
            <p:nvPr/>
          </p:nvSpPr>
          <p:spPr>
            <a:xfrm>
              <a:off x="743974" y="2027106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80A733A-02FD-790F-E2A1-F8EA74AD2375}"/>
              </a:ext>
            </a:extLst>
          </p:cNvPr>
          <p:cNvSpPr txBox="1"/>
          <p:nvPr/>
        </p:nvSpPr>
        <p:spPr>
          <a:xfrm>
            <a:off x="450108" y="2427816"/>
            <a:ext cx="8638222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cab08"/>
              </a:rPr>
              <a:t>故本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75FF9D-FF7E-B8C4-0399-A7947A7D0D02}"/>
              </a:ext>
            </a:extLst>
          </p:cNvPr>
          <p:cNvSpPr txBox="1"/>
          <p:nvPr/>
        </p:nvSpPr>
        <p:spPr>
          <a:xfrm>
            <a:off x="450108" y="2793576"/>
            <a:ext cx="4904486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次调查活动中共调查了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5" name="yt_shape_1463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若制作扇形统计图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请计算被调查的学生中视力低于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ea0f"/>
              </a:rPr>
              <a:t>的学生所占的扇形圆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4636"/>
              <p:cNvSpPr txBox="1"/>
              <p:nvPr/>
            </p:nvSpPr>
            <p:spPr>
              <a:xfrm>
                <a:off x="540119" y="1995319"/>
                <a:ext cx="8927748" cy="1263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被调查的学生中视力低于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的学生有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3_d2ef5"/>
                  </a:rPr>
                  <a:t>200</a:t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所占扇形圆心角的度数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4636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19"/>
                <a:ext cx="8927748" cy="1263295"/>
              </a:xfrm>
              <a:prstGeom prst="rect">
                <a:avLst/>
              </a:prstGeom>
              <a:blipFill>
                <a:blip r:embed="rId2"/>
                <a:stretch>
                  <a:fillRect l="-2117" t="-8654" b="-7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638" name="yt_shape_14638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22832" y="1995319"/>
            <a:ext cx="2529167" cy="2396438"/>
            <a:chOff x="0" y="0"/>
            <a:chExt cx="2529167" cy="2396438"/>
          </a:xfrm>
        </p:grpSpPr>
        <p:pic>
          <p:nvPicPr>
            <p:cNvPr id="5" name="yt_image_14638" descr="{&quot;rangeId&quot;:0,&quot;⚘_2&quot;:1}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29167" cy="19911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40" name="yt_shape_14640" descr="{&quot;rangeId&quot;:0,&quot;IgnoreLineSpacing&quot;:1}"/>
            <p:cNvSpPr txBox="1"/>
            <p:nvPr/>
          </p:nvSpPr>
          <p:spPr>
            <a:xfrm>
              <a:off x="743974" y="2027106"/>
              <a:ext cx="1077218" cy="369332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18C8BC2-C5AB-C88A-996D-7A8FD34BABA9}"/>
              </a:ext>
            </a:extLst>
          </p:cNvPr>
          <p:cNvSpPr txBox="1"/>
          <p:nvPr/>
        </p:nvSpPr>
        <p:spPr>
          <a:xfrm>
            <a:off x="450108" y="1948513"/>
            <a:ext cx="8638222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被调查的学生中视力低于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d2ef5"/>
              </a:rPr>
              <a:t>200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32F9A6-0AAA-6347-6D09-E303B7DA28E9}"/>
              </a:ext>
            </a:extLst>
          </p:cNvPr>
          <p:cNvSpPr txBox="1"/>
          <p:nvPr/>
        </p:nvSpPr>
        <p:spPr>
          <a:xfrm>
            <a:off x="450108" y="2314273"/>
            <a:ext cx="2161286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F2D85A-7E86-B498-B599-F70240F235FB}"/>
                  </a:ext>
                </a:extLst>
              </p:cNvPr>
              <p:cNvSpPr txBox="1"/>
              <p:nvPr/>
            </p:nvSpPr>
            <p:spPr>
              <a:xfrm>
                <a:off x="450108" y="2680033"/>
                <a:ext cx="6428486" cy="6131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所占扇形圆心角的度数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}">
                <a:extLst>
                  <a:ext uri="{FF2B5EF4-FFF2-40B4-BE49-F238E27FC236}">
                    <a16:creationId xmlns:a16="http://schemas.microsoft.com/office/drawing/2014/main" id="{D9F2D85A-7E86-B498-B599-F70240F235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80033"/>
                <a:ext cx="6428486" cy="613169"/>
              </a:xfrm>
              <a:prstGeom prst="rect">
                <a:avLst/>
              </a:prstGeom>
              <a:blipFill>
                <a:blip r:embed="rId4"/>
                <a:stretch>
                  <a:fillRect l="-1518" r="-1518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" name="yt_shape_1464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42" name="yt_image_14642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5" name="yt_shape_14645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乙两青年运动员参加某体育项目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c276"/>
              </a:rPr>
              <a:t>次的训练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成绩如下表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646" name="yt_table_1464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34018"/>
              </p:ext>
            </p:extLst>
          </p:nvPr>
        </p:nvGraphicFramePr>
        <p:xfrm>
          <a:off x="540000" y="2692902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186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8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8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88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88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781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8" name="yt_shape_14648"/>
          <p:cNvSpPr txBox="1"/>
          <p:nvPr/>
        </p:nvSpPr>
        <p:spPr>
          <a:xfrm>
            <a:off x="540000" y="900000"/>
            <a:ext cx="4770537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对上述成绩设计一幅统计图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折线统计图如图所示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651" name="yt_shape_14651"/>
          <p:cNvSpPr txBox="1"/>
          <p:nvPr/>
        </p:nvSpPr>
        <p:spPr>
          <a:xfrm>
            <a:off x="540000" y="1994491"/>
            <a:ext cx="3075457" cy="185499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300" b="0" i="0" u="none" spc="-10300">
                <a:solidFill>
                  <a:srgbClr val="1EE3CF"/>
                </a:solidFill>
                <a:effectLst/>
                <a:latin typeface="Times New Roman" pitchFamily="103"/>
                <a:ea typeface="宋体" pitchFamily="103"/>
              </a:rPr>
              <a:t> </a:t>
            </a:r>
            <a:r>
              <a:rPr lang="en-US" altLang="zh-CN" sz="10300" b="0" i="0" u="none" spc="21407">
                <a:solidFill>
                  <a:srgbClr val="1EE3CF"/>
                </a:solidFill>
                <a:effectLst/>
                <a:latin typeface="Times New Roman" pitchFamily="103"/>
                <a:ea typeface="宋体" pitchFamily="103"/>
              </a:rPr>
              <a:t> </a:t>
            </a:r>
          </a:p>
        </p:txBody>
      </p:sp>
      <p:pic>
        <p:nvPicPr>
          <p:cNvPr id="14650" name="yt_image_14650" title="H_16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4491"/>
            <a:ext cx="3045061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3" name="yt_shape_14653"/>
          <p:cNvSpPr txBox="1"/>
          <p:nvPr/>
        </p:nvSpPr>
        <p:spPr>
          <a:xfrm>
            <a:off x="540000" y="4102225"/>
            <a:ext cx="10310515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结合统计图对两人的成绩做出评价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根据统计图可知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甲的成绩呈上升趋势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乙的成绩呈平稳趋势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甲的成绩不断提高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乙的成绩无明显进步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有理即可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4FE15A-BE0E-310B-6EA4-D1430F50ADC3}"/>
              </a:ext>
            </a:extLst>
          </p:cNvPr>
          <p:cNvSpPr txBox="1"/>
          <p:nvPr/>
        </p:nvSpPr>
        <p:spPr>
          <a:xfrm>
            <a:off x="449989" y="1328682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折线统计图如图所示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4C57C7-8BAF-C456-AC13-D6FABDDEAD44}"/>
              </a:ext>
            </a:extLst>
          </p:cNvPr>
          <p:cNvSpPr txBox="1"/>
          <p:nvPr/>
        </p:nvSpPr>
        <p:spPr>
          <a:xfrm>
            <a:off x="449989" y="4530907"/>
            <a:ext cx="917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根据统计图可知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甲的成绩呈上升趋势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乙的成绩呈平稳趋势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4B84D4-A538-1E28-2E08-F57B865C8538}"/>
              </a:ext>
            </a:extLst>
          </p:cNvPr>
          <p:cNvSpPr txBox="1"/>
          <p:nvPr/>
        </p:nvSpPr>
        <p:spPr>
          <a:xfrm>
            <a:off x="449989" y="5006395"/>
            <a:ext cx="1039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甲的成绩不断提高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乙的成绩无明显进步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5" name="yt_shape_14655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为参加全运会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如果你是教练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你会选择哪位运动员作为重点培养对象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a64"/>
              </a:rPr>
              <a:t>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选择甲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虽然乙的成绩比较稳定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但甲有明显的上升趋势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9_27374"/>
              </a:rPr>
              <a:t>因此为将来全运会做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准备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应选择甲作为重点培养对象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A2EE40-D005-BF97-EBC8-7C27A2BBF3E2}"/>
              </a:ext>
            </a:extLst>
          </p:cNvPr>
          <p:cNvSpPr txBox="1"/>
          <p:nvPr/>
        </p:nvSpPr>
        <p:spPr>
          <a:xfrm>
            <a:off x="450108" y="180417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713CC4-B893-A49D-1433-75993FD3F08A}"/>
              </a:ext>
            </a:extLst>
          </p:cNvPr>
          <p:cNvSpPr txBox="1"/>
          <p:nvPr/>
        </p:nvSpPr>
        <p:spPr>
          <a:xfrm>
            <a:off x="450108" y="2279658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虽然乙的成绩比较稳定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但甲有明显的上升趋势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9_27374"/>
              </a:rPr>
              <a:t>因此为将来全运会做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849D9E-5AEB-F888-8547-62B1AEAE135D}"/>
              </a:ext>
            </a:extLst>
          </p:cNvPr>
          <p:cNvSpPr txBox="1"/>
          <p:nvPr/>
        </p:nvSpPr>
        <p:spPr>
          <a:xfrm>
            <a:off x="450108" y="2755146"/>
            <a:ext cx="4904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准备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应选择甲作为重点培养对象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1" name="yt_shape_1458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蒙城县期末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为了准确反映某车队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名司机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月份耗去的汽油费用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30b1"/>
              </a:rPr>
              <a:t>且便于比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那么选用最合适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直观的统计图是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82" name="yt_table_145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719241"/>
              </p:ext>
            </p:extLst>
          </p:nvPr>
        </p:nvGraphicFramePr>
        <p:xfrm>
          <a:off x="540056" y="1859435"/>
          <a:ext cx="60296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917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9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统计表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C0809D9-8035-F08D-9964-2C301FEADEB4}"/>
              </a:ext>
            </a:extLst>
          </p:cNvPr>
          <p:cNvSpPr txBox="1"/>
          <p:nvPr/>
        </p:nvSpPr>
        <p:spPr>
          <a:xfrm>
            <a:off x="62413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4" name="yt_shape_14584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统计图的应用</a:t>
            </a:r>
          </a:p>
        </p:txBody>
      </p:sp>
      <p:sp>
        <p:nvSpPr>
          <p:cNvPr id="14585" name="yt_shape_14585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小明就市电视台的节目受欢迎的情况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对本班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名同学作了一次调查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1be"/>
              </a:rPr>
              <a:t>结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果如下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86" name="yt_shape_14586"/>
          <p:cNvSpPr txBox="1"/>
          <p:nvPr/>
        </p:nvSpPr>
        <p:spPr>
          <a:xfrm>
            <a:off x="540000" y="2204864"/>
            <a:ext cx="369331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最受学生欢迎的电视节目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587" name="yt_table_1458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363340"/>
              </p:ext>
            </p:extLst>
          </p:nvPr>
        </p:nvGraphicFramePr>
        <p:xfrm>
          <a:off x="540000" y="2709026"/>
          <a:ext cx="11111996" cy="9359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节目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新闻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体育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综艺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动画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589" name="yt_shape_14589"/>
          <p:cNvSpPr txBox="1"/>
          <p:nvPr/>
        </p:nvSpPr>
        <p:spPr>
          <a:xfrm>
            <a:off x="540000" y="3717032"/>
            <a:ext cx="446276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选用适当的统计图描述上表数据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90" name="yt_shape_14590"/>
          <p:cNvSpPr txBox="1"/>
          <p:nvPr/>
        </p:nvSpPr>
        <p:spPr>
          <a:xfrm>
            <a:off x="540119" y="482413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需要反映某班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名学生最喜爱的电视节目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可采用条形统计图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944c5"/>
              </a:rPr>
              <a:t>所画条形统计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3" name="yt_shape_1723551011583">
            <a:extLst>
              <a:ext uri="{FF2B5EF4-FFF2-40B4-BE49-F238E27FC236}">
                <a16:creationId xmlns:a16="http://schemas.microsoft.com/office/drawing/2014/main" id="{9B3E2497-E1B0-8150-CB52-A8DD33E043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D9A4A0-8ADE-80E3-0246-7DAB48081C30}"/>
              </a:ext>
            </a:extLst>
          </p:cNvPr>
          <p:cNvSpPr txBox="1"/>
          <p:nvPr/>
        </p:nvSpPr>
        <p:spPr>
          <a:xfrm>
            <a:off x="450108" y="4149080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需要反映某班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名学生最喜爱的电视节目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可采用条形统计图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944c5"/>
              </a:rPr>
              <a:t>所画条形统计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1788B4-F126-E807-C98D-D21BB61ED477}"/>
              </a:ext>
            </a:extLst>
          </p:cNvPr>
          <p:cNvSpPr txBox="1"/>
          <p:nvPr/>
        </p:nvSpPr>
        <p:spPr>
          <a:xfrm>
            <a:off x="450108" y="4624568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591" name="yt_image_14591" title="H_163.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7208" y="4766248"/>
            <a:ext cx="2938736" cy="190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4" name="yt_shape_14594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某家公司的市场调查员对本公司的售后服务情况进行了调查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调查结果如下表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595" name="yt_table_1459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34022"/>
              </p:ext>
            </p:extLst>
          </p:nvPr>
        </p:nvGraphicFramePr>
        <p:xfrm>
          <a:off x="540000" y="153166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253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80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26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很满意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比较满意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不满意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很不满意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597" name="yt_shape_14597"/>
          <p:cNvSpPr txBox="1"/>
          <p:nvPr/>
        </p:nvSpPr>
        <p:spPr>
          <a:xfrm>
            <a:off x="540119" y="29352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该公司一共调查了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其中满意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包括很满意和比较满意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1448,isEnd"/>
              </a:rPr>
              <a:t>的人数占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被调查人数的百分比是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EA1BB8-7E77-EFEF-8F4D-33B34B9669B9}"/>
              </a:ext>
            </a:extLst>
          </p:cNvPr>
          <p:cNvSpPr txBox="1"/>
          <p:nvPr/>
        </p:nvSpPr>
        <p:spPr>
          <a:xfrm>
            <a:off x="3955308" y="288846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E88C4E-1DBF-C28B-6603-AE2BF2A583A0}"/>
              </a:ext>
            </a:extLst>
          </p:cNvPr>
          <p:cNvSpPr txBox="1"/>
          <p:nvPr/>
        </p:nvSpPr>
        <p:spPr>
          <a:xfrm>
            <a:off x="3802908" y="336395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8" name="yt_shape_1459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请选择合适的统计图将调查结果表示出来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很满意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比较满意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不满意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很不满意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9_343c6"/>
              </a:rPr>
              <a:t>所占扇形圆心角的度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制成扇形统计图如图所示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601" name="yt_shape_14601"/>
          <p:cNvSpPr txBox="1"/>
          <p:nvPr/>
        </p:nvSpPr>
        <p:spPr>
          <a:xfrm>
            <a:off x="540000" y="2491102"/>
            <a:ext cx="1384674" cy="15938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50" b="0" i="0" u="none" spc="-885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  <a:r>
              <a:rPr lang="en-US" altLang="zh-CN" sz="8850" b="0" i="0" u="none" spc="8585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</a:p>
        </p:txBody>
      </p:sp>
      <p:pic>
        <p:nvPicPr>
          <p:cNvPr id="14600" name="yt_image_14600" title="H_138.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1319" y="2717460"/>
            <a:ext cx="1369362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6839F-2AC7-3F87-CA62-2FAF5DF872ED}"/>
              </a:ext>
            </a:extLst>
          </p:cNvPr>
          <p:cNvSpPr txBox="1"/>
          <p:nvPr/>
        </p:nvSpPr>
        <p:spPr>
          <a:xfrm>
            <a:off x="450108" y="132868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很满意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比较满意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不满意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很不满意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9_343c6"/>
              </a:rPr>
              <a:t>所占扇形圆心角的度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E8BD32-9CEF-8BD6-AD22-14BC66686DEA}"/>
              </a:ext>
            </a:extLst>
          </p:cNvPr>
          <p:cNvSpPr txBox="1"/>
          <p:nvPr/>
        </p:nvSpPr>
        <p:spPr>
          <a:xfrm>
            <a:off x="450108" y="1804170"/>
            <a:ext cx="871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制成扇形统计图如图所示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3" name="yt_shape_14603"/>
          <p:cNvSpPr txBox="1"/>
          <p:nvPr/>
        </p:nvSpPr>
        <p:spPr>
          <a:xfrm>
            <a:off x="540000" y="900000"/>
            <a:ext cx="110030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下表是从报纸上收集到的某市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日一周内的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空气污染指数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</p:txBody>
      </p:sp>
      <p:graphicFrame>
        <p:nvGraphicFramePr>
          <p:cNvPr id="14604" name="yt_table_14604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561871"/>
              </p:ext>
            </p:extLst>
          </p:nvPr>
        </p:nvGraphicFramePr>
        <p:xfrm>
          <a:off x="540000" y="1531667"/>
          <a:ext cx="11111995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89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3_99c28"/>
                        </a:rPr>
                        <a:t>污染指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606" name="yt_shape_14606"/>
          <p:cNvSpPr txBox="1"/>
          <p:nvPr/>
        </p:nvSpPr>
        <p:spPr>
          <a:xfrm>
            <a:off x="540119" y="3410656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污染指数在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重度污染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轻度污染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8945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这一周内污染指数属于以上四种类型中的哪种类型的天数最多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为几天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从图表可得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这一周内属于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重度污染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的天数为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属于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ced74"/>
              </a:rPr>
              <a:t>1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属于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属于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轻度污染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的天数有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属于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轻度污染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b5203"/>
              </a:rPr>
              <a:t>的天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数最多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7DF3E5-9A83-AE43-C3E3-98067433B4D6}"/>
              </a:ext>
            </a:extLst>
          </p:cNvPr>
          <p:cNvSpPr txBox="1"/>
          <p:nvPr/>
        </p:nvSpPr>
        <p:spPr>
          <a:xfrm>
            <a:off x="450108" y="4790314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从图表可得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这一周内属于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重度污染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的天数为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属于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ced74"/>
              </a:rPr>
              <a:t>1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EB8DD9-5BEB-4AD4-CCA4-8903296F3089}"/>
              </a:ext>
            </a:extLst>
          </p:cNvPr>
          <p:cNvSpPr txBox="1"/>
          <p:nvPr/>
        </p:nvSpPr>
        <p:spPr>
          <a:xfrm>
            <a:off x="450108" y="526580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属于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属于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轻度污染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的天数有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属于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轻度污染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b5203"/>
              </a:rPr>
              <a:t>的天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812967-966A-2D95-5075-A7B25461D797}"/>
              </a:ext>
            </a:extLst>
          </p:cNvPr>
          <p:cNvSpPr txBox="1"/>
          <p:nvPr/>
        </p:nvSpPr>
        <p:spPr>
          <a:xfrm>
            <a:off x="450108" y="574129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数最多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9" name="yt_shape_14609"/>
          <p:cNvSpPr txBox="1"/>
          <p:nvPr/>
        </p:nvSpPr>
        <p:spPr>
          <a:xfrm>
            <a:off x="540000" y="900000"/>
            <a:ext cx="784830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选择适当的统计图表示这一周内污染指数变化情况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应该选择折线统计图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612" name="yt_shape_14612"/>
          <p:cNvSpPr txBox="1"/>
          <p:nvPr/>
        </p:nvSpPr>
        <p:spPr>
          <a:xfrm>
            <a:off x="540000" y="2010970"/>
            <a:ext cx="3103285" cy="18910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500" b="0" i="0" u="none" spc="-10500">
                <a:solidFill>
                  <a:srgbClr val="1EE3CF"/>
                </a:solidFill>
                <a:effectLst/>
                <a:latin typeface="Times New Roman" pitchFamily="105"/>
                <a:ea typeface="宋体" pitchFamily="105"/>
              </a:rPr>
              <a:t> </a:t>
            </a:r>
            <a:r>
              <a:rPr lang="en-US" altLang="zh-CN" sz="10500" b="0" i="0" u="none" spc="21574">
                <a:solidFill>
                  <a:srgbClr val="1EE3CF"/>
                </a:solidFill>
                <a:effectLst/>
                <a:latin typeface="Times New Roman" pitchFamily="105"/>
                <a:ea typeface="宋体" pitchFamily="105"/>
              </a:rPr>
              <a:t> </a:t>
            </a:r>
          </a:p>
        </p:txBody>
      </p:sp>
      <p:pic>
        <p:nvPicPr>
          <p:cNvPr id="14611" name="yt_image_14611" title="H_164.5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0970"/>
            <a:ext cx="3072652" cy="208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14" name="yt_shape_14614"/>
          <p:cNvSpPr txBox="1"/>
          <p:nvPr/>
        </p:nvSpPr>
        <p:spPr>
          <a:xfrm>
            <a:off x="540000" y="4150701"/>
            <a:ext cx="80021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从你绘制的统计图表中可以得到什么结论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从图中可以得到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这一周内的空气质量不是很好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E78A0B-D574-EA99-69E0-487E0735A961}"/>
              </a:ext>
            </a:extLst>
          </p:cNvPr>
          <p:cNvSpPr txBox="1"/>
          <p:nvPr/>
        </p:nvSpPr>
        <p:spPr>
          <a:xfrm>
            <a:off x="449989" y="1328682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应该选择折线统计图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0D78C1-D185-690D-DE8D-35857200B9E4}"/>
              </a:ext>
            </a:extLst>
          </p:cNvPr>
          <p:cNvSpPr txBox="1"/>
          <p:nvPr/>
        </p:nvSpPr>
        <p:spPr>
          <a:xfrm>
            <a:off x="449989" y="4579383"/>
            <a:ext cx="8104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从图中可以得到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这一周内的空气质量不是很好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7" name="yt_shape_1461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16" name="yt_image_14616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19" name="yt_shape_14619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84188"/>
              </a:rPr>
              <a:t>用来表示不同品种的奶牛的平均产奶量最为合适的是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620" name="yt_image_14620" title="H_306.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03668"/>
            <a:ext cx="4671397" cy="389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2DA8B5-A431-D588-4AB5-3025C4264DC3}"/>
              </a:ext>
            </a:extLst>
          </p:cNvPr>
          <p:cNvSpPr txBox="1"/>
          <p:nvPr/>
        </p:nvSpPr>
        <p:spPr>
          <a:xfrm>
            <a:off x="1059708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2" name="yt_shape_14622"/>
          <p:cNvSpPr txBox="1"/>
          <p:nvPr/>
        </p:nvSpPr>
        <p:spPr>
          <a:xfrm>
            <a:off x="540000" y="900000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根据图示信息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下列结论不正确是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26" name="yt_table_1462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992071"/>
              </p:ext>
            </p:extLst>
          </p:nvPr>
        </p:nvGraphicFramePr>
        <p:xfrm>
          <a:off x="540056" y="3924724"/>
          <a:ext cx="8653463" cy="1901952"/>
        </p:xfrm>
        <a:graphic>
          <a:graphicData uri="http://schemas.openxmlformats.org/drawingml/2006/table">
            <a:tbl>
              <a:tblPr/>
              <a:tblGrid>
                <a:gridCol w="8653463">
                  <a:extLst>
                    <a:ext uri="{9D8B030D-6E8A-4147-A177-3AD203B41FA5}">
                      <a16:colId xmlns:a16="http://schemas.microsoft.com/office/drawing/2014/main" val="109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晚三个时段中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早晨和晚上违章的现象较为严重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如果车辆都不违章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行人就不会出现违章现象了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摩托车和自行车比汽车违章的多得多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相比较而言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汽车司机比较遵守交通规则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7"/>
                  </a:ext>
                </a:extLst>
              </a:tr>
            </a:tbl>
          </a:graphicData>
        </a:graphic>
      </p:graphicFrame>
      <p:grpSp>
        <p:nvGrpSpPr>
          <p:cNvPr id="14623" name="yt_shape_14623_skip" title="H_200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754078" y="1379303"/>
            <a:ext cx="4682426" cy="2545983"/>
            <a:chOff x="0" y="0"/>
            <a:chExt cx="4682426" cy="2545983"/>
          </a:xfrm>
        </p:grpSpPr>
        <p:pic>
          <p:nvPicPr>
            <p:cNvPr id="2" name="yt_image_1462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682426" cy="2149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5" name="yt_shape_14625" descr="{&quot;rangeId&quot;:0,&quot;IgnoreLineSpacing&quot;:1}"/>
            <p:cNvSpPr txBox="1"/>
            <p:nvPr/>
          </p:nvSpPr>
          <p:spPr>
            <a:xfrm>
              <a:off x="1807932" y="21859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1425352-3209-787B-1005-2D9022394886}"/>
              </a:ext>
            </a:extLst>
          </p:cNvPr>
          <p:cNvSpPr txBox="1"/>
          <p:nvPr/>
        </p:nvSpPr>
        <p:spPr>
          <a:xfrm>
            <a:off x="6012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1604</Words>
  <Application>Microsoft Office PowerPoint</Application>
  <PresentationFormat>宽屏</PresentationFormat>
  <Paragraphs>151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2024-08-15T01:24:30Z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