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6" r:id="rId6"/>
    <p:sldId id="379" r:id="rId7"/>
    <p:sldId id="381" r:id="rId8"/>
    <p:sldId id="382" r:id="rId9"/>
    <p:sldId id="386" r:id="rId10"/>
    <p:sldId id="389" r:id="rId11"/>
    <p:sldId id="393" r:id="rId12"/>
    <p:sldId id="395" r:id="rId13"/>
    <p:sldId id="39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72" y="2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8" name="yt_shape_1129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97" name="yt_image_1129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0" name="yt_shape_11300"/>
          <p:cNvSpPr txBox="1"/>
          <p:nvPr/>
        </p:nvSpPr>
        <p:spPr>
          <a:xfrm>
            <a:off x="540000" y="1597583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求几个相同因数的积的运算叫作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乘方的结果叫作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301" name="yt_image_11301" title="H_64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5907" y="2229250"/>
            <a:ext cx="1580185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3" name="yt_shape_11303"/>
          <p:cNvSpPr txBox="1"/>
          <p:nvPr/>
        </p:nvSpPr>
        <p:spPr>
          <a:xfrm>
            <a:off x="540119" y="3097102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将其绝对值乘方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而结果的符号是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fe36,isEnd"/>
              </a:rPr>
              <a:t>正数的任何次幂都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负数的奇数次幂取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负数的偶数次幂取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进行有理数加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除及乘方混合运算的顺序是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b23,isEnd"/>
              </a:rPr>
              <a:t>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先进行括号里面的运算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963C87-2DD5-54D8-56D1-A30DEC23D252}"/>
              </a:ext>
            </a:extLst>
          </p:cNvPr>
          <p:cNvSpPr txBox="1"/>
          <p:nvPr/>
        </p:nvSpPr>
        <p:spPr>
          <a:xfrm>
            <a:off x="5402989" y="155077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D9B613-7E21-1671-0784-3E2761132891}"/>
              </a:ext>
            </a:extLst>
          </p:cNvPr>
          <p:cNvSpPr txBox="1"/>
          <p:nvPr/>
        </p:nvSpPr>
        <p:spPr>
          <a:xfrm>
            <a:off x="8908189" y="155077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DB60DC-7EC7-32FC-409F-B81D23861BFB}"/>
              </a:ext>
            </a:extLst>
          </p:cNvPr>
          <p:cNvSpPr txBox="1"/>
          <p:nvPr/>
        </p:nvSpPr>
        <p:spPr>
          <a:xfrm>
            <a:off x="1059708" y="35257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4D9AE7-85BC-F2F0-A6E1-49D8D8C3F332}"/>
              </a:ext>
            </a:extLst>
          </p:cNvPr>
          <p:cNvSpPr txBox="1"/>
          <p:nvPr/>
        </p:nvSpPr>
        <p:spPr>
          <a:xfrm>
            <a:off x="5022108" y="35257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4DB696-BCBC-57B3-A639-4EC08343FB37}"/>
              </a:ext>
            </a:extLst>
          </p:cNvPr>
          <p:cNvSpPr txBox="1"/>
          <p:nvPr/>
        </p:nvSpPr>
        <p:spPr>
          <a:xfrm>
            <a:off x="8984507" y="35257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A78136-2851-6E41-1A34-32064EE539CC}"/>
              </a:ext>
            </a:extLst>
          </p:cNvPr>
          <p:cNvSpPr txBox="1"/>
          <p:nvPr/>
        </p:nvSpPr>
        <p:spPr>
          <a:xfrm>
            <a:off x="9975107" y="40012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9" name="yt_shape_1137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78" name="yt_image_1137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1" name="yt_shape_11381"/>
          <p:cNvSpPr txBox="1"/>
          <p:nvPr/>
        </p:nvSpPr>
        <p:spPr>
          <a:xfrm>
            <a:off x="540000" y="1597583"/>
            <a:ext cx="8104783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芜湖市期中改编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按上面等式的规律直接写出结果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DC7270-320F-6A21-E2F9-0FF48158E140}"/>
              </a:ext>
            </a:extLst>
          </p:cNvPr>
          <p:cNvSpPr txBox="1"/>
          <p:nvPr/>
        </p:nvSpPr>
        <p:spPr>
          <a:xfrm>
            <a:off x="3802789" y="4879193"/>
            <a:ext cx="150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DCAD2F-B454-AC82-C442-D1F2395851E7}"/>
              </a:ext>
            </a:extLst>
          </p:cNvPr>
          <p:cNvSpPr txBox="1"/>
          <p:nvPr/>
        </p:nvSpPr>
        <p:spPr>
          <a:xfrm>
            <a:off x="7003189" y="5354681"/>
            <a:ext cx="150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0" name="yt_shape_1139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79f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a88b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1" name="yt_shape_11391"/>
              <p:cNvSpPr txBox="1"/>
              <p:nvPr/>
            </p:nvSpPr>
            <p:spPr>
              <a:xfrm>
                <a:off x="540000" y="2339566"/>
                <a:ext cx="6022483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log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log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1" name="yt_shape_113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9566"/>
                <a:ext cx="6022483" cy="641971"/>
              </a:xfrm>
              <a:prstGeom prst="rect">
                <a:avLst/>
              </a:prstGeom>
              <a:blipFill>
                <a:blip r:embed="rId2"/>
                <a:stretch>
                  <a:fillRect l="-3138" r="-202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93" name="yt_shape_11393"/>
          <p:cNvSpPr txBox="1"/>
          <p:nvPr/>
        </p:nvSpPr>
        <p:spPr>
          <a:xfrm>
            <a:off x="540000" y="3032325"/>
            <a:ext cx="54421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log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394" name="yt_shape_11394"/>
          <p:cNvSpPr txBox="1"/>
          <p:nvPr/>
        </p:nvSpPr>
        <p:spPr>
          <a:xfrm>
            <a:off x="540000" y="3511628"/>
            <a:ext cx="75116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1395" name="yt_shape_11395"/>
          <p:cNvSpPr txBox="1"/>
          <p:nvPr/>
        </p:nvSpPr>
        <p:spPr>
          <a:xfrm>
            <a:off x="540000" y="4471063"/>
            <a:ext cx="31002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0E9C13-DC9A-6048-B849-9EAD5EBCFDD9}"/>
              </a:ext>
            </a:extLst>
          </p:cNvPr>
          <p:cNvSpPr txBox="1"/>
          <p:nvPr/>
        </p:nvSpPr>
        <p:spPr>
          <a:xfrm>
            <a:off x="3378927" y="2292760"/>
            <a:ext cx="637285" cy="7293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64F405-D70C-3744-8D3B-A98EA5EB8C44}"/>
              </a:ext>
            </a:extLst>
          </p:cNvPr>
          <p:cNvSpPr txBox="1"/>
          <p:nvPr/>
        </p:nvSpPr>
        <p:spPr>
          <a:xfrm>
            <a:off x="5652227" y="2292760"/>
            <a:ext cx="637285" cy="7293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0E6281-1440-0514-D903-5AF015165025}"/>
              </a:ext>
            </a:extLst>
          </p:cNvPr>
          <p:cNvSpPr txBox="1"/>
          <p:nvPr/>
        </p:nvSpPr>
        <p:spPr>
          <a:xfrm>
            <a:off x="449989" y="3464822"/>
            <a:ext cx="7619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59ADB0-38B7-AA28-7E75-1B947CB5E689}"/>
              </a:ext>
            </a:extLst>
          </p:cNvPr>
          <p:cNvSpPr txBox="1"/>
          <p:nvPr/>
        </p:nvSpPr>
        <p:spPr>
          <a:xfrm>
            <a:off x="449989" y="3940310"/>
            <a:ext cx="3859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082431-9D54-87FD-FA9E-813519C045A9}"/>
              </a:ext>
            </a:extLst>
          </p:cNvPr>
          <p:cNvSpPr txBox="1"/>
          <p:nvPr/>
        </p:nvSpPr>
        <p:spPr>
          <a:xfrm>
            <a:off x="449989" y="4424257"/>
            <a:ext cx="3250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" name="yt_shape_1139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396" name="yt_image_113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9" name="yt_shape_11399"/>
          <p:cNvSpPr txBox="1"/>
          <p:nvPr/>
        </p:nvSpPr>
        <p:spPr>
          <a:xfrm>
            <a:off x="1271463" y="1474102"/>
            <a:ext cx="10360273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互为相反数的两个非零数的奇数次幂仍然互为相反数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它们的偶数次幂相等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6" name="yt_shape_1130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05" name="yt_image_1130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8" name="yt_shape_11308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乘方的意义</a:t>
            </a:r>
          </a:p>
        </p:txBody>
      </p:sp>
      <p:sp>
        <p:nvSpPr>
          <p:cNvPr id="11309" name="yt_shape_11309"/>
          <p:cNvSpPr txBox="1"/>
          <p:nvPr/>
        </p:nvSpPr>
        <p:spPr>
          <a:xfrm>
            <a:off x="540000" y="2102862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0" name="yt_table_113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91052"/>
              </p:ext>
            </p:extLst>
          </p:nvPr>
        </p:nvGraphicFramePr>
        <p:xfrm>
          <a:off x="540056" y="2582165"/>
          <a:ext cx="4658043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sp>
        <p:nvSpPr>
          <p:cNvPr id="11312" name="yt_shape_11312"/>
          <p:cNvSpPr txBox="1"/>
          <p:nvPr/>
        </p:nvSpPr>
        <p:spPr>
          <a:xfrm>
            <a:off x="540000" y="3583719"/>
            <a:ext cx="72760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3" name="yt_table_1131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512581"/>
              </p:ext>
            </p:extLst>
          </p:nvPr>
        </p:nvGraphicFramePr>
        <p:xfrm>
          <a:off x="540056" y="4063022"/>
          <a:ext cx="4995863" cy="1901952"/>
        </p:xfrm>
        <a:graphic>
          <a:graphicData uri="http://schemas.openxmlformats.org/drawingml/2006/table">
            <a:tbl>
              <a:tblPr/>
              <a:tblGrid>
                <a:gridCol w="499586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它们的意义相同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结果也相同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它们的意义相同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结果不同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它们的意义不同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它们的意义不同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结果也不同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pic>
        <p:nvPicPr>
          <p:cNvPr id="3" name="yt_shape_1723550292530">
            <a:extLst>
              <a:ext uri="{FF2B5EF4-FFF2-40B4-BE49-F238E27FC236}">
                <a16:creationId xmlns:a16="http://schemas.microsoft.com/office/drawing/2014/main" id="{B51F5754-64E6-DE07-749E-A9F50B5383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B6E90C-10B5-1E64-C7D1-450EEE928201}"/>
              </a:ext>
            </a:extLst>
          </p:cNvPr>
          <p:cNvSpPr txBox="1"/>
          <p:nvPr/>
        </p:nvSpPr>
        <p:spPr>
          <a:xfrm>
            <a:off x="5656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698764-385B-A4F1-66C5-AE73A7BC0FC1}"/>
              </a:ext>
            </a:extLst>
          </p:cNvPr>
          <p:cNvSpPr txBox="1"/>
          <p:nvPr/>
        </p:nvSpPr>
        <p:spPr>
          <a:xfrm>
            <a:off x="68253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" name="yt_shape_11315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乘方运算</a:t>
            </a:r>
          </a:p>
        </p:txBody>
      </p:sp>
      <p:sp>
        <p:nvSpPr>
          <p:cNvPr id="11316" name="yt_shape_11316"/>
          <p:cNvSpPr txBox="1"/>
          <p:nvPr/>
        </p:nvSpPr>
        <p:spPr>
          <a:xfrm>
            <a:off x="540000" y="1399565"/>
            <a:ext cx="3941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17" name="yt_table_11317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657081"/>
                  </p:ext>
                </p:extLst>
              </p:nvPr>
            </p:nvGraphicFramePr>
            <p:xfrm>
              <a:off x="540056" y="1878868"/>
              <a:ext cx="9029066" cy="63271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317" name="yt_table_11317" descr="{&quot;rangeId&quot;:8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657081"/>
                  </p:ext>
                </p:extLst>
              </p:nvPr>
            </p:nvGraphicFramePr>
            <p:xfrm>
              <a:off x="540056" y="1878868"/>
              <a:ext cx="9029066" cy="63271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160" r="-4653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18" name="yt_shape_11318"/>
          <p:cNvSpPr txBox="1"/>
          <p:nvPr/>
        </p:nvSpPr>
        <p:spPr>
          <a:xfrm>
            <a:off x="540000" y="2562230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用计算器按下列顺序计算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20" name="yt_table_113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005149"/>
              </p:ext>
            </p:extLst>
          </p:nvPr>
        </p:nvGraphicFramePr>
        <p:xfrm>
          <a:off x="540056" y="3841456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pic>
        <p:nvPicPr>
          <p:cNvPr id="11319" name="yt_image_11319_skip" title="H_6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9198" y="3060948"/>
            <a:ext cx="3892012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2" name="yt_shape_11322"/>
          <p:cNvSpPr txBox="1"/>
          <p:nvPr/>
        </p:nvSpPr>
        <p:spPr>
          <a:xfrm>
            <a:off x="540000" y="4367627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阜阳市颍泉区校级期中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23" name="yt_table_113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587628"/>
              </p:ext>
            </p:extLst>
          </p:nvPr>
        </p:nvGraphicFramePr>
        <p:xfrm>
          <a:off x="540056" y="4846930"/>
          <a:ext cx="8325486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304006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sp>
        <p:nvSpPr>
          <p:cNvPr id="11325" name="yt_shape_11325"/>
          <p:cNvSpPr txBox="1"/>
          <p:nvPr/>
        </p:nvSpPr>
        <p:spPr>
          <a:xfrm>
            <a:off x="540000" y="5848484"/>
            <a:ext cx="7864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合肥三十八中期中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292613">
            <a:extLst>
              <a:ext uri="{FF2B5EF4-FFF2-40B4-BE49-F238E27FC236}">
                <a16:creationId xmlns:a16="http://schemas.microsoft.com/office/drawing/2014/main" id="{ED750285-2A63-F17D-8491-E3067BA38B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FACF24-25A7-C9A3-CA19-C5B39E467604}"/>
              </a:ext>
            </a:extLst>
          </p:cNvPr>
          <p:cNvSpPr txBox="1"/>
          <p:nvPr/>
        </p:nvSpPr>
        <p:spPr>
          <a:xfrm>
            <a:off x="3523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A4C132-8590-7987-7497-6BB41AF44992}"/>
              </a:ext>
            </a:extLst>
          </p:cNvPr>
          <p:cNvSpPr txBox="1"/>
          <p:nvPr/>
        </p:nvSpPr>
        <p:spPr>
          <a:xfrm>
            <a:off x="6926989" y="25154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2B9312-E9DA-0A5F-3AE7-B5DE0DA41584}"/>
              </a:ext>
            </a:extLst>
          </p:cNvPr>
          <p:cNvSpPr txBox="1"/>
          <p:nvPr/>
        </p:nvSpPr>
        <p:spPr>
          <a:xfrm>
            <a:off x="9060589" y="43208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BD2989-D380-632C-CE82-0A9A348670BE}"/>
              </a:ext>
            </a:extLst>
          </p:cNvPr>
          <p:cNvSpPr txBox="1"/>
          <p:nvPr/>
        </p:nvSpPr>
        <p:spPr>
          <a:xfrm>
            <a:off x="7628664" y="580167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26" name="yt_shape_11326"/>
              <p:cNvSpPr txBox="1"/>
              <p:nvPr/>
            </p:nvSpPr>
            <p:spPr>
              <a:xfrm>
                <a:off x="540000" y="900000"/>
                <a:ext cx="6258123" cy="39757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1000000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26" name="yt_shape_11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58123" cy="3975768"/>
              </a:xfrm>
              <a:prstGeom prst="rect">
                <a:avLst/>
              </a:prstGeom>
              <a:blipFill>
                <a:blip r:embed="rId2"/>
                <a:stretch>
                  <a:fillRect l="-3021" t="-1380" r="-2047" b="-3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1E65D8-754E-6809-BE7C-05A811DCB2CE}"/>
              </a:ext>
            </a:extLst>
          </p:cNvPr>
          <p:cNvSpPr txBox="1"/>
          <p:nvPr/>
        </p:nvSpPr>
        <p:spPr>
          <a:xfrm>
            <a:off x="449989" y="1804170"/>
            <a:ext cx="276569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A2903D-E069-EC34-24D5-CD27E5B809AE}"/>
                  </a:ext>
                </a:extLst>
              </p:cNvPr>
              <p:cNvSpPr txBox="1"/>
              <p:nvPr/>
            </p:nvSpPr>
            <p:spPr>
              <a:xfrm>
                <a:off x="449989" y="3085156"/>
                <a:ext cx="2405651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DA2903D-E069-EC34-24D5-CD27E5B80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85156"/>
                <a:ext cx="2405651" cy="899109"/>
              </a:xfrm>
              <a:prstGeom prst="rect">
                <a:avLst/>
              </a:prstGeom>
              <a:blipFill>
                <a:blip r:embed="rId3"/>
                <a:stretch>
                  <a:fillRect l="-4061" r="-4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3D2530F-D146-6A9F-D583-CC4517E3714F}"/>
              </a:ext>
            </a:extLst>
          </p:cNvPr>
          <p:cNvSpPr txBox="1"/>
          <p:nvPr/>
        </p:nvSpPr>
        <p:spPr>
          <a:xfrm>
            <a:off x="449989" y="4366141"/>
            <a:ext cx="26936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93CEC1-9791-80E6-5313-5679107C1D4A}"/>
              </a:ext>
            </a:extLst>
          </p:cNvPr>
          <p:cNvSpPr txBox="1"/>
          <p:nvPr/>
        </p:nvSpPr>
        <p:spPr>
          <a:xfrm>
            <a:off x="3377402" y="1772816"/>
            <a:ext cx="531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04CEFA-5842-BD45-195E-84C2A09273C7}"/>
              </a:ext>
            </a:extLst>
          </p:cNvPr>
          <p:cNvSpPr txBox="1"/>
          <p:nvPr/>
        </p:nvSpPr>
        <p:spPr>
          <a:xfrm>
            <a:off x="3318714" y="3068960"/>
            <a:ext cx="6377686" cy="89910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1000000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5A3E3C-E9C1-56E5-6C89-6392076033AF}"/>
              </a:ext>
            </a:extLst>
          </p:cNvPr>
          <p:cNvSpPr txBox="1"/>
          <p:nvPr/>
        </p:nvSpPr>
        <p:spPr>
          <a:xfrm>
            <a:off x="3360634" y="4365104"/>
            <a:ext cx="561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" name="yt_shape_11335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含乘方的混合运算</a:t>
            </a:r>
          </a:p>
        </p:txBody>
      </p:sp>
      <p:sp>
        <p:nvSpPr>
          <p:cNvPr id="11336" name="yt_shape_11336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337" name="yt_shape_11337"/>
          <p:cNvSpPr txBox="1"/>
          <p:nvPr/>
        </p:nvSpPr>
        <p:spPr>
          <a:xfrm>
            <a:off x="540000" y="1878868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338" name="yt_shape_11338"/>
          <p:cNvSpPr txBox="1"/>
          <p:nvPr/>
        </p:nvSpPr>
        <p:spPr>
          <a:xfrm>
            <a:off x="540000" y="2358171"/>
            <a:ext cx="41549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39" name="yt_shape_11339"/>
              <p:cNvSpPr txBox="1"/>
              <p:nvPr/>
            </p:nvSpPr>
            <p:spPr>
              <a:xfrm>
                <a:off x="540000" y="3317606"/>
                <a:ext cx="5690982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9" name="yt_shape_11339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7606"/>
                <a:ext cx="5690982" cy="766492"/>
              </a:xfrm>
              <a:prstGeom prst="rect">
                <a:avLst/>
              </a:prstGeom>
              <a:blipFill>
                <a:blip r:embed="rId2"/>
                <a:stretch>
                  <a:fillRect l="-3323" r="-2358" b="-1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41" name="yt_shape_11341"/>
              <p:cNvSpPr txBox="1"/>
              <p:nvPr/>
            </p:nvSpPr>
            <p:spPr>
              <a:xfrm>
                <a:off x="540000" y="4134886"/>
                <a:ext cx="3934154" cy="2042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1" name="yt_shape_1134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34886"/>
                <a:ext cx="3934154" cy="2042162"/>
              </a:xfrm>
              <a:prstGeom prst="rect">
                <a:avLst/>
              </a:prstGeom>
              <a:blipFill>
                <a:blip r:embed="rId3"/>
                <a:stretch>
                  <a:fillRect l="-4806" b="-2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292706">
            <a:extLst>
              <a:ext uri="{FF2B5EF4-FFF2-40B4-BE49-F238E27FC236}">
                <a16:creationId xmlns:a16="http://schemas.microsoft.com/office/drawing/2014/main" id="{B289F510-B5D3-784B-E39B-0611A9CD76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2A53AF-8E5A-D0B3-05F6-B1548DC3B922}"/>
              </a:ext>
            </a:extLst>
          </p:cNvPr>
          <p:cNvSpPr txBox="1"/>
          <p:nvPr/>
        </p:nvSpPr>
        <p:spPr>
          <a:xfrm>
            <a:off x="449989" y="2311365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797F36-12E0-1450-6510-33C70D16A3DB}"/>
              </a:ext>
            </a:extLst>
          </p:cNvPr>
          <p:cNvSpPr txBox="1"/>
          <p:nvPr/>
        </p:nvSpPr>
        <p:spPr>
          <a:xfrm>
            <a:off x="1631504" y="278685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56DA71-E66C-FA70-F300-903BE0B7852E}"/>
                  </a:ext>
                </a:extLst>
              </p:cNvPr>
              <p:cNvSpPr txBox="1"/>
              <p:nvPr/>
            </p:nvSpPr>
            <p:spPr>
              <a:xfrm>
                <a:off x="449989" y="4088080"/>
                <a:ext cx="407619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8956DA71-E66C-FA70-F300-903BE0B78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8080"/>
                <a:ext cx="4076192" cy="805193"/>
              </a:xfrm>
              <a:prstGeom prst="rect">
                <a:avLst/>
              </a:prstGeom>
              <a:blipFill>
                <a:blip r:embed="rId5"/>
                <a:stretch>
                  <a:fillRect l="-2395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C94F49-4E25-F42F-9C7F-73726EDE8D58}"/>
                  </a:ext>
                </a:extLst>
              </p:cNvPr>
              <p:cNvSpPr txBox="1"/>
              <p:nvPr/>
            </p:nvSpPr>
            <p:spPr>
              <a:xfrm>
                <a:off x="1631504" y="4799661"/>
                <a:ext cx="12945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C94F49-4E25-F42F-9C7F-73726EDE8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799661"/>
                <a:ext cx="1294512" cy="768490"/>
              </a:xfrm>
              <a:prstGeom prst="rect">
                <a:avLst/>
              </a:prstGeom>
              <a:blipFill>
                <a:blip r:embed="rId6"/>
                <a:stretch>
                  <a:fillRect l="-75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DAF7D9-9DDB-E3D2-A8FD-0B570238F896}"/>
                  </a:ext>
                </a:extLst>
              </p:cNvPr>
              <p:cNvSpPr txBox="1"/>
              <p:nvPr/>
            </p:nvSpPr>
            <p:spPr>
              <a:xfrm>
                <a:off x="1631504" y="5474539"/>
                <a:ext cx="9833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DAF7D9-9DDB-E3D2-A8FD-0B570238F8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474539"/>
                <a:ext cx="983361" cy="729565"/>
              </a:xfrm>
              <a:prstGeom prst="rect">
                <a:avLst/>
              </a:prstGeom>
              <a:blipFill>
                <a:blip r:embed="rId7"/>
                <a:stretch>
                  <a:fillRect l="-9938" r="-993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3" name="yt_shape_11343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计算带分数的乘方时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因未转化为假分数而出错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51459B-14D4-87BC-1E56-B54E3EEB5260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计算带分数的乘方时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因未转化为假分数而出错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4" name="yt_shape_11344"/>
              <p:cNvSpPr txBox="1"/>
              <p:nvPr/>
            </p:nvSpPr>
            <p:spPr>
              <a:xfrm>
                <a:off x="540000" y="900000"/>
                <a:ext cx="4584588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4" name="yt_shape_11344" descr="{&quot;rangeId&quot;:15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84588" cy="647037"/>
              </a:xfrm>
              <a:prstGeom prst="rect">
                <a:avLst/>
              </a:prstGeom>
              <a:blipFill>
                <a:blip r:embed="rId2"/>
                <a:stretch>
                  <a:fillRect l="-4122" r="-292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DBB5D21-B654-20B2-E60E-C6AD633A9EEC}"/>
                  </a:ext>
                </a:extLst>
              </p:cNvPr>
              <p:cNvSpPr txBox="1"/>
              <p:nvPr/>
            </p:nvSpPr>
            <p:spPr>
              <a:xfrm>
                <a:off x="3747227" y="853194"/>
                <a:ext cx="1270699" cy="734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pageBreak': True, 'mathAnswerShape': 1}">
                <a:extLst>
                  <a:ext uri="{FF2B5EF4-FFF2-40B4-BE49-F238E27FC236}">
                    <a16:creationId xmlns:a16="http://schemas.microsoft.com/office/drawing/2014/main" id="{5DBB5D21-B654-20B2-E60E-C6AD633A9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7227" y="853194"/>
                <a:ext cx="1270699" cy="734391"/>
              </a:xfrm>
              <a:prstGeom prst="rect">
                <a:avLst/>
              </a:prstGeom>
              <a:blipFill>
                <a:blip r:embed="rId3"/>
                <a:stretch>
                  <a:fillRect l="-769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E90F90D-6630-DAB9-BC7F-C2D70C6ACCA7}"/>
              </a:ext>
            </a:extLst>
          </p:cNvPr>
          <p:cNvCxnSpPr/>
          <p:nvPr/>
        </p:nvCxnSpPr>
        <p:spPr>
          <a:xfrm>
            <a:off x="3532438" y="1559829"/>
            <a:ext cx="13954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47" name="yt_shape_11347"/>
          <p:cNvSpPr txBox="1"/>
          <p:nvPr/>
        </p:nvSpPr>
        <p:spPr>
          <a:xfrm>
            <a:off x="540000" y="1846007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46" name="yt_image_11346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1846007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9" name="yt_shape_11349"/>
          <p:cNvSpPr txBox="1"/>
          <p:nvPr/>
        </p:nvSpPr>
        <p:spPr>
          <a:xfrm>
            <a:off x="540000" y="2537876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一个数的立方等于它本身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0" name="yt_table_113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456997"/>
              </p:ext>
            </p:extLst>
          </p:nvPr>
        </p:nvGraphicFramePr>
        <p:xfrm>
          <a:off x="540056" y="3017179"/>
          <a:ext cx="52676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352" name="yt_shape_11352"/>
              <p:cNvSpPr txBox="1"/>
              <p:nvPr/>
            </p:nvSpPr>
            <p:spPr>
              <a:xfrm>
                <a:off x="540000" y="4018733"/>
                <a:ext cx="9227141" cy="784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北海市期末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352" name="yt_shape_11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8733"/>
                <a:ext cx="9227141" cy="784767"/>
              </a:xfrm>
              <a:prstGeom prst="rect">
                <a:avLst/>
              </a:prstGeom>
              <a:blipFill>
                <a:blip r:embed="rId5"/>
                <a:stretch>
                  <a:fillRect l="-2049" r="-1058" b="-12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54" name="yt_table_113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347191"/>
              </p:ext>
            </p:extLst>
          </p:nvPr>
        </p:nvGraphicFramePr>
        <p:xfrm>
          <a:off x="540056" y="4854288"/>
          <a:ext cx="45056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E84EE044-8612-DE99-1944-0C41B6C29ED8}"/>
              </a:ext>
            </a:extLst>
          </p:cNvPr>
          <p:cNvSpPr txBox="1"/>
          <p:nvPr/>
        </p:nvSpPr>
        <p:spPr>
          <a:xfrm>
            <a:off x="6469789" y="24910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7E0872-AC24-51CD-C231-82365289E86A}"/>
              </a:ext>
            </a:extLst>
          </p:cNvPr>
          <p:cNvSpPr txBox="1"/>
          <p:nvPr/>
        </p:nvSpPr>
        <p:spPr>
          <a:xfrm>
            <a:off x="8757631" y="4070379"/>
            <a:ext cx="400748" cy="8707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56" name="yt_shape_11356"/>
              <p:cNvSpPr txBox="1"/>
              <p:nvPr/>
            </p:nvSpPr>
            <p:spPr>
              <a:xfrm>
                <a:off x="540000" y="694327"/>
                <a:ext cx="7893315" cy="1721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limUpp>
                          <m:limUp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UppPr>
                          <m:e>
                            <m:groupChr>
                              <m:groupChrPr>
                                <m:chr m:val="⏞"/>
                                <m:pos m:val="top"/>
                                <m:vertJc m:val="bot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×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×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×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lim>
                        </m:limUpp>
                      </m:num>
                      <m:den>
                        <m:limLow>
                          <m:limLow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limLowPr>
                          <m:e>
                            <m:groupChr>
                              <m:groupChrPr>
                                <m:chr m:val="⏟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groupChrPr>
                              <m:e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3+3+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+3</m:t>
                                </m:r>
                              </m:e>
                            </m:groupChr>
                          </m:e>
                          <m:li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个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lim>
                        </m:limLow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356" name="yt_shape_11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4327"/>
                <a:ext cx="7893315" cy="1721305"/>
              </a:xfrm>
              <a:prstGeom prst="rect">
                <a:avLst/>
              </a:prstGeom>
              <a:blipFill>
                <a:blip r:embed="rId2"/>
                <a:stretch>
                  <a:fillRect l="-2396" r="-1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58" name="yt_table_11358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9926381"/>
                  </p:ext>
                </p:extLst>
              </p:nvPr>
            </p:nvGraphicFramePr>
            <p:xfrm>
              <a:off x="540056" y="2466420"/>
              <a:ext cx="8190548" cy="698881"/>
            </p:xfrm>
            <a:graphic>
              <a:graphicData uri="http://schemas.openxmlformats.org/drawingml/2006/table">
                <a:tbl>
                  <a:tblPr/>
                  <a:tblGrid>
                    <a:gridCol w="2278063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2279015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2279015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1354455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𝑚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𝑚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58" name="yt_table_11358" title="H_55.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9926381"/>
                  </p:ext>
                </p:extLst>
              </p:nvPr>
            </p:nvGraphicFramePr>
            <p:xfrm>
              <a:off x="540056" y="2466420"/>
              <a:ext cx="8190548" cy="698881"/>
            </p:xfrm>
            <a:graphic>
              <a:graphicData uri="http://schemas.openxmlformats.org/drawingml/2006/table">
                <a:tbl>
                  <a:tblPr/>
                  <a:tblGrid>
                    <a:gridCol w="2278063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2279015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2279015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1354455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</a:tblGrid>
                  <a:tr h="6988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626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000" r="-159626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9467" r="-59200" b="-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05856" b="-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59" name="yt_shape_11359"/>
          <p:cNvSpPr txBox="1"/>
          <p:nvPr/>
        </p:nvSpPr>
        <p:spPr>
          <a:xfrm>
            <a:off x="540120" y="32159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87b3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用你发现的规律确定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的个位数字是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0" name="yt_table_113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636702"/>
              </p:ext>
            </p:extLst>
          </p:nvPr>
        </p:nvGraphicFramePr>
        <p:xfrm>
          <a:off x="540056" y="4175369"/>
          <a:ext cx="8021956" cy="475488"/>
        </p:xfrm>
        <a:graphic>
          <a:graphicData uri="http://schemas.openxmlformats.org/drawingml/2006/table">
            <a:tbl>
              <a:tblPr/>
              <a:tblGrid>
                <a:gridCol w="227806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2279015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2279015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sp>
        <p:nvSpPr>
          <p:cNvPr id="11362" name="yt_shape_11362"/>
          <p:cNvSpPr txBox="1"/>
          <p:nvPr/>
        </p:nvSpPr>
        <p:spPr>
          <a:xfrm>
            <a:off x="540000" y="4701540"/>
            <a:ext cx="93887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下图是一个数值转换机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363" name="yt_image_11363" title="H_25.8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6463" y="5333207"/>
            <a:ext cx="4819073" cy="32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20F269-DEFB-6A10-345B-A284CB7CBA00}"/>
              </a:ext>
            </a:extLst>
          </p:cNvPr>
          <p:cNvSpPr txBox="1"/>
          <p:nvPr/>
        </p:nvSpPr>
        <p:spPr>
          <a:xfrm>
            <a:off x="7436703" y="838642"/>
            <a:ext cx="400748" cy="17982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B9C55E-2DDB-17B9-997E-96A0EDEA9577}"/>
              </a:ext>
            </a:extLst>
          </p:cNvPr>
          <p:cNvSpPr txBox="1"/>
          <p:nvPr/>
        </p:nvSpPr>
        <p:spPr>
          <a:xfrm>
            <a:off x="9492508" y="3644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24125A-AA79-65CD-3118-8D61BC5F0D69}"/>
              </a:ext>
            </a:extLst>
          </p:cNvPr>
          <p:cNvSpPr txBox="1"/>
          <p:nvPr/>
        </p:nvSpPr>
        <p:spPr>
          <a:xfrm>
            <a:off x="8985976" y="465473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5" name="yt_shape_1136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某种菌在培养过程中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每半小时分裂一次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个分裂成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f14a,isEnd"/>
              </a:rPr>
              <a:t>个分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裂成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这种细菌由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个可分裂成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9B2B30-8BD1-8232-AE2F-10D1FBB3D127}"/>
              </a:ext>
            </a:extLst>
          </p:cNvPr>
          <p:cNvSpPr txBox="1"/>
          <p:nvPr/>
        </p:nvSpPr>
        <p:spPr>
          <a:xfrm>
            <a:off x="79177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367">
                <a:extLst>
                  <a:ext uri="{FF2B5EF4-FFF2-40B4-BE49-F238E27FC236}">
                    <a16:creationId xmlns:a16="http://schemas.microsoft.com/office/drawing/2014/main" id="{E4E1C4F3-4C58-45D3-C4FB-CD213C0F6289}"/>
                  </a:ext>
                </a:extLst>
              </p:cNvPr>
              <p:cNvSpPr txBox="1"/>
              <p:nvPr/>
            </p:nvSpPr>
            <p:spPr>
              <a:xfrm>
                <a:off x="540000" y="2276873"/>
                <a:ext cx="4329711" cy="7920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367">
                <a:extLst>
                  <a:ext uri="{FF2B5EF4-FFF2-40B4-BE49-F238E27FC236}">
                    <a16:creationId xmlns:a16="http://schemas.microsoft.com/office/drawing/2014/main" id="{E4E1C4F3-4C58-45D3-C4FB-CD213C0F6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3"/>
                <a:ext cx="4329711" cy="792088"/>
              </a:xfrm>
              <a:prstGeom prst="rect">
                <a:avLst/>
              </a:prstGeom>
              <a:blipFill>
                <a:blip r:embed="rId2"/>
                <a:stretch>
                  <a:fillRect l="-4366" b="-514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C8042AB-5F89-C361-EA4A-BA8AECCDD0CE}"/>
              </a:ext>
            </a:extLst>
          </p:cNvPr>
          <p:cNvSpPr txBox="1"/>
          <p:nvPr/>
        </p:nvSpPr>
        <p:spPr>
          <a:xfrm>
            <a:off x="449989" y="291703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86C142-F93E-263E-38DA-6DD410E4E391}"/>
              </a:ext>
            </a:extLst>
          </p:cNvPr>
          <p:cNvSpPr txBox="1"/>
          <p:nvPr/>
        </p:nvSpPr>
        <p:spPr>
          <a:xfrm>
            <a:off x="1631504" y="339252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129BAC-CD4F-8E69-918E-FBD2DFF32B4D}"/>
              </a:ext>
            </a:extLst>
          </p:cNvPr>
          <p:cNvSpPr txBox="1"/>
          <p:nvPr/>
        </p:nvSpPr>
        <p:spPr>
          <a:xfrm>
            <a:off x="1631504" y="386801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E4A068-EEDC-1675-8934-24A635502BC9}"/>
                  </a:ext>
                </a:extLst>
              </p:cNvPr>
              <p:cNvSpPr txBox="1"/>
              <p:nvPr/>
            </p:nvSpPr>
            <p:spPr>
              <a:xfrm>
                <a:off x="5951984" y="2229899"/>
                <a:ext cx="6115050" cy="7341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</a:t>
                </a:r>
                <a:r>
                  <a:rPr kumimoji="0" lang="en-US" altLang="zh-CN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4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×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[2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－（－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en-US" altLang="zh-CN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]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；</a:t>
                </a: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E4A068-EEDC-1675-8934-24A635502B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984" y="2229899"/>
                <a:ext cx="6115050" cy="734112"/>
              </a:xfrm>
              <a:prstGeom prst="rect">
                <a:avLst/>
              </a:prstGeom>
              <a:blipFill>
                <a:blip r:embed="rId3"/>
                <a:stretch>
                  <a:fillRect l="-149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2AA5EF5-1117-2BB7-2B40-01A29170A328}"/>
                  </a:ext>
                </a:extLst>
              </p:cNvPr>
              <p:cNvSpPr txBox="1"/>
              <p:nvPr/>
            </p:nvSpPr>
            <p:spPr>
              <a:xfrm>
                <a:off x="6096000" y="2780928"/>
                <a:ext cx="42139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2AA5EF5-1117-2BB7-2B40-01A29170A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780928"/>
                <a:ext cx="4213923" cy="768045"/>
              </a:xfrm>
              <a:prstGeom prst="rect">
                <a:avLst/>
              </a:prstGeom>
              <a:blipFill>
                <a:blip r:embed="rId4"/>
                <a:stretch>
                  <a:fillRect l="-2171" r="-231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DCF22CA-5FF7-7523-FB78-8531B2A3AC48}"/>
                  </a:ext>
                </a:extLst>
              </p:cNvPr>
              <p:cNvSpPr txBox="1"/>
              <p:nvPr/>
            </p:nvSpPr>
            <p:spPr>
              <a:xfrm>
                <a:off x="7320136" y="3455361"/>
                <a:ext cx="28423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DCF22CA-5FF7-7523-FB78-8531B2A3AC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136" y="3455361"/>
                <a:ext cx="2842324" cy="768046"/>
              </a:xfrm>
              <a:prstGeom prst="rect">
                <a:avLst/>
              </a:prstGeom>
              <a:blipFill>
                <a:blip r:embed="rId5"/>
                <a:stretch>
                  <a:fillRect l="-3433" r="-34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F467CED-5D46-E6F0-27BD-16718CDDA48E}"/>
                  </a:ext>
                </a:extLst>
              </p:cNvPr>
              <p:cNvSpPr txBox="1"/>
              <p:nvPr/>
            </p:nvSpPr>
            <p:spPr>
              <a:xfrm>
                <a:off x="7320136" y="4129795"/>
                <a:ext cx="1470724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F467CED-5D46-E6F0-27BD-16718CDDA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136" y="4129795"/>
                <a:ext cx="1470724" cy="766331"/>
              </a:xfrm>
              <a:prstGeom prst="rect">
                <a:avLst/>
              </a:prstGeom>
              <a:blipFill>
                <a:blip r:embed="rId6"/>
                <a:stretch>
                  <a:fillRect l="-66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FACB99A-2592-89BB-04C1-8ED675205E7F}"/>
                  </a:ext>
                </a:extLst>
              </p:cNvPr>
              <p:cNvSpPr txBox="1"/>
              <p:nvPr/>
            </p:nvSpPr>
            <p:spPr>
              <a:xfrm>
                <a:off x="7320136" y="4802514"/>
                <a:ext cx="8611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FACB99A-2592-89BB-04C1-8ED675205E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136" y="4802514"/>
                <a:ext cx="861124" cy="729183"/>
              </a:xfrm>
              <a:prstGeom prst="rect">
                <a:avLst/>
              </a:prstGeom>
              <a:blipFill>
                <a:blip r:embed="rId7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74" name="yt_shape_11374"/>
              <p:cNvSpPr txBox="1"/>
              <p:nvPr/>
            </p:nvSpPr>
            <p:spPr>
              <a:xfrm>
                <a:off x="540000" y="4437112"/>
                <a:ext cx="5273880" cy="22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74" name="yt_shape_11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7112"/>
                <a:ext cx="5273880" cy="2271199"/>
              </a:xfrm>
              <a:prstGeom prst="rect">
                <a:avLst/>
              </a:prstGeom>
              <a:blipFill>
                <a:blip r:embed="rId8"/>
                <a:stretch>
                  <a:fillRect l="-3584" r="-2543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C6578A-339E-72FF-D8BD-67AA978E5858}"/>
                  </a:ext>
                </a:extLst>
              </p:cNvPr>
              <p:cNvSpPr txBox="1"/>
              <p:nvPr/>
            </p:nvSpPr>
            <p:spPr>
              <a:xfrm>
                <a:off x="449989" y="4964957"/>
                <a:ext cx="4518723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C6578A-339E-72FF-D8BD-67AA978E58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4957"/>
                <a:ext cx="4518723" cy="768299"/>
              </a:xfrm>
              <a:prstGeom prst="rect">
                <a:avLst/>
              </a:prstGeom>
              <a:blipFill>
                <a:blip r:embed="rId9"/>
                <a:stretch>
                  <a:fillRect l="-2159" r="-215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403FB5F8-C995-797A-CE4A-83A90ADE6A71}"/>
              </a:ext>
            </a:extLst>
          </p:cNvPr>
          <p:cNvSpPr txBox="1"/>
          <p:nvPr/>
        </p:nvSpPr>
        <p:spPr>
          <a:xfrm>
            <a:off x="1631504" y="566124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B0AC28-8FE0-F6AB-A4AD-BC13BD685463}"/>
              </a:ext>
            </a:extLst>
          </p:cNvPr>
          <p:cNvSpPr txBox="1"/>
          <p:nvPr/>
        </p:nvSpPr>
        <p:spPr>
          <a:xfrm>
            <a:off x="1631504" y="61367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1535</Words>
  <Application>Microsoft Office PowerPoint</Application>
  <PresentationFormat>宽屏</PresentationFormat>
  <Paragraphs>159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2024-08-14T13:56:23Z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