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63" r:id="rId3"/>
    <p:sldId id="364" r:id="rId4"/>
    <p:sldId id="365" r:id="rId5"/>
    <p:sldId id="367" r:id="rId6"/>
    <p:sldId id="368" r:id="rId7"/>
    <p:sldId id="370" r:id="rId8"/>
    <p:sldId id="371" r:id="rId9"/>
    <p:sldId id="372" r:id="rId10"/>
    <p:sldId id="373" r:id="rId11"/>
    <p:sldId id="375" r:id="rId12"/>
    <p:sldId id="380" r:id="rId13"/>
    <p:sldId id="376" r:id="rId14"/>
    <p:sldId id="38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FC843-8CAD-4F5C-85BB-60F99642E6D8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0EA42-68B0-4859-9E52-30A236AE9E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51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80EA42-68B0-4859-9E52-30A236AE9E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410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23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1" name="yt_shape_1450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00" name="yt_image_145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3" name="yt_shape_14503"/>
          <p:cNvSpPr txBox="1"/>
          <p:nvPr/>
        </p:nvSpPr>
        <p:spPr>
          <a:xfrm>
            <a:off x="540000" y="1597583"/>
            <a:ext cx="938718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常用的统计图有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227DCC-15A9-00CF-11F9-CD870D2CCB9A}"/>
              </a:ext>
            </a:extLst>
          </p:cNvPr>
          <p:cNvSpPr txBox="1"/>
          <p:nvPr/>
        </p:nvSpPr>
        <p:spPr>
          <a:xfrm>
            <a:off x="2888389" y="1550777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条形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656793-A873-3209-1581-FFE3BD944A85}"/>
              </a:ext>
            </a:extLst>
          </p:cNvPr>
          <p:cNvSpPr txBox="1"/>
          <p:nvPr/>
        </p:nvSpPr>
        <p:spPr>
          <a:xfrm>
            <a:off x="5326789" y="1550777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折线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D3F91B-E5D3-795D-7E74-743EE644048F}"/>
              </a:ext>
            </a:extLst>
          </p:cNvPr>
          <p:cNvSpPr txBox="1"/>
          <p:nvPr/>
        </p:nvSpPr>
        <p:spPr>
          <a:xfrm>
            <a:off x="7765189" y="1550777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扇形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0" name="yt_shape_1455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育才中学现有学生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学校为了进一步丰富学生课余生活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453e,isEnd"/>
              </a:rPr>
              <a:t>拟调整兴趣活动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为此进行一次抽样调查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根据采集到的数据绘制的统计图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请你根据图中提供的信息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部分所对应的中心角为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553" name="yt_image_14553" title="H_155.947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7769" y="2937446"/>
            <a:ext cx="1716460" cy="198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EB3712-3077-7517-435E-F8DCC76B622B}"/>
              </a:ext>
            </a:extLst>
          </p:cNvPr>
          <p:cNvSpPr txBox="1"/>
          <p:nvPr/>
        </p:nvSpPr>
        <p:spPr>
          <a:xfrm>
            <a:off x="6546107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5" name="yt_shape_14555"/>
          <p:cNvSpPr txBox="1"/>
          <p:nvPr/>
        </p:nvSpPr>
        <p:spPr>
          <a:xfrm>
            <a:off x="540000" y="900000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部分的图形补充完整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补全统计图如图所示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56" name="yt_shape_14556"/>
          <p:cNvSpPr txBox="1"/>
          <p:nvPr/>
        </p:nvSpPr>
        <p:spPr>
          <a:xfrm>
            <a:off x="540000" y="1379303"/>
            <a:ext cx="5931111" cy="225125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500" b="0" i="0" u="none">
                <a:solidFill>
                  <a:srgbClr val="1EE3CF"/>
                </a:solidFill>
                <a:effectLst/>
                <a:latin typeface="Times New Roman" pitchFamily="125"/>
                <a:ea typeface="Times New Roman" pitchFamily="1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2300" b="0" i="0" u="none">
                <a:solidFill>
                  <a:srgbClr val="1EE3CF"/>
                </a:solidFill>
                <a:effectLst/>
                <a:latin typeface="Times New Roman" pitchFamily="123"/>
                <a:ea typeface="Times New Roman" pitchFamily="12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</a:p>
        </p:txBody>
      </p:sp>
      <p:sp>
        <p:nvSpPr>
          <p:cNvPr id="14557" name="yt_shape_14557"/>
          <p:cNvSpPr txBox="1"/>
          <p:nvPr/>
        </p:nvSpPr>
        <p:spPr>
          <a:xfrm>
            <a:off x="540000" y="4339902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的人数占被调查人数的百分数是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997600">
            <a:extLst>
              <a:ext uri="{FF2B5EF4-FFF2-40B4-BE49-F238E27FC236}">
                <a16:creationId xmlns:a16="http://schemas.microsoft.com/office/drawing/2014/main" id="{A12D8A1B-29E7-892F-095E-2CB571AC64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032" y="1714732"/>
            <a:ext cx="2784667" cy="2058896"/>
          </a:xfrm>
          <a:prstGeom prst="rect">
            <a:avLst/>
          </a:prstGeom>
        </p:spPr>
      </p:pic>
      <p:pic>
        <p:nvPicPr>
          <p:cNvPr id="5" name="yt_shape_1723550997630">
            <a:extLst>
              <a:ext uri="{FF2B5EF4-FFF2-40B4-BE49-F238E27FC236}">
                <a16:creationId xmlns:a16="http://schemas.microsoft.com/office/drawing/2014/main" id="{E535161F-D66A-94F8-0A28-19F5474024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034805"/>
            <a:ext cx="2784667" cy="20276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10C9D8-47D1-37A1-FAC2-F2C5106A6E40}"/>
              </a:ext>
            </a:extLst>
          </p:cNvPr>
          <p:cNvSpPr txBox="1"/>
          <p:nvPr/>
        </p:nvSpPr>
        <p:spPr>
          <a:xfrm>
            <a:off x="695400" y="1340768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补全统计图如图所示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BC1631-1BB6-D29E-2058-EB97664F6AD8}"/>
              </a:ext>
            </a:extLst>
          </p:cNvPr>
          <p:cNvSpPr txBox="1"/>
          <p:nvPr/>
        </p:nvSpPr>
        <p:spPr>
          <a:xfrm>
            <a:off x="7612789" y="429309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9" name="yt_shape_1455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58" name="yt_image_14558" title="H_50.9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1" name="yt_shape_14561"/>
          <p:cNvSpPr txBox="1"/>
          <p:nvPr/>
        </p:nvSpPr>
        <p:spPr>
          <a:xfrm>
            <a:off x="540119" y="154679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初中一年级就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喜欢的球类运动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曾进行过问卷调查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每人只能报一项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d58c"/>
              </a:rPr>
              <a:t>结果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人回答的情况如表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请用扇形统计图表示出来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20d0"/>
              </a:rPr>
              <a:t>根据图示的信息再制成条形统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562" name="yt_table_1456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46560"/>
              </p:ext>
            </p:extLst>
          </p:nvPr>
        </p:nvGraphicFramePr>
        <p:xfrm>
          <a:off x="544946" y="3000102"/>
          <a:ext cx="5700013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39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0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00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00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0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排球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篮球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乒乓球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足球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564" name="yt_image_14564" title="H_170.4356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9625" y="2644144"/>
            <a:ext cx="4712923" cy="190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68" name="yt_image_14568" title="H_152.46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7688" y="4547013"/>
            <a:ext cx="5149846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66" name="yt_shape_14566"/>
              <p:cNvSpPr txBox="1"/>
              <p:nvPr/>
            </p:nvSpPr>
            <p:spPr>
              <a:xfrm>
                <a:off x="540119" y="2010975"/>
                <a:ext cx="11492915" cy="50184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扇形统计图中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排球对应的百分比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7_56490"/>
                  </a:rPr>
                  <a:t>则圆心角度数为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篮球对应百分比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则圆心角度数为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乒乓球对应百分比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则圆心角度数为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足球对应百分比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则圆心角度数为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其他部分对应百分比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则圆心角度数为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8737e"/>
                  </a:rPr>
                  <a:t>＝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补全图形如上图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66" name="yt_shape_145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0975"/>
                <a:ext cx="11492915" cy="5018425"/>
              </a:xfrm>
              <a:prstGeom prst="rect">
                <a:avLst/>
              </a:prstGeom>
              <a:blipFill>
                <a:blip r:embed="rId2"/>
                <a:stretch>
                  <a:fillRect l="-1645" b="-2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EF9E6F-AE6E-4FCB-9409-85DB22D6AF06}"/>
                  </a:ext>
                </a:extLst>
              </p:cNvPr>
              <p:cNvSpPr txBox="1"/>
              <p:nvPr/>
            </p:nvSpPr>
            <p:spPr>
              <a:xfrm>
                <a:off x="450108" y="2725215"/>
                <a:ext cx="109480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扇形统计图中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排球对应的百分比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7_56490"/>
                  </a:rPr>
                  <a:t>则圆心角度数为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EEF9E6F-AE6E-4FCB-9409-85DB22D6A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25215"/>
                <a:ext cx="10948036" cy="775793"/>
              </a:xfrm>
              <a:prstGeom prst="rect">
                <a:avLst/>
              </a:prstGeom>
              <a:blipFill>
                <a:blip r:embed="rId3"/>
                <a:stretch>
                  <a:fillRect l="-891" t="-4724" r="-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674078-57EA-9A90-D7B8-D8C44840DD35}"/>
                  </a:ext>
                </a:extLst>
              </p:cNvPr>
              <p:cNvSpPr txBox="1"/>
              <p:nvPr/>
            </p:nvSpPr>
            <p:spPr>
              <a:xfrm>
                <a:off x="450108" y="3013248"/>
                <a:ext cx="2947099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674078-57EA-9A90-D7B8-D8C44840D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13248"/>
                <a:ext cx="2947099" cy="775792"/>
              </a:xfrm>
              <a:prstGeom prst="rect">
                <a:avLst/>
              </a:prstGeom>
              <a:blipFill>
                <a:blip r:embed="rId4"/>
                <a:stretch>
                  <a:fillRect l="-3313" r="-3313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8F19A4-5C8D-9534-69EE-8321332DB447}"/>
                  </a:ext>
                </a:extLst>
              </p:cNvPr>
              <p:cNvSpPr txBox="1"/>
              <p:nvPr/>
            </p:nvSpPr>
            <p:spPr>
              <a:xfrm>
                <a:off x="450108" y="3589311"/>
                <a:ext cx="1074331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篮球对应百分比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则圆心角度数为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8F19A4-5C8D-9534-69EE-8321332DB4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89311"/>
                <a:ext cx="10743312" cy="775793"/>
              </a:xfrm>
              <a:prstGeom prst="rect">
                <a:avLst/>
              </a:prstGeom>
              <a:blipFill>
                <a:blip r:embed="rId5"/>
                <a:stretch>
                  <a:fillRect l="-908" r="-85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FBD8DF7-16E4-B3CA-74ED-D3F47F3C6644}"/>
                  </a:ext>
                </a:extLst>
              </p:cNvPr>
              <p:cNvSpPr txBox="1"/>
              <p:nvPr/>
            </p:nvSpPr>
            <p:spPr>
              <a:xfrm>
                <a:off x="450108" y="4237384"/>
                <a:ext cx="10590912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乒乓球对应百分比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则圆心角度数为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FBD8DF7-16E4-B3CA-74ED-D3F47F3C66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37384"/>
                <a:ext cx="10590912" cy="775792"/>
              </a:xfrm>
              <a:prstGeom prst="rect">
                <a:avLst/>
              </a:prstGeom>
              <a:blipFill>
                <a:blip r:embed="rId6"/>
                <a:stretch>
                  <a:fillRect l="-921" r="-864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414778-905B-5DDF-9CD4-91BAEACCA35B}"/>
                  </a:ext>
                </a:extLst>
              </p:cNvPr>
              <p:cNvSpPr txBox="1"/>
              <p:nvPr/>
            </p:nvSpPr>
            <p:spPr>
              <a:xfrm>
                <a:off x="450108" y="4892186"/>
                <a:ext cx="108957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足球对应百分比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则圆心角度数为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414778-905B-5DDF-9CD4-91BAEACCA3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92186"/>
                <a:ext cx="10895712" cy="769062"/>
              </a:xfrm>
              <a:prstGeom prst="rect">
                <a:avLst/>
              </a:prstGeom>
              <a:blipFill>
                <a:blip r:embed="rId7"/>
                <a:stretch>
                  <a:fillRect l="-895" r="-8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B1C097C-1FB4-2BEB-1B06-EB7945480637}"/>
                  </a:ext>
                </a:extLst>
              </p:cNvPr>
              <p:cNvSpPr txBox="1"/>
              <p:nvPr/>
            </p:nvSpPr>
            <p:spPr>
              <a:xfrm>
                <a:off x="450108" y="5605536"/>
                <a:ext cx="1120177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其他部分对应百分比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则圆心角度数为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8737e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B1C097C-1FB4-2BEB-1B06-EB79454806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05536"/>
                <a:ext cx="11201773" cy="775792"/>
              </a:xfrm>
              <a:prstGeom prst="rect">
                <a:avLst/>
              </a:prstGeom>
              <a:blipFill>
                <a:blip r:embed="rId8"/>
                <a:stretch>
                  <a:fillRect l="-871" t="-4724" r="-2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9DEBA5F-093B-0AD4-A5FD-CE546CF5E013}"/>
              </a:ext>
            </a:extLst>
          </p:cNvPr>
          <p:cNvSpPr txBox="1"/>
          <p:nvPr/>
        </p:nvSpPr>
        <p:spPr>
          <a:xfrm>
            <a:off x="450108" y="6052143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补全图形如上图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yt_image_14568" title="H_152.46">
            <a:extLst>
              <a:ext uri="{FF2B5EF4-FFF2-40B4-BE49-F238E27FC236}">
                <a16:creationId xmlns:a16="http://schemas.microsoft.com/office/drawing/2014/main" id="{FA56CEB5-6264-23BD-D619-D2226B29CCEE}"/>
              </a:ex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70641" y="628662"/>
            <a:ext cx="5149846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7" name="yt_shape_14507"/>
          <p:cNvSpPr txBox="1"/>
          <p:nvPr/>
        </p:nvSpPr>
        <p:spPr>
          <a:xfrm>
            <a:off x="540119" y="2018027"/>
            <a:ext cx="11111999" cy="7629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某同学对全班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位同学最感兴趣的课外活动项目进行了调查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4b7c"/>
              </a:rPr>
              <a:t>绘制成如图所示的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08" name="yt_shape_14508"/>
          <p:cNvSpPr txBox="1"/>
          <p:nvPr/>
        </p:nvSpPr>
        <p:spPr>
          <a:xfrm>
            <a:off x="4711005" y="2695845"/>
            <a:ext cx="2769989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全班课外活动调查表</a:t>
            </a:r>
          </a:p>
        </p:txBody>
      </p:sp>
      <p:graphicFrame>
        <p:nvGraphicFramePr>
          <p:cNvPr id="14509" name="yt_table_14509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863173"/>
              </p:ext>
            </p:extLst>
          </p:nvPr>
        </p:nvGraphicFramePr>
        <p:xfrm>
          <a:off x="540000" y="3062064"/>
          <a:ext cx="11111999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75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9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67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活动项目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记录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体育运动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正正正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学科兴趣小组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正正</a:t>
                      </a:r>
                      <a:r>
                        <a:rPr lang="en-US" altLang="zh-CN" sz="145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14"/>
                          <a:ea typeface="Times New Roman" pitchFamily="14"/>
                          <a:sym typeface="Finished"/>
                        </a:rPr>
                        <a:t> </a:t>
                      </a:r>
                      <a:r>
                        <a:rPr lang="en-US" altLang="zh-CN" sz="23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23"/>
                          <a:ea typeface="宋体" pitchFamily="23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音乐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100" b="0" i="1" spc="-1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</a:rPr>
                        <a:t>　　　　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</a:rPr>
                        <a:t>      </a:t>
                      </a:r>
                      <a:r>
                        <a:rPr lang="zh-CN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舞蹈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美术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</a:t>
                      </a:r>
                      <a:r>
                        <a:rPr lang="en-US" altLang="zh-CN" sz="155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Times New Roman" pitchFamily="16"/>
                          <a:sym typeface="Finished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</a:t>
                      </a:r>
                      <a:r>
                        <a:rPr lang="en-US" altLang="zh-CN" sz="1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511" name="yt_shape_14511"/>
          <p:cNvSpPr txBox="1"/>
          <p:nvPr/>
        </p:nvSpPr>
        <p:spPr>
          <a:xfrm>
            <a:off x="540000" y="5852070"/>
            <a:ext cx="6234079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表格中的横线填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yt_shape_14512">
            <a:extLst>
              <a:ext uri="{FF2B5EF4-FFF2-40B4-BE49-F238E27FC236}">
                <a16:creationId xmlns:a16="http://schemas.microsoft.com/office/drawing/2014/main" id="{9F6CF4BE-76B6-6C63-7F8C-7BD6A20610A9}"/>
              </a:ext>
            </a:extLst>
          </p:cNvPr>
          <p:cNvSpPr txBox="1"/>
          <p:nvPr/>
        </p:nvSpPr>
        <p:spPr>
          <a:xfrm>
            <a:off x="540119" y="6275985"/>
            <a:ext cx="11492915" cy="7629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有了这个表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就很容易得知全班同学最感兴趣的课外活动项目是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spc="-100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1.68"/>
              </a:rPr>
              <a:t> 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2DFE97-5899-20C8-3F9B-6F14BDBA5B28}"/>
              </a:ext>
            </a:extLst>
          </p:cNvPr>
          <p:cNvSpPr txBox="1"/>
          <p:nvPr/>
        </p:nvSpPr>
        <p:spPr>
          <a:xfrm>
            <a:off x="3650389" y="5805264"/>
            <a:ext cx="1094487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B00635-45C7-197D-108E-E4193BEFEA89}"/>
              </a:ext>
            </a:extLst>
          </p:cNvPr>
          <p:cNvSpPr txBox="1"/>
          <p:nvPr/>
        </p:nvSpPr>
        <p:spPr>
          <a:xfrm>
            <a:off x="5709377" y="5805264"/>
            <a:ext cx="789685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E2ABD3-F4B9-54D7-BC6D-D0D93D951170}"/>
              </a:ext>
            </a:extLst>
          </p:cNvPr>
          <p:cNvSpPr txBox="1"/>
          <p:nvPr/>
        </p:nvSpPr>
        <p:spPr>
          <a:xfrm>
            <a:off x="10051307" y="6229179"/>
            <a:ext cx="117068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/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93a22"/>
              </a:rPr>
              <a:t>体育运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动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186CE9-693B-BE1B-09CD-E79C6C7E6B38}"/>
              </a:ext>
            </a:extLst>
          </p:cNvPr>
          <p:cNvGrpSpPr/>
          <p:nvPr/>
        </p:nvGrpSpPr>
        <p:grpSpPr>
          <a:xfrm>
            <a:off x="6105116" y="4065925"/>
            <a:ext cx="1512169" cy="1655477"/>
            <a:chOff x="6105116" y="3352837"/>
            <a:chExt cx="1512169" cy="1655477"/>
          </a:xfrm>
        </p:grpSpPr>
        <p:pic>
          <p:nvPicPr>
            <p:cNvPr id="4" name="yt_shape_1723550997083">
              <a:extLst>
                <a:ext uri="{FF2B5EF4-FFF2-40B4-BE49-F238E27FC236}">
                  <a16:creationId xmlns:a16="http://schemas.microsoft.com/office/drawing/2014/main" id="{6A14B63F-8499-C727-B7B9-03B12108C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3800" y="3352837"/>
              <a:ext cx="279066" cy="270063"/>
            </a:xfrm>
            <a:prstGeom prst="rect">
              <a:avLst/>
            </a:prstGeom>
          </p:spPr>
        </p:pic>
        <p:pic>
          <p:nvPicPr>
            <p:cNvPr id="6" name="yt_shape_1723550997293">
              <a:extLst>
                <a:ext uri="{FF2B5EF4-FFF2-40B4-BE49-F238E27FC236}">
                  <a16:creationId xmlns:a16="http://schemas.microsoft.com/office/drawing/2014/main" id="{DD07A8E1-F059-9650-A8CA-D65D20A0B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4267" y="4725144"/>
              <a:ext cx="279066" cy="283170"/>
            </a:xfrm>
            <a:prstGeom prst="rect">
              <a:avLst/>
            </a:prstGeom>
          </p:spPr>
        </p:pic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82E3A66F-65BC-9DC1-6B21-C8874F6D6F77}"/>
                </a:ext>
              </a:extLst>
            </p:cNvPr>
            <p:cNvCxnSpPr/>
            <p:nvPr/>
          </p:nvCxnSpPr>
          <p:spPr>
            <a:xfrm>
              <a:off x="6105116" y="4000202"/>
              <a:ext cx="151216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504" name="yt_image_145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836712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6" name="yt_shape_14506"/>
          <p:cNvSpPr txBox="1"/>
          <p:nvPr/>
        </p:nvSpPr>
        <p:spPr>
          <a:xfrm>
            <a:off x="540000" y="1540009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 dirty="0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 dirty="0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用统计表整理数据</a:t>
            </a:r>
          </a:p>
        </p:txBody>
      </p:sp>
      <p:pic>
        <p:nvPicPr>
          <p:cNvPr id="12" name="yt_shape_1723550996873">
            <a:extLst>
              <a:ext uri="{FF2B5EF4-FFF2-40B4-BE49-F238E27FC236}">
                <a16:creationId xmlns:a16="http://schemas.microsoft.com/office/drawing/2014/main" id="{664A22EC-745E-743F-F919-52B95C4C0F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90043"/>
            <a:ext cx="1276542" cy="3443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3" name="yt_shape_14513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用条形图、折线图表示数据</a:t>
            </a:r>
          </a:p>
        </p:txBody>
      </p:sp>
      <p:sp>
        <p:nvSpPr>
          <p:cNvPr id="14514" name="yt_shape_14514"/>
          <p:cNvSpPr txBox="1"/>
          <p:nvPr/>
        </p:nvSpPr>
        <p:spPr>
          <a:xfrm>
            <a:off x="540119" y="1348777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如表是某车行三月份国产轿车的销量排行榜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37d29"/>
              </a:rPr>
              <a:t>请作一个条形统计图来形象地表示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515" name="yt_table_1451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991460"/>
              </p:ext>
            </p:extLst>
          </p:nvPr>
        </p:nvGraphicFramePr>
        <p:xfrm>
          <a:off x="540000" y="244409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7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6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品牌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517" name="yt_shape_14517"/>
          <p:cNvSpPr txBox="1"/>
          <p:nvPr/>
        </p:nvSpPr>
        <p:spPr>
          <a:xfrm>
            <a:off x="540000" y="3847702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19" name="yt_shape_14519"/>
          <p:cNvSpPr txBox="1"/>
          <p:nvPr/>
        </p:nvSpPr>
        <p:spPr>
          <a:xfrm>
            <a:off x="540000" y="4462890"/>
            <a:ext cx="2729786" cy="22962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750" b="0" i="0" u="none" spc="-127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2750" b="0" i="0" u="none" spc="18099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14518" name="yt_image_1451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5880" y="4053720"/>
            <a:ext cx="2701216" cy="253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997384">
            <a:extLst>
              <a:ext uri="{FF2B5EF4-FFF2-40B4-BE49-F238E27FC236}">
                <a16:creationId xmlns:a16="http://schemas.microsoft.com/office/drawing/2014/main" id="{3204CAC8-C406-46DC-FB62-EC960A6AF2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0EB40F-9F98-F54D-6C65-BCD84F69B91A}"/>
              </a:ext>
            </a:extLst>
          </p:cNvPr>
          <p:cNvSpPr txBox="1"/>
          <p:nvPr/>
        </p:nvSpPr>
        <p:spPr>
          <a:xfrm>
            <a:off x="449989" y="3717032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1" name="yt_shape_14521"/>
          <p:cNvSpPr txBox="1"/>
          <p:nvPr/>
        </p:nvSpPr>
        <p:spPr>
          <a:xfrm>
            <a:off x="540000" y="900000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请将下列统计图画成折线图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22" name="yt_image_14522" title="H_277.714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1484784"/>
            <a:ext cx="3182016" cy="352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25" name="yt_image_14525" title="H_311.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066508"/>
            <a:ext cx="3590775" cy="395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AF4851-E961-EEE8-E722-0964407F80B1}"/>
              </a:ext>
            </a:extLst>
          </p:cNvPr>
          <p:cNvSpPr txBox="1"/>
          <p:nvPr/>
        </p:nvSpPr>
        <p:spPr>
          <a:xfrm>
            <a:off x="449989" y="1404514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8" name="yt_shape_14528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扇形统计图的制作</a:t>
            </a:r>
          </a:p>
        </p:txBody>
      </p:sp>
      <p:sp>
        <p:nvSpPr>
          <p:cNvPr id="14529" name="yt_shape_14529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如图是某品牌运动服的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afb3"/>
              </a:rPr>
              <a:t>号的销售情况统计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则厂家应生产最多的型号为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1" name="yt_table_1453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506335"/>
              </p:ext>
            </p:extLst>
          </p:nvPr>
        </p:nvGraphicFramePr>
        <p:xfrm>
          <a:off x="540056" y="2359000"/>
          <a:ext cx="4184968" cy="950976"/>
        </p:xfrm>
        <a:graphic>
          <a:graphicData uri="http://schemas.openxmlformats.org/drawingml/2006/table">
            <a:tbl>
              <a:tblPr/>
              <a:tblGrid>
                <a:gridCol w="2440305">
                  <a:extLst>
                    <a:ext uri="{9D8B030D-6E8A-4147-A177-3AD203B41FA5}">
                      <a16:colId xmlns:a16="http://schemas.microsoft.com/office/drawing/2014/main" val="10909"/>
                    </a:ext>
                  </a:extLst>
                </a:gridCol>
                <a:gridCol w="1744663">
                  <a:extLst>
                    <a:ext uri="{9D8B030D-6E8A-4147-A177-3AD203B41FA5}">
                      <a16:colId xmlns:a16="http://schemas.microsoft.com/office/drawing/2014/main" val="109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XL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9"/>
                  </a:ext>
                </a:extLst>
              </a:tr>
            </a:tbl>
          </a:graphicData>
        </a:graphic>
      </p:graphicFrame>
      <p:pic>
        <p:nvPicPr>
          <p:cNvPr id="14530" name="yt_image_14530_skip" title="H_102.7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9351" y="2359000"/>
            <a:ext cx="1840537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997472">
            <a:extLst>
              <a:ext uri="{FF2B5EF4-FFF2-40B4-BE49-F238E27FC236}">
                <a16:creationId xmlns:a16="http://schemas.microsoft.com/office/drawing/2014/main" id="{E32F145D-D6C8-92CA-7E04-D21A47FAA5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8AA8D3-10C2-92AD-124C-24552C1C3FF6}"/>
              </a:ext>
            </a:extLst>
          </p:cNvPr>
          <p:cNvSpPr txBox="1"/>
          <p:nvPr/>
        </p:nvSpPr>
        <p:spPr>
          <a:xfrm>
            <a:off x="5326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3" name="yt_shape_14533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某林场种植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种树木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其种植面积分别为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香樟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杨树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7976"/>
              </a:rPr>
              <a:t>平方千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桂花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制作扇形统计图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扇形统计图为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36" name="yt_shape_14536"/>
          <p:cNvSpPr txBox="1"/>
          <p:nvPr/>
        </p:nvSpPr>
        <p:spPr>
          <a:xfrm>
            <a:off x="540000" y="2474623"/>
            <a:ext cx="1958037" cy="14678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  <a:r>
              <a:rPr lang="en-US" altLang="zh-CN" sz="8150" b="0" i="0" u="none" spc="13231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</a:p>
        </p:txBody>
      </p:sp>
      <p:pic>
        <p:nvPicPr>
          <p:cNvPr id="14535" name="yt_image_14535" title="H_128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74623"/>
            <a:ext cx="1937068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6DA5EE-4B33-97AB-9FD1-E35447AEE240}"/>
              </a:ext>
            </a:extLst>
          </p:cNvPr>
          <p:cNvSpPr txBox="1"/>
          <p:nvPr/>
        </p:nvSpPr>
        <p:spPr>
          <a:xfrm>
            <a:off x="450108" y="1804170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扇形统计图为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8" name="yt_shape_14538"/>
          <p:cNvSpPr txBox="1"/>
          <p:nvPr/>
        </p:nvSpPr>
        <p:spPr>
          <a:xfrm>
            <a:off x="540000" y="900000"/>
            <a:ext cx="954107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对扇形统计图中各部分所占总体的百分率理解不透而出错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4329F0-92E1-E01B-877B-D84410B47586}"/>
              </a:ext>
            </a:extLst>
          </p:cNvPr>
          <p:cNvSpPr txBox="1"/>
          <p:nvPr/>
        </p:nvSpPr>
        <p:spPr>
          <a:xfrm>
            <a:off x="449989" y="853194"/>
            <a:ext cx="9628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对扇形统计图中各部分所占总体的百分率理解不透而出错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9" name="yt_shape_14539"/>
          <p:cNvSpPr txBox="1"/>
          <p:nvPr/>
        </p:nvSpPr>
        <p:spPr>
          <a:xfrm>
            <a:off x="540000" y="900000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如图所示的两个统计图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女生人数多的学校是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41" name="yt_table_1454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35473"/>
              </p:ext>
            </p:extLst>
          </p:nvPr>
        </p:nvGraphicFramePr>
        <p:xfrm>
          <a:off x="540056" y="1379303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9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乙两校女生人数一样多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3"/>
                  </a:ext>
                </a:extLst>
              </a:tr>
            </a:tbl>
          </a:graphicData>
        </a:graphic>
      </p:graphicFrame>
      <p:pic>
        <p:nvPicPr>
          <p:cNvPr id="14540" name="yt_image_14540_skip" title="H_144.2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589" y="1596771"/>
            <a:ext cx="3426895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788F73-91C7-51D2-CBBA-CF242579AA7C}"/>
              </a:ext>
            </a:extLst>
          </p:cNvPr>
          <p:cNvSpPr txBox="1"/>
          <p:nvPr/>
        </p:nvSpPr>
        <p:spPr>
          <a:xfrm>
            <a:off x="7536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4" name="yt_shape_1454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43" name="yt_image_14543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6" name="yt_shape_14546"/>
          <p:cNvSpPr txBox="1"/>
          <p:nvPr/>
        </p:nvSpPr>
        <p:spPr>
          <a:xfrm>
            <a:off x="540119" y="154108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呼和浩特市中考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如图是某手机店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月份的两个销售额统计图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ce78"/>
              </a:rPr>
              <a:t>分析统计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月份三星手机的销售情况四名同学得出了以下四个结论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f0ef"/>
              </a:rPr>
              <a:t>其中正确的是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48" name="yt_table_1454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555268"/>
              </p:ext>
            </p:extLst>
          </p:nvPr>
        </p:nvGraphicFramePr>
        <p:xfrm>
          <a:off x="540057" y="2996952"/>
          <a:ext cx="6204016" cy="2377440"/>
        </p:xfrm>
        <a:graphic>
          <a:graphicData uri="http://schemas.openxmlformats.org/drawingml/2006/table">
            <a:tbl>
              <a:tblPr/>
              <a:tblGrid>
                <a:gridCol w="6204016">
                  <a:extLst>
                    <a:ext uri="{9D8B030D-6E8A-4147-A177-3AD203B41FA5}">
                      <a16:colId xmlns:a16="http://schemas.microsoft.com/office/drawing/2014/main" val="109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月份三星手机销售额为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月份三星手机销售额比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月份有所上升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月份三星手机销售额比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月份有所下降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月份与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月份的三星手机销售额无法比较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只能比较该店销售总额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7"/>
                  </a:ext>
                </a:extLst>
              </a:tr>
            </a:tbl>
          </a:graphicData>
        </a:graphic>
      </p:graphicFrame>
      <p:pic>
        <p:nvPicPr>
          <p:cNvPr id="14547" name="yt_image_14547_skip" title="H_170.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2064" y="2852936"/>
            <a:ext cx="4940737" cy="216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82A2DB-B3C9-07E9-EA20-0542B7AC8073}"/>
              </a:ext>
            </a:extLst>
          </p:cNvPr>
          <p:cNvSpPr txBox="1"/>
          <p:nvPr/>
        </p:nvSpPr>
        <p:spPr>
          <a:xfrm>
            <a:off x="1059708" y="24452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1071</Words>
  <Application>Microsoft Office PowerPoint</Application>
  <PresentationFormat>宽屏</PresentationFormat>
  <Paragraphs>116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2024-08-15T01:22:02Z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