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73" r:id="rId7"/>
    <p:sldId id="376" r:id="rId8"/>
    <p:sldId id="377" r:id="rId9"/>
    <p:sldId id="378" r:id="rId10"/>
    <p:sldId id="379" r:id="rId11"/>
    <p:sldId id="384" r:id="rId12"/>
    <p:sldId id="386" r:id="rId13"/>
    <p:sldId id="398" r:id="rId14"/>
    <p:sldId id="387" r:id="rId15"/>
    <p:sldId id="394" r:id="rId16"/>
    <p:sldId id="396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9" name="yt_shape_10589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88" name="yt_image_10588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1" name="yt_shape_10591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同号两数相加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取加数的符号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并把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异号两数相加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绝对值相等时和为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绝对值不相等时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5f88,isEnd"/>
              </a:rPr>
              <a:t>较大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的加数的符号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并用较大的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减去较小的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仍得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298661-03E0-722D-2825-599BAEE2CF90}"/>
              </a:ext>
            </a:extLst>
          </p:cNvPr>
          <p:cNvSpPr txBox="1"/>
          <p:nvPr/>
        </p:nvSpPr>
        <p:spPr>
          <a:xfrm>
            <a:off x="601270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444A41-71B2-5D4A-83A8-EDC78BE25F8A}"/>
              </a:ext>
            </a:extLst>
          </p:cNvPr>
          <p:cNvSpPr txBox="1"/>
          <p:nvPr/>
        </p:nvSpPr>
        <p:spPr>
          <a:xfrm>
            <a:off x="5707908" y="202626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BE2C35-D1E2-1547-FC4E-46CDF6FB9AE1}"/>
              </a:ext>
            </a:extLst>
          </p:cNvPr>
          <p:cNvSpPr txBox="1"/>
          <p:nvPr/>
        </p:nvSpPr>
        <p:spPr>
          <a:xfrm>
            <a:off x="9517907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F66249-618B-C26D-127D-CEE651D33F1D}"/>
              </a:ext>
            </a:extLst>
          </p:cNvPr>
          <p:cNvSpPr txBox="1"/>
          <p:nvPr/>
        </p:nvSpPr>
        <p:spPr>
          <a:xfrm>
            <a:off x="4412508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5F705A-D014-0019-8CF2-21B7B2146277}"/>
              </a:ext>
            </a:extLst>
          </p:cNvPr>
          <p:cNvSpPr txBox="1"/>
          <p:nvPr/>
        </p:nvSpPr>
        <p:spPr>
          <a:xfrm>
            <a:off x="7460507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5D26A7D-B307-4F7D-F732-363B0379B7D1}"/>
              </a:ext>
            </a:extLst>
          </p:cNvPr>
          <p:cNvSpPr txBox="1"/>
          <p:nvPr/>
        </p:nvSpPr>
        <p:spPr>
          <a:xfrm>
            <a:off x="4031508" y="297724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这个数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" name="yt_shape_10649"/>
          <p:cNvSpPr txBox="1"/>
          <p:nvPr/>
        </p:nvSpPr>
        <p:spPr>
          <a:xfrm>
            <a:off x="540000" y="1573623"/>
            <a:ext cx="11316640" cy="52084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 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6BBEA7-1180-C185-4B00-34004EF033EB}"/>
              </a:ext>
            </a:extLst>
          </p:cNvPr>
          <p:cNvSpPr txBox="1"/>
          <p:nvPr/>
        </p:nvSpPr>
        <p:spPr>
          <a:xfrm>
            <a:off x="449989" y="2002305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227A9F-099B-17F3-06FC-5C743D1B3EA6}"/>
              </a:ext>
            </a:extLst>
          </p:cNvPr>
          <p:cNvSpPr txBox="1"/>
          <p:nvPr/>
        </p:nvSpPr>
        <p:spPr>
          <a:xfrm>
            <a:off x="1631504" y="2477793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ACDD0C-00A2-370F-7396-B5DA2D9291A9}"/>
              </a:ext>
            </a:extLst>
          </p:cNvPr>
          <p:cNvSpPr txBox="1"/>
          <p:nvPr/>
        </p:nvSpPr>
        <p:spPr>
          <a:xfrm>
            <a:off x="1631504" y="295328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16BF63-BE46-A8B8-16CB-43D43542C661}"/>
              </a:ext>
            </a:extLst>
          </p:cNvPr>
          <p:cNvSpPr txBox="1"/>
          <p:nvPr/>
        </p:nvSpPr>
        <p:spPr>
          <a:xfrm>
            <a:off x="5658929" y="1988840"/>
            <a:ext cx="5045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2168BA-2F9C-47B0-7C23-FD351B320E91}"/>
              </a:ext>
            </a:extLst>
          </p:cNvPr>
          <p:cNvSpPr txBox="1"/>
          <p:nvPr/>
        </p:nvSpPr>
        <p:spPr>
          <a:xfrm>
            <a:off x="6840444" y="246432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21509A-2225-43EE-5ED5-D0B48041A0B1}"/>
              </a:ext>
            </a:extLst>
          </p:cNvPr>
          <p:cNvSpPr txBox="1"/>
          <p:nvPr/>
        </p:nvSpPr>
        <p:spPr>
          <a:xfrm>
            <a:off x="6840444" y="293981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748ED4E-EADF-8554-3384-93627A9B8FE2}"/>
              </a:ext>
            </a:extLst>
          </p:cNvPr>
          <p:cNvSpPr txBox="1"/>
          <p:nvPr/>
        </p:nvSpPr>
        <p:spPr>
          <a:xfrm>
            <a:off x="449989" y="980728"/>
            <a:ext cx="611505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653" name="yt_shape_10653"/>
              <p:cNvSpPr txBox="1"/>
              <p:nvPr/>
            </p:nvSpPr>
            <p:spPr>
              <a:xfrm>
                <a:off x="540000" y="3645024"/>
                <a:ext cx="5919890" cy="20020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53" name="yt_shape_106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45024"/>
                <a:ext cx="5919890" cy="2002087"/>
              </a:xfrm>
              <a:prstGeom prst="rect">
                <a:avLst/>
              </a:prstGeom>
              <a:blipFill>
                <a:blip r:embed="rId2"/>
                <a:stretch>
                  <a:fillRect l="-3193" r="-2163" b="-4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885E17A-608A-E20A-3A0E-A4204B8BCA69}"/>
                  </a:ext>
                </a:extLst>
              </p:cNvPr>
              <p:cNvSpPr txBox="1"/>
              <p:nvPr/>
            </p:nvSpPr>
            <p:spPr>
              <a:xfrm>
                <a:off x="449989" y="4272080"/>
                <a:ext cx="37567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885E17A-608A-E20A-3A0E-A4204B8BCA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72080"/>
                <a:ext cx="3756723" cy="767474"/>
              </a:xfrm>
              <a:prstGeom prst="rect">
                <a:avLst/>
              </a:prstGeom>
              <a:blipFill>
                <a:blip r:embed="rId3"/>
                <a:stretch>
                  <a:fillRect l="-2597" r="-259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931C765-0183-A844-D4F2-5C176E9A883C}"/>
                  </a:ext>
                </a:extLst>
              </p:cNvPr>
              <p:cNvSpPr txBox="1"/>
              <p:nvPr/>
            </p:nvSpPr>
            <p:spPr>
              <a:xfrm>
                <a:off x="1672948" y="4945942"/>
                <a:ext cx="14707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931C765-0183-A844-D4F2-5C176E9A88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2948" y="4945942"/>
                <a:ext cx="1470724" cy="728612"/>
              </a:xfrm>
              <a:prstGeom prst="rect">
                <a:avLst/>
              </a:prstGeom>
              <a:blipFill>
                <a:blip r:embed="rId4"/>
                <a:stretch>
                  <a:fillRect l="-6198" r="-661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7" name="yt_shape_10657"/>
          <p:cNvSpPr txBox="1"/>
          <p:nvPr/>
        </p:nvSpPr>
        <p:spPr>
          <a:xfrm>
            <a:off x="540119" y="900000"/>
            <a:ext cx="11651881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某天一个巡警骑摩托车在一条南北大道上巡逻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他从岗亭出发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ba5b"/>
              </a:rPr>
              <a:t>巡逻了一段时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间停留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规定以岗亭为原点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向北为正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这段时间行驶记录如下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af8e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处在岗亭哪个方向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距离岗亭多远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处在岗亭南方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距离岗亭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13km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5060E5-BD88-2013-5843-985CB07E248C}"/>
              </a:ext>
            </a:extLst>
          </p:cNvPr>
          <p:cNvSpPr txBox="1"/>
          <p:nvPr/>
        </p:nvSpPr>
        <p:spPr>
          <a:xfrm>
            <a:off x="450108" y="2852936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36C31B-336D-ACD6-6E2C-798D68F30A00}"/>
              </a:ext>
            </a:extLst>
          </p:cNvPr>
          <p:cNvSpPr txBox="1"/>
          <p:nvPr/>
        </p:nvSpPr>
        <p:spPr>
          <a:xfrm>
            <a:off x="450108" y="3328424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E81826-2470-B5DD-FD3D-E00ACD61A5D0}"/>
              </a:ext>
            </a:extLst>
          </p:cNvPr>
          <p:cNvSpPr txBox="1"/>
          <p:nvPr/>
        </p:nvSpPr>
        <p:spPr>
          <a:xfrm>
            <a:off x="450108" y="3803912"/>
            <a:ext cx="2245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6E3B16-DD75-1B0A-5C3F-ADE7FBA32BED}"/>
              </a:ext>
            </a:extLst>
          </p:cNvPr>
          <p:cNvSpPr txBox="1"/>
          <p:nvPr/>
        </p:nvSpPr>
        <p:spPr>
          <a:xfrm>
            <a:off x="450108" y="4279400"/>
            <a:ext cx="5269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处在岗亭南方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距离岗亭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1" name="yt_shape_10661"/>
          <p:cNvSpPr txBox="1"/>
          <p:nvPr/>
        </p:nvSpPr>
        <p:spPr>
          <a:xfrm>
            <a:off x="540119" y="900000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若摩托车行驶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耗油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06L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油箱中有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摩托车最后能否返回岗亭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925d5"/>
              </a:rPr>
              <a:t>｜＋｜＋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摩托车最后能返回岗亭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0D017A-64A7-B22C-00E3-AE27B230E0E0}"/>
              </a:ext>
            </a:extLst>
          </p:cNvPr>
          <p:cNvSpPr txBox="1"/>
          <p:nvPr/>
        </p:nvSpPr>
        <p:spPr>
          <a:xfrm>
            <a:off x="450108" y="1328682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925d5"/>
              </a:rPr>
              <a:t>｜＋｜＋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18CD3A-AE55-03A8-46CA-8C13D072D840}"/>
              </a:ext>
            </a:extLst>
          </p:cNvPr>
          <p:cNvSpPr txBox="1"/>
          <p:nvPr/>
        </p:nvSpPr>
        <p:spPr>
          <a:xfrm>
            <a:off x="450108" y="180417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A0BE15-3339-5BB7-3B68-B36FA2974E74}"/>
              </a:ext>
            </a:extLst>
          </p:cNvPr>
          <p:cNvSpPr txBox="1"/>
          <p:nvPr/>
        </p:nvSpPr>
        <p:spPr>
          <a:xfrm>
            <a:off x="450108" y="2279658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1FF8CC-DC8C-4579-F38F-F428A3D5240F}"/>
              </a:ext>
            </a:extLst>
          </p:cNvPr>
          <p:cNvSpPr txBox="1"/>
          <p:nvPr/>
        </p:nvSpPr>
        <p:spPr>
          <a:xfrm>
            <a:off x="450108" y="2755146"/>
            <a:ext cx="2093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8F5E36-BB6B-D8CA-F0F7-E4CBA482D2B6}"/>
              </a:ext>
            </a:extLst>
          </p:cNvPr>
          <p:cNvSpPr txBox="1"/>
          <p:nvPr/>
        </p:nvSpPr>
        <p:spPr>
          <a:xfrm>
            <a:off x="450108" y="3230634"/>
            <a:ext cx="326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659332-E309-ACB4-2A60-43337D521736}"/>
              </a:ext>
            </a:extLst>
          </p:cNvPr>
          <p:cNvSpPr txBox="1"/>
          <p:nvPr/>
        </p:nvSpPr>
        <p:spPr>
          <a:xfrm>
            <a:off x="450108" y="370612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24E91A-192A-AE32-3FCD-D3DEA80ECC5D}"/>
              </a:ext>
            </a:extLst>
          </p:cNvPr>
          <p:cNvSpPr txBox="1"/>
          <p:nvPr/>
        </p:nvSpPr>
        <p:spPr>
          <a:xfrm>
            <a:off x="450108" y="4181610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摩托车最后能返回岗亭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5" name="yt_shape_10665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664" name="yt_image_1066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67" name="yt_shape_10667"/>
          <p:cNvSpPr txBox="1"/>
          <p:nvPr/>
        </p:nvSpPr>
        <p:spPr>
          <a:xfrm>
            <a:off x="540000" y="1597583"/>
            <a:ext cx="584775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）｜；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40C404-F71E-E050-FF0A-635771AFD053}"/>
              </a:ext>
            </a:extLst>
          </p:cNvPr>
          <p:cNvSpPr txBox="1"/>
          <p:nvPr/>
        </p:nvSpPr>
        <p:spPr>
          <a:xfrm>
            <a:off x="3497989" y="25017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EFCEEB-DDEE-B066-FAEE-97235FD26BB5}"/>
              </a:ext>
            </a:extLst>
          </p:cNvPr>
          <p:cNvSpPr txBox="1"/>
          <p:nvPr/>
        </p:nvSpPr>
        <p:spPr>
          <a:xfrm>
            <a:off x="2888389" y="29772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004517-6020-02EE-DE43-A946B63B87E6}"/>
              </a:ext>
            </a:extLst>
          </p:cNvPr>
          <p:cNvSpPr txBox="1"/>
          <p:nvPr/>
        </p:nvSpPr>
        <p:spPr>
          <a:xfrm>
            <a:off x="3497989" y="345272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9B49A6-475B-28ED-8713-DD2CE779E266}"/>
              </a:ext>
            </a:extLst>
          </p:cNvPr>
          <p:cNvSpPr txBox="1"/>
          <p:nvPr/>
        </p:nvSpPr>
        <p:spPr>
          <a:xfrm>
            <a:off x="3193189" y="392821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3" name="yt_shape_10673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归纳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异号时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2e09,isEnd"/>
              </a:rPr>
              <a:t>同号或至少有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根据上题中得出的结论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82e6,isEnd"/>
              </a:rPr>
              <a:t>对符合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由题可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中有一个为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任写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对即可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BDC381-F4BA-D220-2C61-5DFF4E72F33D}"/>
              </a:ext>
            </a:extLst>
          </p:cNvPr>
          <p:cNvSpPr txBox="1"/>
          <p:nvPr/>
        </p:nvSpPr>
        <p:spPr>
          <a:xfrm>
            <a:off x="6012708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CC9C7D-5C9D-927A-034A-12363E7F5F42}"/>
              </a:ext>
            </a:extLst>
          </p:cNvPr>
          <p:cNvSpPr txBox="1"/>
          <p:nvPr/>
        </p:nvSpPr>
        <p:spPr>
          <a:xfrm>
            <a:off x="44506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239AA9-F247-D2AE-D29C-0C14BA9FAD86}"/>
              </a:ext>
            </a:extLst>
          </p:cNvPr>
          <p:cNvSpPr txBox="1"/>
          <p:nvPr/>
        </p:nvSpPr>
        <p:spPr>
          <a:xfrm>
            <a:off x="450108" y="2755146"/>
            <a:ext cx="6946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中有一个为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55ACAB-9FF5-E543-2260-58EB0C898DEB}"/>
              </a:ext>
            </a:extLst>
          </p:cNvPr>
          <p:cNvSpPr txBox="1"/>
          <p:nvPr/>
        </p:nvSpPr>
        <p:spPr>
          <a:xfrm>
            <a:off x="450108" y="3230634"/>
            <a:ext cx="10511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411BF9-741A-69E4-6C44-B52DCD6F0B3C}"/>
              </a:ext>
            </a:extLst>
          </p:cNvPr>
          <p:cNvSpPr txBox="1"/>
          <p:nvPr/>
        </p:nvSpPr>
        <p:spPr>
          <a:xfrm>
            <a:off x="450108" y="3706122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任写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7" name="yt_shape_10677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676" name="yt_image_106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79" name="yt_shape_10679"/>
          <p:cNvSpPr txBox="1"/>
          <p:nvPr/>
        </p:nvSpPr>
        <p:spPr>
          <a:xfrm>
            <a:off x="2351585" y="1350999"/>
            <a:ext cx="8208912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当两数相加时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应先判断两数相加的类型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4_351e2"/>
              </a:rPr>
              <a:t>然后根据这一类型所对应的法则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来确定和的符号与绝对值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5" name="yt_shape_10595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94" name="yt_image_105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7" name="yt_shape_10597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有理数的加法法则</a:t>
            </a:r>
          </a:p>
        </p:txBody>
      </p:sp>
      <p:sp>
        <p:nvSpPr>
          <p:cNvPr id="10598" name="yt_shape_10598"/>
          <p:cNvSpPr txBox="1"/>
          <p:nvPr/>
        </p:nvSpPr>
        <p:spPr>
          <a:xfrm>
            <a:off x="540000" y="2102862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其结果等于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99" name="yt_table_1059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374005"/>
              </p:ext>
            </p:extLst>
          </p:nvPr>
        </p:nvGraphicFramePr>
        <p:xfrm>
          <a:off x="540056" y="2582165"/>
          <a:ext cx="8571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</a:tbl>
          </a:graphicData>
        </a:graphic>
      </p:graphicFrame>
      <p:sp>
        <p:nvSpPr>
          <p:cNvPr id="10601" name="yt_shape_10601"/>
          <p:cNvSpPr txBox="1"/>
          <p:nvPr/>
        </p:nvSpPr>
        <p:spPr>
          <a:xfrm>
            <a:off x="540000" y="3108336"/>
            <a:ext cx="39754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02" name="yt_table_1060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1602"/>
              </p:ext>
            </p:extLst>
          </p:nvPr>
        </p:nvGraphicFramePr>
        <p:xfrm>
          <a:off x="540056" y="3587639"/>
          <a:ext cx="82670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</a:tbl>
          </a:graphicData>
        </a:graphic>
      </p:graphicFrame>
      <p:pic>
        <p:nvPicPr>
          <p:cNvPr id="3" name="yt_shape_1723550157690">
            <a:extLst>
              <a:ext uri="{FF2B5EF4-FFF2-40B4-BE49-F238E27FC236}">
                <a16:creationId xmlns:a16="http://schemas.microsoft.com/office/drawing/2014/main" id="{6BF2B61E-B7A0-A8AD-A71C-E705B6EADD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67CD83-782C-B49D-8474-5B6BC63762DE}"/>
              </a:ext>
            </a:extLst>
          </p:cNvPr>
          <p:cNvSpPr txBox="1"/>
          <p:nvPr/>
        </p:nvSpPr>
        <p:spPr>
          <a:xfrm>
            <a:off x="57077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5E5268-8972-511B-F7E7-9555A8898CC6}"/>
              </a:ext>
            </a:extLst>
          </p:cNvPr>
          <p:cNvSpPr txBox="1"/>
          <p:nvPr/>
        </p:nvSpPr>
        <p:spPr>
          <a:xfrm>
            <a:off x="3574189" y="30615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4" name="yt_shape_10604"/>
          <p:cNvSpPr txBox="1"/>
          <p:nvPr/>
        </p:nvSpPr>
        <p:spPr>
          <a:xfrm>
            <a:off x="540000" y="900000"/>
            <a:ext cx="784830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在每题后面的横线上填写和的符号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运算过程及结果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0D8CDA-E644-259B-4DDC-8DBFC47D5DE2}"/>
              </a:ext>
            </a:extLst>
          </p:cNvPr>
          <p:cNvSpPr txBox="1"/>
          <p:nvPr/>
        </p:nvSpPr>
        <p:spPr>
          <a:xfrm>
            <a:off x="4259989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915855-7A97-EA9C-2277-7DD502DD5BE0}"/>
              </a:ext>
            </a:extLst>
          </p:cNvPr>
          <p:cNvSpPr txBox="1"/>
          <p:nvPr/>
        </p:nvSpPr>
        <p:spPr>
          <a:xfrm>
            <a:off x="669838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62C339-4EF3-B1C4-8752-F39C0CABA231}"/>
              </a:ext>
            </a:extLst>
          </p:cNvPr>
          <p:cNvSpPr txBox="1"/>
          <p:nvPr/>
        </p:nvSpPr>
        <p:spPr>
          <a:xfrm>
            <a:off x="4412389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FD6E71-7313-31A1-CBBC-586B9A34722A}"/>
              </a:ext>
            </a:extLst>
          </p:cNvPr>
          <p:cNvSpPr txBox="1"/>
          <p:nvPr/>
        </p:nvSpPr>
        <p:spPr>
          <a:xfrm>
            <a:off x="7003189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8964C3-6BEE-24AE-364C-F4A37F2ED23C}"/>
              </a:ext>
            </a:extLst>
          </p:cNvPr>
          <p:cNvSpPr txBox="1"/>
          <p:nvPr/>
        </p:nvSpPr>
        <p:spPr>
          <a:xfrm>
            <a:off x="3497989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B2D90A-E14F-584C-AA32-E1EFB6B73A8E}"/>
              </a:ext>
            </a:extLst>
          </p:cNvPr>
          <p:cNvSpPr txBox="1"/>
          <p:nvPr/>
        </p:nvSpPr>
        <p:spPr>
          <a:xfrm>
            <a:off x="6088789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12567F4-53E3-84D7-99AA-6D809C17A0A9}"/>
              </a:ext>
            </a:extLst>
          </p:cNvPr>
          <p:cNvSpPr txBox="1"/>
          <p:nvPr/>
        </p:nvSpPr>
        <p:spPr>
          <a:xfrm>
            <a:off x="3497989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B3CC964-592B-6576-0924-222F651C83B1}"/>
              </a:ext>
            </a:extLst>
          </p:cNvPr>
          <p:cNvSpPr txBox="1"/>
          <p:nvPr/>
        </p:nvSpPr>
        <p:spPr>
          <a:xfrm>
            <a:off x="6088789" y="275514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B53C196-58E6-A24C-21A2-3BFCDA155E9D}"/>
              </a:ext>
            </a:extLst>
          </p:cNvPr>
          <p:cNvSpPr txBox="1"/>
          <p:nvPr/>
        </p:nvSpPr>
        <p:spPr>
          <a:xfrm>
            <a:off x="3345589" y="32306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0" name="yt_shape_10610"/>
          <p:cNvSpPr txBox="1"/>
          <p:nvPr/>
        </p:nvSpPr>
        <p:spPr>
          <a:xfrm>
            <a:off x="540000" y="900000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611" name="yt_shape_10611"/>
          <p:cNvSpPr txBox="1"/>
          <p:nvPr/>
        </p:nvSpPr>
        <p:spPr>
          <a:xfrm>
            <a:off x="540000" y="1379303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0612" name="yt_shape_10612"/>
          <p:cNvSpPr txBox="1"/>
          <p:nvPr/>
        </p:nvSpPr>
        <p:spPr>
          <a:xfrm>
            <a:off x="540000" y="1858606"/>
            <a:ext cx="4770537" cy="137758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endParaRPr lang="en-US" altLang="zh-CN" sz="2400" b="0" i="1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0613" name="yt_shape_10613"/>
          <p:cNvSpPr txBox="1"/>
          <p:nvPr/>
        </p:nvSpPr>
        <p:spPr>
          <a:xfrm>
            <a:off x="540000" y="2818041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614" name="yt_shape_10614"/>
          <p:cNvSpPr txBox="1"/>
          <p:nvPr/>
        </p:nvSpPr>
        <p:spPr>
          <a:xfrm>
            <a:off x="540000" y="3846561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0615" name="yt_shape_10615"/>
          <p:cNvSpPr txBox="1"/>
          <p:nvPr/>
        </p:nvSpPr>
        <p:spPr>
          <a:xfrm>
            <a:off x="540000" y="3776647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616" name="yt_shape_10616"/>
          <p:cNvSpPr txBox="1"/>
          <p:nvPr/>
        </p:nvSpPr>
        <p:spPr>
          <a:xfrm>
            <a:off x="540000" y="4957531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618" name="yt_shape_10618"/>
          <p:cNvSpPr txBox="1"/>
          <p:nvPr/>
        </p:nvSpPr>
        <p:spPr>
          <a:xfrm>
            <a:off x="540000" y="4885446"/>
            <a:ext cx="307776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F2C396-038F-9538-CB12-F4A38EAEA5B7}"/>
              </a:ext>
            </a:extLst>
          </p:cNvPr>
          <p:cNvSpPr txBox="1"/>
          <p:nvPr/>
        </p:nvSpPr>
        <p:spPr>
          <a:xfrm>
            <a:off x="449989" y="181180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02149D-84EF-61D0-783E-27A4AEC81294}"/>
              </a:ext>
            </a:extLst>
          </p:cNvPr>
          <p:cNvSpPr txBox="1"/>
          <p:nvPr/>
        </p:nvSpPr>
        <p:spPr>
          <a:xfrm>
            <a:off x="1631504" y="228728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70208A-63D8-7031-D58B-EEF0B49912A6}"/>
              </a:ext>
            </a:extLst>
          </p:cNvPr>
          <p:cNvSpPr txBox="1"/>
          <p:nvPr/>
        </p:nvSpPr>
        <p:spPr>
          <a:xfrm>
            <a:off x="449989" y="3343065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96D9B2-C195-DDBA-40FF-C22852C7E530}"/>
              </a:ext>
            </a:extLst>
          </p:cNvPr>
          <p:cNvSpPr txBox="1"/>
          <p:nvPr/>
        </p:nvSpPr>
        <p:spPr>
          <a:xfrm>
            <a:off x="449989" y="4279058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C8892C-1F61-712E-2039-B0D785F05950}"/>
              </a:ext>
            </a:extLst>
          </p:cNvPr>
          <p:cNvSpPr txBox="1"/>
          <p:nvPr/>
        </p:nvSpPr>
        <p:spPr>
          <a:xfrm>
            <a:off x="449989" y="5387857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CA06C9-B34C-A0CF-65D1-AD4FDAE1E49E}"/>
              </a:ext>
            </a:extLst>
          </p:cNvPr>
          <p:cNvSpPr txBox="1"/>
          <p:nvPr/>
        </p:nvSpPr>
        <p:spPr>
          <a:xfrm>
            <a:off x="1631504" y="586334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9" name="yt_shape_10619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有理数加法的应用</a:t>
            </a:r>
          </a:p>
        </p:txBody>
      </p:sp>
      <p:sp>
        <p:nvSpPr>
          <p:cNvPr id="10620" name="yt_shape_10620"/>
          <p:cNvSpPr txBox="1"/>
          <p:nvPr/>
        </p:nvSpPr>
        <p:spPr>
          <a:xfrm>
            <a:off x="540000" y="1399565"/>
            <a:ext cx="86257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马鞍山市期末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时的气温是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21" name="yt_table_1062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431227"/>
              </p:ext>
            </p:extLst>
          </p:nvPr>
        </p:nvGraphicFramePr>
        <p:xfrm>
          <a:off x="540056" y="1878868"/>
          <a:ext cx="9297354" cy="475488"/>
        </p:xfrm>
        <a:graphic>
          <a:graphicData uri="http://schemas.openxmlformats.org/drawingml/2006/table">
            <a:tbl>
              <a:tblPr/>
              <a:tblGrid>
                <a:gridCol w="2667318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2718118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</a:tbl>
          </a:graphicData>
        </a:graphic>
      </p:graphicFrame>
      <p:sp>
        <p:nvSpPr>
          <p:cNvPr id="10623" name="yt_shape_10623"/>
          <p:cNvSpPr txBox="1"/>
          <p:nvPr/>
        </p:nvSpPr>
        <p:spPr>
          <a:xfrm>
            <a:off x="540119" y="2405039"/>
            <a:ext cx="11651881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规定向北为正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某人走了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又继续走了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b4e0"/>
              </a:rPr>
              <a:t>那么他实际上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24" name="yt_table_106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2861"/>
              </p:ext>
            </p:extLst>
          </p:nvPr>
        </p:nvGraphicFramePr>
        <p:xfrm>
          <a:off x="540056" y="2924944"/>
          <a:ext cx="7857174" cy="950976"/>
        </p:xfrm>
        <a:graphic>
          <a:graphicData uri="http://schemas.openxmlformats.org/drawingml/2006/table">
            <a:tbl>
              <a:tblPr/>
              <a:tblGrid>
                <a:gridCol w="5080636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  <a:gridCol w="2776538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向北走了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向南走了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向北走了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向南走了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</a:tbl>
          </a:graphicData>
        </a:graphic>
      </p:graphicFrame>
      <p:pic>
        <p:nvPicPr>
          <p:cNvPr id="3" name="yt_shape_1723550157782">
            <a:extLst>
              <a:ext uri="{FF2B5EF4-FFF2-40B4-BE49-F238E27FC236}">
                <a16:creationId xmlns:a16="http://schemas.microsoft.com/office/drawing/2014/main" id="{ED9E7869-6FEC-D364-6357-6E00719253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B266C4-6D2E-0C22-98BC-D249A01C32F1}"/>
              </a:ext>
            </a:extLst>
          </p:cNvPr>
          <p:cNvSpPr txBox="1"/>
          <p:nvPr/>
        </p:nvSpPr>
        <p:spPr>
          <a:xfrm>
            <a:off x="81620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D1863B-63A9-C658-B79C-A2EC4DEDEB5A}"/>
              </a:ext>
            </a:extLst>
          </p:cNvPr>
          <p:cNvSpPr txBox="1"/>
          <p:nvPr/>
        </p:nvSpPr>
        <p:spPr>
          <a:xfrm>
            <a:off x="11136560" y="23413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6" name="yt_shape_10626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中国人最先使用负数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魏晋时期的数学家刘徽在其著作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becc"/>
              </a:rPr>
              <a:t>九章算术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用不同颜色的算筹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小棍形状的记数工具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分别表示正数和负数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de8a"/>
              </a:rPr>
              <a:t>红色为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黑色为负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根据这种表示法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3579"/>
              </a:rPr>
              <a:t>可推算出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所表示的算式是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28" name="yt_table_1062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40395"/>
              </p:ext>
            </p:extLst>
          </p:nvPr>
        </p:nvGraphicFramePr>
        <p:xfrm>
          <a:off x="540056" y="4459541"/>
          <a:ext cx="8028306" cy="950976"/>
        </p:xfrm>
        <a:graphic>
          <a:graphicData uri="http://schemas.openxmlformats.org/drawingml/2006/table">
            <a:tbl>
              <a:tblPr/>
              <a:tblGrid>
                <a:gridCol w="4480243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  <a:gridCol w="3548063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</a:tbl>
          </a:graphicData>
        </a:graphic>
      </p:graphicFrame>
      <p:pic>
        <p:nvPicPr>
          <p:cNvPr id="10627" name="yt_image_10627_skip" title="H_129.1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0884" y="2819698"/>
            <a:ext cx="3668590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4516D5-CB01-5F5E-7F72-F4968D6FECCB}"/>
              </a:ext>
            </a:extLst>
          </p:cNvPr>
          <p:cNvSpPr txBox="1"/>
          <p:nvPr/>
        </p:nvSpPr>
        <p:spPr>
          <a:xfrm>
            <a:off x="3802908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0" name="yt_shape_10630"/>
          <p:cNvSpPr txBox="1"/>
          <p:nvPr/>
        </p:nvSpPr>
        <p:spPr>
          <a:xfrm>
            <a:off x="540000" y="900000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对异号两数相加的法则理解不透彻而出错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8972C8-AB32-04D3-2D57-3E10C02D80AA}"/>
              </a:ext>
            </a:extLst>
          </p:cNvPr>
          <p:cNvSpPr txBox="1"/>
          <p:nvPr/>
        </p:nvSpPr>
        <p:spPr>
          <a:xfrm>
            <a:off x="449989" y="853194"/>
            <a:ext cx="7495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对异号两数相加的法则理解不透彻而出错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31" name="yt_shape_10631"/>
              <p:cNvSpPr txBox="1"/>
              <p:nvPr/>
            </p:nvSpPr>
            <p:spPr>
              <a:xfrm>
                <a:off x="540000" y="900000"/>
                <a:ext cx="4376198" cy="26788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31" name="yt_shape_10631" descr="{&quot;rangeId&quot;:13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376198" cy="2678810"/>
              </a:xfrm>
              <a:prstGeom prst="rect">
                <a:avLst/>
              </a:prstGeom>
              <a:blipFill>
                <a:blip r:embed="rId2"/>
                <a:stretch>
                  <a:fillRect l="-4324" r="-3347" b="-2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C27D323-C680-5195-8664-4AFE3BF37E79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36757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pageBreak': True}">
                <a:extLst>
                  <a:ext uri="{FF2B5EF4-FFF2-40B4-BE49-F238E27FC236}">
                    <a16:creationId xmlns:a16="http://schemas.microsoft.com/office/drawing/2014/main" id="{3C27D323-C680-5195-8664-4AFE3BF37E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3675761" cy="767474"/>
              </a:xfrm>
              <a:prstGeom prst="rect">
                <a:avLst/>
              </a:prstGeom>
              <a:blipFill>
                <a:blip r:embed="rId3"/>
                <a:stretch>
                  <a:fillRect l="-2653" r="-248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EBE0C6-DBAD-467D-9438-C72BD3FB3A3B}"/>
                  </a:ext>
                </a:extLst>
              </p:cNvPr>
              <p:cNvSpPr txBox="1"/>
              <p:nvPr/>
            </p:nvSpPr>
            <p:spPr>
              <a:xfrm>
                <a:off x="1654072" y="2200918"/>
                <a:ext cx="27137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EBE0C6-DBAD-467D-9438-C72BD3FB3A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4072" y="2200918"/>
                <a:ext cx="2713736" cy="766077"/>
              </a:xfrm>
              <a:prstGeom prst="rect">
                <a:avLst/>
              </a:prstGeom>
              <a:blipFill>
                <a:blip r:embed="rId4"/>
                <a:stretch>
                  <a:fillRect l="-3363" r="-336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631A5CC-E9FF-B5C7-26C1-DA97246C315A}"/>
                  </a:ext>
                </a:extLst>
              </p:cNvPr>
              <p:cNvSpPr txBox="1"/>
              <p:nvPr/>
            </p:nvSpPr>
            <p:spPr>
              <a:xfrm>
                <a:off x="1654072" y="2873383"/>
                <a:ext cx="129451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631A5CC-E9FF-B5C7-26C1-DA97246C31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4072" y="2873383"/>
                <a:ext cx="1294512" cy="726326"/>
              </a:xfrm>
              <a:prstGeom prst="rect">
                <a:avLst/>
              </a:prstGeom>
              <a:blipFill>
                <a:blip r:embed="rId5"/>
                <a:stretch>
                  <a:fillRect l="-7042" r="-751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6" name="yt_shape_1063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635" name="yt_image_10635" title="H_50.4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38" name="yt_shape_10638"/>
          <p:cNvSpPr txBox="1"/>
          <p:nvPr/>
        </p:nvSpPr>
        <p:spPr>
          <a:xfrm>
            <a:off x="540000" y="1591869"/>
            <a:ext cx="93551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温州市中考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40" name="yt_table_1064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270602"/>
              </p:ext>
            </p:extLst>
          </p:nvPr>
        </p:nvGraphicFramePr>
        <p:xfrm>
          <a:off x="540056" y="2071172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</a:tbl>
          </a:graphicData>
        </a:graphic>
      </p:graphicFrame>
      <p:pic>
        <p:nvPicPr>
          <p:cNvPr id="10639" name="yt_image_10639_skip" title="H_39.2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81249" y="2071172"/>
            <a:ext cx="2868865" cy="49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42" name="yt_shape_10642"/>
              <p:cNvSpPr txBox="1"/>
              <p:nvPr/>
            </p:nvSpPr>
            <p:spPr>
              <a:xfrm>
                <a:off x="540120" y="2620308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定义新运算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对于任意的有理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2d2af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642" name="yt_shape_10642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620308"/>
                <a:ext cx="11492915" cy="1119024"/>
              </a:xfrm>
              <a:prstGeom prst="rect">
                <a:avLst/>
              </a:prstGeom>
              <a:blipFill>
                <a:blip r:embed="rId4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44" name="yt_table_1064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215920"/>
              </p:ext>
            </p:extLst>
          </p:nvPr>
        </p:nvGraphicFramePr>
        <p:xfrm>
          <a:off x="540056" y="3790120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646" name="yt_shape_10646"/>
              <p:cNvSpPr txBox="1"/>
              <p:nvPr/>
            </p:nvSpPr>
            <p:spPr>
              <a:xfrm>
                <a:off x="540000" y="4316291"/>
                <a:ext cx="8449429" cy="11173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己知两个数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这两个数的相反数的和是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spc="375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46" name="yt_shape_106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16291"/>
                <a:ext cx="8449429" cy="1117357"/>
              </a:xfrm>
              <a:prstGeom prst="rect">
                <a:avLst/>
              </a:prstGeom>
              <a:blipFill>
                <a:blip r:embed="rId5"/>
                <a:stretch>
                  <a:fillRect l="-2237" r="-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992338E-224E-8852-3AA8-DCEA5DC10FC6}"/>
              </a:ext>
            </a:extLst>
          </p:cNvPr>
          <p:cNvSpPr txBox="1"/>
          <p:nvPr/>
        </p:nvSpPr>
        <p:spPr>
          <a:xfrm>
            <a:off x="8884376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95B689-FCB2-D6BC-6C84-6D38A999AB6F}"/>
              </a:ext>
            </a:extLst>
          </p:cNvPr>
          <p:cNvSpPr txBox="1"/>
          <p:nvPr/>
        </p:nvSpPr>
        <p:spPr>
          <a:xfrm>
            <a:off x="6463559" y="3048990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35D7C8-911E-8506-FF75-17502B37A9AD}"/>
                  </a:ext>
                </a:extLst>
              </p:cNvPr>
              <p:cNvSpPr txBox="1"/>
              <p:nvPr/>
            </p:nvSpPr>
            <p:spPr>
              <a:xfrm>
                <a:off x="7831864" y="4269486"/>
                <a:ext cx="1013524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4" name="文本框 3" descr="{'rangeId': 17, 'hasSerialNum': 1, 'mathAnswerShape': 1}">
                <a:extLst>
                  <a:ext uri="{FF2B5EF4-FFF2-40B4-BE49-F238E27FC236}">
                    <a16:creationId xmlns:a16="http://schemas.microsoft.com/office/drawing/2014/main" id="{B135D7C8-911E-8506-FF75-17502B37A9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1864" y="4269486"/>
                <a:ext cx="1013524" cy="775793"/>
              </a:xfrm>
              <a:prstGeom prst="rect">
                <a:avLst/>
              </a:prstGeom>
              <a:blipFill>
                <a:blip r:embed="rId6"/>
                <a:stretch>
                  <a:fillRect l="-9639" b="-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227B794-0A68-908E-30BC-A95A438E3D9F}"/>
              </a:ext>
            </a:extLst>
          </p:cNvPr>
          <p:cNvCxnSpPr/>
          <p:nvPr/>
        </p:nvCxnSpPr>
        <p:spPr>
          <a:xfrm>
            <a:off x="7617075" y="5017522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1683</Words>
  <Application>Microsoft Office PowerPoint</Application>
  <PresentationFormat>宽屏</PresentationFormat>
  <Paragraphs>168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2024-08-14T10:19:43Z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