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72" r:id="rId4"/>
    <p:sldId id="366" r:id="rId5"/>
    <p:sldId id="377" r:id="rId6"/>
    <p:sldId id="368" r:id="rId7"/>
    <p:sldId id="369" r:id="rId8"/>
    <p:sldId id="374" r:id="rId9"/>
    <p:sldId id="375" r:id="rId10"/>
    <p:sldId id="371" r:id="rId11"/>
    <p:sldId id="376"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6" d="100"/>
          <a:sy n="56" d="100"/>
        </p:scale>
        <p:origin x="42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1.png"/><Relationship Id="rId7"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5.bin"/></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4215" name="yt_shape_14215"/>
          <p:cNvSpPr txBox="1"/>
          <p:nvPr/>
        </p:nvSpPr>
        <p:spPr>
          <a:xfrm>
            <a:off x="540000" y="900000"/>
            <a:ext cx="2644955"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800" b="0" i="0" u="none">
                <a:solidFill>
                  <a:srgbClr val="1EE3CF"/>
                </a:solidFill>
                <a:effectLst/>
                <a:latin typeface="Times New Roman" pitchFamily="8"/>
                <a:ea typeface="宋体" pitchFamily="8"/>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方程思想</a:t>
            </a:r>
          </a:p>
        </p:txBody>
      </p:sp>
      <p:sp>
        <p:nvSpPr>
          <p:cNvPr id="14216" name="yt_shape_14216"/>
          <p:cNvSpPr txBox="1"/>
          <p:nvPr/>
        </p:nvSpPr>
        <p:spPr>
          <a:xfrm>
            <a:off x="540000" y="1399565"/>
            <a:ext cx="8095165"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E</a:t>
            </a:r>
            <a:r>
              <a:rPr lang="zh-CN" altLang="zh-CN" sz="2400" b="0" i="0" u="none">
                <a:solidFill>
                  <a:srgbClr val="000000"/>
                </a:solidFill>
                <a:effectLst/>
                <a:latin typeface="Times New Roman" pitchFamily="24"/>
                <a:ea typeface="宋体" pitchFamily="24"/>
              </a:rPr>
              <a:t>是线</a:t>
            </a:r>
            <a:r>
              <a:rPr lang="zh-CN" altLang="zh-CN" sz="2400" b="0" i="0" u="none" spc="375">
                <a:solidFill>
                  <a:srgbClr val="000000"/>
                </a:solidFill>
                <a:effectLst/>
                <a:latin typeface="Times New Roman" pitchFamily="24"/>
                <a:ea typeface="宋体" pitchFamily="24"/>
              </a:rPr>
              <a:t>段</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的中点</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Times New Roman" pitchFamily="24"/>
                <a:ea typeface="宋体" pitchFamily="24"/>
              </a:rPr>
              <a:t>是</a:t>
            </a:r>
            <a:r>
              <a:rPr lang="en-US" altLang="zh-CN" sz="2400" b="0" i="1" u="none">
                <a:solidFill>
                  <a:srgbClr val="000000"/>
                </a:solidFill>
                <a:effectLst/>
                <a:latin typeface="Times New Roman" pitchFamily="24"/>
                <a:ea typeface="宋体" pitchFamily="24"/>
              </a:rPr>
              <a:t>E</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上一点</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p>
        </p:txBody>
      </p:sp>
      <p:pic>
        <p:nvPicPr>
          <p:cNvPr id="14217" name="yt_image_1421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203920" y="2119137"/>
            <a:ext cx="3784159" cy="229743"/>
          </a:xfrm>
          <a:prstGeom prst="rect">
            <a:avLst/>
          </a:prstGeom>
          <a:noFill/>
          <a:extLst>
            <a:ext uri="{909E8E84-426E-40DD-AFC4-6F175D3DCCD1}">
              <a14:hiddenFill xmlns:a14="http://schemas.microsoft.com/office/drawing/2010/main">
                <a:solidFill>
                  <a:srgbClr val="FFFFFF"/>
                </a:solidFill>
              </a14:hiddenFill>
            </a:ext>
          </a:extLst>
        </p:spPr>
      </p:pic>
      <p:sp>
        <p:nvSpPr>
          <p:cNvPr id="14219" name="yt_shape_14219"/>
          <p:cNvSpPr txBox="1"/>
          <p:nvPr/>
        </p:nvSpPr>
        <p:spPr>
          <a:xfrm>
            <a:off x="540000" y="2478520"/>
            <a:ext cx="6219651"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spc="375" dirty="0">
                <a:solidFill>
                  <a:srgbClr val="000000"/>
                </a:solidFill>
                <a:effectLst/>
                <a:latin typeface="Times New Roman" pitchFamily="24"/>
                <a:ea typeface="宋体" pitchFamily="24"/>
              </a:rPr>
              <a:t>若</a:t>
            </a:r>
            <a:r>
              <a:rPr lang="en-US" altLang="zh-CN" sz="2400" b="0" i="1" u="none" dirty="0">
                <a:solidFill>
                  <a:srgbClr val="000000"/>
                </a:solidFill>
                <a:effectLst/>
                <a:latin typeface="Times New Roman" pitchFamily="24"/>
                <a:ea typeface="宋体" pitchFamily="24"/>
              </a:rPr>
              <a:t>E</a:t>
            </a:r>
            <a:r>
              <a:rPr lang="en-US" altLang="zh-CN" sz="2400" b="0" i="1" u="none" spc="375" dirty="0">
                <a:solidFill>
                  <a:srgbClr val="000000"/>
                </a:solidFill>
                <a:effectLst/>
                <a:latin typeface="Times New Roman" pitchFamily="24"/>
                <a:ea typeface="宋体" pitchFamily="24"/>
              </a:rPr>
              <a:t>C</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C</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4</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Times New Roman" pitchFamily="24"/>
                <a:ea typeface="宋体" pitchFamily="24"/>
              </a:rPr>
              <a:t>的长为</a:t>
            </a:r>
            <a:r>
              <a:rPr sz="22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600" u="sng" dirty="0">
                <a:solidFill>
                  <a:srgbClr val="000000"/>
                </a:solidFill>
                <a:uFill>
                  <a:solidFill>
                    <a:srgbClr val="000000"/>
                  </a:solidFill>
                </a:uFill>
                <a:latin typeface="Times New Roman"/>
              </a:rPr>
              <a:t> </a:t>
            </a:r>
            <a:r>
              <a:rPr sz="100" spc="-100" dirty="0">
                <a:latin typeface="Times New Roman"/>
              </a:rPr>
              <a:t>⁠</a:t>
            </a:r>
            <a:r>
              <a:rPr lang="zh-CN" altLang="zh-CN" sz="2400" b="0" i="0" u="none" dirty="0">
                <a:solidFill>
                  <a:srgbClr val="000000"/>
                </a:solidFill>
                <a:effectLst/>
                <a:latin typeface="宋体" pitchFamily="24"/>
                <a:ea typeface="宋体" pitchFamily="24"/>
                <a:sym typeface=",isEnd"/>
              </a:rPr>
              <a:t>；</a:t>
            </a:r>
          </a:p>
        </p:txBody>
      </p:sp>
      <p:sp>
        <p:nvSpPr>
          <p:cNvPr id="14220" name="yt_shape_14220"/>
          <p:cNvSpPr txBox="1"/>
          <p:nvPr/>
        </p:nvSpPr>
        <p:spPr>
          <a:xfrm>
            <a:off x="540000" y="2957823"/>
            <a:ext cx="5706690"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若</a:t>
            </a:r>
            <a:r>
              <a:rPr lang="en-US" altLang="zh-CN" sz="2400" b="0" i="1" u="none" spc="375">
                <a:solidFill>
                  <a:srgbClr val="000000"/>
                </a:solidFill>
                <a:effectLst/>
                <a:latin typeface="Times New Roman" pitchFamily="24"/>
                <a:ea typeface="宋体" pitchFamily="24"/>
              </a:rPr>
              <a:t>F</a:t>
            </a:r>
            <a:r>
              <a:rPr lang="zh-CN" altLang="zh-CN" sz="2400" b="0" i="0" u="none" spc="375">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宋体" pitchFamily="24"/>
              </a:rPr>
              <a:t>C</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的中点</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E</a:t>
            </a:r>
            <a:r>
              <a:rPr lang="en-US" altLang="zh-CN" sz="2400" b="0" i="1" u="none" spc="375">
                <a:solidFill>
                  <a:srgbClr val="000000"/>
                </a:solidFill>
                <a:effectLst/>
                <a:latin typeface="Times New Roman" pitchFamily="24"/>
                <a:ea typeface="宋体" pitchFamily="24"/>
              </a:rPr>
              <a:t>F</a:t>
            </a:r>
            <a:r>
              <a:rPr lang="zh-CN" altLang="zh-CN" sz="2400" b="0" i="0" u="none">
                <a:solidFill>
                  <a:srgbClr val="000000"/>
                </a:solidFill>
                <a:effectLst/>
                <a:latin typeface="Times New Roman" pitchFamily="24"/>
                <a:ea typeface="宋体" pitchFamily="24"/>
              </a:rPr>
              <a:t>的长为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23550948556">
            <a:extLst>
              <a:ext uri="{FF2B5EF4-FFF2-40B4-BE49-F238E27FC236}">
                <a16:creationId xmlns:a16="http://schemas.microsoft.com/office/drawing/2014/main" id="{099B717F-356A-1CD9-21C7-F885ED87FA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1404"/>
            <a:ext cx="1095567" cy="341628"/>
          </a:xfrm>
          <a:prstGeom prst="rect">
            <a:avLst/>
          </a:prstGeom>
        </p:spPr>
      </p:pic>
      <p:sp>
        <p:nvSpPr>
          <p:cNvPr id="2" name="文本框 1">
            <a:extLst>
              <a:ext uri="{FF2B5EF4-FFF2-40B4-BE49-F238E27FC236}">
                <a16:creationId xmlns:a16="http://schemas.microsoft.com/office/drawing/2014/main" id="{0E01C315-EC2E-1B04-A23E-D1F30A4EB6EB}"/>
              </a:ext>
            </a:extLst>
          </p:cNvPr>
          <p:cNvSpPr txBox="1"/>
          <p:nvPr/>
        </p:nvSpPr>
        <p:spPr>
          <a:xfrm>
            <a:off x="5695089" y="2431714"/>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641FAEF1-B1FF-0C65-2467-59EAF62EA761}"/>
              </a:ext>
            </a:extLst>
          </p:cNvPr>
          <p:cNvSpPr txBox="1"/>
          <p:nvPr/>
        </p:nvSpPr>
        <p:spPr>
          <a:xfrm>
            <a:off x="5491889" y="2911017"/>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yt_shape_14274"/>
              <p:cNvSpPr txBox="1"/>
              <p:nvPr/>
            </p:nvSpPr>
            <p:spPr>
              <a:xfrm>
                <a:off x="540119" y="900000"/>
                <a:ext cx="11492915" cy="3717556"/>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当</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AO</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α</a:t>
                </a:r>
                <a:r>
                  <a:rPr lang="zh-CN" altLang="zh-CN" sz="2400" b="0" i="0" u="none">
                    <a:solidFill>
                      <a:srgbClr val="000000"/>
                    </a:solidFill>
                    <a:effectLst/>
                    <a:latin typeface="宋体" pitchFamily="24"/>
                    <a:ea typeface="宋体" pitchFamily="24"/>
                  </a:rPr>
                  <a:t>，</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BO</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β</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猜想</a:t>
                </a:r>
                <a:r>
                  <a:rPr lang="zh-CN" altLang="zh-CN" sz="2400" b="0" i="0" u="none">
                    <a:solidFill>
                      <a:srgbClr val="000000"/>
                    </a:solidFill>
                    <a:effectLst/>
                    <a:latin typeface="宋体" pitchFamily="24"/>
                    <a:ea typeface="宋体" pitchFamily="24"/>
                  </a:rPr>
                  <a:t>：</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DO</a:t>
                </a:r>
                <a:r>
                  <a:rPr lang="en-US" altLang="zh-CN" sz="2400" b="0" i="1" u="none" spc="375">
                    <a:solidFill>
                      <a:srgbClr val="000000"/>
                    </a:solidFill>
                    <a:effectLst/>
                    <a:latin typeface="Times New Roman" pitchFamily="24"/>
                    <a:ea typeface="宋体" pitchFamily="24"/>
                  </a:rPr>
                  <a:t>E</a:t>
                </a:r>
                <a:r>
                  <a:rPr lang="zh-CN" altLang="zh-CN" sz="2400" b="0" i="0" u="none">
                    <a:solidFill>
                      <a:srgbClr val="000000"/>
                    </a:solidFill>
                    <a:effectLst/>
                    <a:latin typeface="Times New Roman" pitchFamily="24"/>
                    <a:ea typeface="宋体" pitchFamily="24"/>
                  </a:rPr>
                  <a:t>与</a:t>
                </a:r>
                <a:r>
                  <a:rPr lang="en-US" altLang="zh-CN" sz="2400" b="0" i="1" u="none">
                    <a:solidFill>
                      <a:srgbClr val="000000"/>
                    </a:solidFill>
                    <a:effectLst/>
                    <a:latin typeface="Times New Roman" pitchFamily="24"/>
                    <a:ea typeface="宋体" pitchFamily="24"/>
                  </a:rPr>
                  <a:t>α</a:t>
                </a:r>
                <a:r>
                  <a:rPr lang="zh-CN" altLang="zh-CN" sz="2400" b="0" i="0" u="none">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β</a:t>
                </a:r>
                <a:r>
                  <a:rPr lang="zh-CN" altLang="zh-CN" sz="2400" b="0" i="0" u="none">
                    <a:solidFill>
                      <a:srgbClr val="000000"/>
                    </a:solidFill>
                    <a:effectLst/>
                    <a:latin typeface="Times New Roman" pitchFamily="24"/>
                    <a:ea typeface="宋体" pitchFamily="24"/>
                    <a:sym typeface="_⨹_6_99da2"/>
                  </a:rPr>
                  <a:t>有什么数量关</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并说明理由</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解</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宋体" pitchFamily="24"/>
                  </a:rPr>
                  <a:t>3</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AOB</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α</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BOC</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β</a:t>
                </a:r>
                <a:r>
                  <a:rPr lang="zh-CN"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AOC</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α</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β</a:t>
                </a:r>
                <a:r>
                  <a:rPr lang="zh-CN"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OD</a:t>
                </a:r>
                <a:r>
                  <a:rPr lang="zh-CN" altLang="zh-CN" sz="2400" b="0" i="0" u="none" spc="150">
                    <a:solidFill>
                      <a:srgbClr val="FF0000">
                        <a:alpha val="0"/>
                      </a:srgbClr>
                    </a:solidFill>
                    <a:effectLst/>
                    <a:latin typeface="Times New Roman" pitchFamily="24"/>
                    <a:ea typeface="楷体" pitchFamily="24"/>
                  </a:rPr>
                  <a:t>是</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AOC</a:t>
                </a:r>
                <a:r>
                  <a:rPr lang="zh-CN" altLang="zh-CN" sz="2400" b="0" i="0" u="none" spc="150">
                    <a:solidFill>
                      <a:srgbClr val="FF0000">
                        <a:alpha val="0"/>
                      </a:srgbClr>
                    </a:solidFill>
                    <a:effectLst/>
                    <a:latin typeface="Times New Roman" pitchFamily="24"/>
                    <a:ea typeface="楷体" pitchFamily="24"/>
                  </a:rPr>
                  <a:t>的平分线</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OE</a:t>
                </a:r>
                <a:r>
                  <a:rPr lang="zh-CN" altLang="zh-CN" sz="2400" b="0" i="0" u="none" spc="150">
                    <a:solidFill>
                      <a:srgbClr val="FF0000">
                        <a:alpha val="0"/>
                      </a:srgbClr>
                    </a:solidFill>
                    <a:effectLst/>
                    <a:latin typeface="Times New Roman" pitchFamily="24"/>
                    <a:ea typeface="楷体" pitchFamily="24"/>
                  </a:rPr>
                  <a:t>是</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BOC</a:t>
                </a:r>
                <a:r>
                  <a:rPr lang="zh-CN" altLang="zh-CN" sz="2400" b="0" i="0" u="none" spc="150">
                    <a:solidFill>
                      <a:srgbClr val="FF0000">
                        <a:alpha val="0"/>
                      </a:srgbClr>
                    </a:solidFill>
                    <a:effectLst/>
                    <a:latin typeface="Times New Roman" pitchFamily="24"/>
                    <a:ea typeface="楷体" pitchFamily="24"/>
                  </a:rPr>
                  <a:t>的平分线</a:t>
                </a:r>
                <a:r>
                  <a:rPr lang="zh-CN"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DOC</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AOC</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α</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β</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EOC</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BOC</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150">
                    <a:solidFill>
                      <a:srgbClr val="FF0000">
                        <a:alpha val="0"/>
                      </a:srgbClr>
                    </a:solidFill>
                    <a:effectLst/>
                    <a:latin typeface="Times New Roman" pitchFamily="24"/>
                    <a:ea typeface="宋体" pitchFamily="24"/>
                  </a:rPr>
                  <a:t>β</a:t>
                </a:r>
                <a:r>
                  <a:rPr lang="zh-CN"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DOE</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DOC</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EOC</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150">
                    <a:solidFill>
                      <a:srgbClr val="FF0000">
                        <a:alpha val="0"/>
                      </a:srgbClr>
                    </a:solidFill>
                    <a:effectLst/>
                    <a:latin typeface="Times New Roman" pitchFamily="24"/>
                    <a:ea typeface="宋体" pitchFamily="24"/>
                  </a:rPr>
                  <a:t>α</a:t>
                </a:r>
                <a:r>
                  <a:rPr lang="en-US" altLang="zh-CN" sz="2400" b="0" i="0" u="none" spc="150">
                    <a:solidFill>
                      <a:srgbClr val="FF0000">
                        <a:alpha val="0"/>
                      </a:srgbClr>
                    </a:solidFill>
                    <a:effectLst/>
                    <a:latin typeface="宋体" pitchFamily="24"/>
                    <a:ea typeface="宋体" pitchFamily="24"/>
                  </a:rPr>
                  <a:t>.</a:t>
                </a:r>
              </a:p>
            </p:txBody>
          </p:sp>
        </mc:Choice>
        <mc:Fallback xmlns:a16="http://schemas.microsoft.com/office/drawing/2014/main" xmlns="">
          <p:sp>
            <p:nvSpPr>
              <p:cNvPr id="3" name="yt_shape_14274" descr="{&quot;rangeId&quot;:9}"/>
              <p:cNvSpPr txBox="1">
                <a:spLocks noRot="1" noChangeAspect="1" noMove="1" noResize="1" noEditPoints="1" noAdjustHandles="1" noChangeArrowheads="1" noChangeShapeType="1" noTextEdit="1"/>
              </p:cNvSpPr>
              <p:nvPr/>
            </p:nvSpPr>
            <p:spPr>
              <a:xfrm>
                <a:off x="540119" y="900000"/>
                <a:ext cx="11492915" cy="3717556"/>
              </a:xfrm>
              <a:prstGeom prst="rect">
                <a:avLst/>
              </a:prstGeom>
              <a:blipFill>
                <a:blip r:embed="rId2"/>
                <a:stretch>
                  <a:fillRect l="-1645" t="-1478" b="-1970"/>
                </a:stretch>
              </a:blipFill>
            </p:spPr>
            <p:txBody>
              <a:bodyPr/>
              <a:lstStyle/>
              <a:p>
                <a:r>
                  <a:rPr lang="zh-CN" altLang="en-US">
                    <a:noFill/>
                  </a:rPr>
                  <a:t> </a:t>
                </a:r>
              </a:p>
            </p:txBody>
          </p:sp>
        </mc:Fallback>
      </mc:AlternateContent>
      <p:pic>
        <p:nvPicPr>
          <p:cNvPr id="14276" name="yt_image_14276" title="H_143.82">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7589441" y="1458470"/>
            <a:ext cx="4062558" cy="182651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ACA3B36-E868-580F-0614-1E0B95F00A16}"/>
              </a:ext>
            </a:extLst>
          </p:cNvPr>
          <p:cNvSpPr txBox="1"/>
          <p:nvPr/>
        </p:nvSpPr>
        <p:spPr>
          <a:xfrm>
            <a:off x="450108" y="1804170"/>
            <a:ext cx="5580761"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AOB</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α</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β</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2DB6FC30-17D4-EBF3-FA01-B50B37A3AE35}"/>
              </a:ext>
            </a:extLst>
          </p:cNvPr>
          <p:cNvSpPr txBox="1"/>
          <p:nvPr/>
        </p:nvSpPr>
        <p:spPr>
          <a:xfrm>
            <a:off x="450108" y="2279658"/>
            <a:ext cx="2816924"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α</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β</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AB3E9086-82DE-029A-122E-DE8E4984075B}"/>
              </a:ext>
            </a:extLst>
          </p:cNvPr>
          <p:cNvSpPr txBox="1"/>
          <p:nvPr/>
        </p:nvSpPr>
        <p:spPr>
          <a:xfrm>
            <a:off x="450108" y="2755146"/>
            <a:ext cx="7295262"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OD</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是</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AOC</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的平分线</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OE</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是</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BOC</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的平分线</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74C0DD3E-703C-B6B8-6C77-1F3EC0D3AE46}"/>
                  </a:ext>
                </a:extLst>
              </p:cNvPr>
              <p:cNvSpPr txBox="1"/>
              <p:nvPr/>
            </p:nvSpPr>
            <p:spPr>
              <a:xfrm>
                <a:off x="450108" y="3230634"/>
                <a:ext cx="8774874" cy="765061"/>
              </a:xfrm>
              <a:prstGeom prst="rect">
                <a:avLst/>
              </a:prstGeom>
              <a:noFill/>
            </p:spPr>
            <p:txBody>
              <a:bodyPr vert="horz" wrap="none" rtlCol="0" anchor="ctr">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DOC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AOC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α</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β</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EOC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BOC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β</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6" name="文本框 5" descr="{'rangeId': 9}">
                <a:extLst>
                  <a:ext uri="{FF2B5EF4-FFF2-40B4-BE49-F238E27FC236}">
                    <a16:creationId xmlns:a16="http://schemas.microsoft.com/office/drawing/2014/main" id="{74C0DD3E-703C-B6B8-6C77-1F3EC0D3AE46}"/>
                  </a:ext>
                </a:extLst>
              </p:cNvPr>
              <p:cNvSpPr txBox="1">
                <a:spLocks noRot="1" noChangeAspect="1" noMove="1" noResize="1" noEditPoints="1" noAdjustHandles="1" noChangeArrowheads="1" noChangeShapeType="1" noTextEdit="1"/>
              </p:cNvSpPr>
              <p:nvPr/>
            </p:nvSpPr>
            <p:spPr>
              <a:xfrm>
                <a:off x="450108" y="3230634"/>
                <a:ext cx="8774874" cy="765061"/>
              </a:xfrm>
              <a:prstGeom prst="rect">
                <a:avLst/>
              </a:prstGeom>
              <a:blipFill>
                <a:blip r:embed="rId4"/>
                <a:stretch>
                  <a:fillRect l="-1112" r="-973" b="-56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E49A0008-53E1-F971-17EE-78565F4F05C0}"/>
                  </a:ext>
                </a:extLst>
              </p:cNvPr>
              <p:cNvSpPr txBox="1"/>
              <p:nvPr/>
            </p:nvSpPr>
            <p:spPr>
              <a:xfrm>
                <a:off x="450108" y="3902083"/>
                <a:ext cx="5059680" cy="726326"/>
              </a:xfrm>
              <a:prstGeom prst="rect">
                <a:avLst/>
              </a:prstGeom>
              <a:noFill/>
            </p:spPr>
            <p:txBody>
              <a:bodyPr vert="horz" wrap="none" rtlCol="0" anchor="ctr">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DOE</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DOC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EOC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α</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7" name="文本框 6" descr="{'rangeId': 9}">
                <a:extLst>
                  <a:ext uri="{FF2B5EF4-FFF2-40B4-BE49-F238E27FC236}">
                    <a16:creationId xmlns:a16="http://schemas.microsoft.com/office/drawing/2014/main" id="{E49A0008-53E1-F971-17EE-78565F4F05C0}"/>
                  </a:ext>
                </a:extLst>
              </p:cNvPr>
              <p:cNvSpPr txBox="1">
                <a:spLocks noRot="1" noChangeAspect="1" noMove="1" noResize="1" noEditPoints="1" noAdjustHandles="1" noChangeArrowheads="1" noChangeShapeType="1" noTextEdit="1"/>
              </p:cNvSpPr>
              <p:nvPr/>
            </p:nvSpPr>
            <p:spPr>
              <a:xfrm>
                <a:off x="450108" y="3902083"/>
                <a:ext cx="5059680" cy="726326"/>
              </a:xfrm>
              <a:prstGeom prst="rect">
                <a:avLst/>
              </a:prstGeom>
              <a:blipFill>
                <a:blip r:embed="rId5"/>
                <a:stretch>
                  <a:fillRect l="-1928" r="-1807" b="-840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24" name="yt_shape_14224"/>
          <p:cNvSpPr txBox="1"/>
          <p:nvPr/>
        </p:nvSpPr>
        <p:spPr>
          <a:xfrm>
            <a:off x="540000" y="1774775"/>
            <a:ext cx="6290183" cy="474969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BO</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可以假设</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BO</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8</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O</a:t>
            </a:r>
            <a:r>
              <a:rPr lang="en-US" altLang="zh-CN" sz="2400" b="0" i="1" u="none" spc="375">
                <a:solidFill>
                  <a:srgbClr val="FF0000">
                    <a:alpha val="0"/>
                  </a:srgbClr>
                </a:solidFill>
                <a:effectLst/>
                <a:latin typeface="Times New Roman" pitchFamily="24"/>
                <a:ea typeface="宋体" pitchFamily="24"/>
              </a:rPr>
              <a:t>E</a:t>
            </a:r>
            <a:r>
              <a:rPr lang="zh-CN" altLang="zh-CN" sz="2400" b="0" i="0" u="none">
                <a:solidFill>
                  <a:srgbClr val="FF0000">
                    <a:alpha val="0"/>
                  </a:srgbClr>
                </a:solidFill>
                <a:effectLst/>
                <a:latin typeface="Times New Roman" pitchFamily="24"/>
                <a:ea typeface="楷体" pitchFamily="24"/>
              </a:rPr>
              <a:t>平分</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E</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EO</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8</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BO</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AO</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60</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3C4FE03F-3AB0-2527-C2D5-2A8DCE01582D}"/>
              </a:ext>
            </a:extLst>
          </p:cNvPr>
          <p:cNvSpPr txBox="1"/>
          <p:nvPr/>
        </p:nvSpPr>
        <p:spPr>
          <a:xfrm>
            <a:off x="449989" y="1727969"/>
            <a:ext cx="64094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3402B607-1590-0775-7AA6-13855A93D346}"/>
              </a:ext>
            </a:extLst>
          </p:cNvPr>
          <p:cNvSpPr txBox="1"/>
          <p:nvPr/>
        </p:nvSpPr>
        <p:spPr>
          <a:xfrm>
            <a:off x="449988" y="2203457"/>
            <a:ext cx="7662235" cy="569100"/>
          </a:xfrm>
          <a:prstGeom prst="rect">
            <a:avLst/>
          </a:prstGeom>
          <a:noFill/>
        </p:spPr>
        <p:txBody>
          <a:bodyPr vert="horz" wrap="none" rtlCol="0">
            <a:noAutofit/>
          </a:bodyPr>
          <a:lstStyle/>
          <a:p>
            <a:pPr lvl="0">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可以假设</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BO</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lang="en-US" altLang="zh-CN" sz="2400" spc="375" dirty="0">
                <a:solidFill>
                  <a:srgbClr val="FF0000"/>
                </a:solidFill>
                <a:latin typeface="宋体" pitchFamily="24"/>
                <a:ea typeface="宋体" pitchFamily="24"/>
              </a:rPr>
              <a:t>∠</a:t>
            </a:r>
            <a:r>
              <a:rPr lang="en-US" altLang="zh-CN" sz="2400" i="1" dirty="0">
                <a:solidFill>
                  <a:srgbClr val="FF0000"/>
                </a:solidFill>
                <a:latin typeface="Times New Roman" pitchFamily="24"/>
                <a:ea typeface="宋体" pitchFamily="24"/>
              </a:rPr>
              <a:t>AO</a:t>
            </a:r>
            <a:r>
              <a:rPr lang="en-US" altLang="zh-CN" sz="2400" i="1" spc="375" dirty="0">
                <a:solidFill>
                  <a:srgbClr val="FF0000"/>
                </a:solidFill>
                <a:latin typeface="Times New Roman" pitchFamily="24"/>
                <a:ea typeface="宋体" pitchFamily="24"/>
              </a:rPr>
              <a:t>D</a:t>
            </a:r>
            <a:r>
              <a:rPr lang="zh-CN" altLang="zh-CN" sz="2400" dirty="0">
                <a:solidFill>
                  <a:srgbClr val="FF0000"/>
                </a:solidFill>
                <a:latin typeface="宋体" pitchFamily="24"/>
                <a:ea typeface="宋体" pitchFamily="24"/>
              </a:rPr>
              <a:t>＝</a:t>
            </a:r>
            <a:r>
              <a:rPr lang="en-US" altLang="zh-CN" sz="2400" spc="375" dirty="0">
                <a:solidFill>
                  <a:srgbClr val="FF0000"/>
                </a:solidFill>
                <a:latin typeface="Times New Roman" pitchFamily="24"/>
                <a:ea typeface="宋体" pitchFamily="24"/>
              </a:rPr>
              <a:t>8</a:t>
            </a:r>
            <a:r>
              <a:rPr lang="en-US" altLang="zh-CN" sz="2400" i="1" spc="375" dirty="0">
                <a:solidFill>
                  <a:srgbClr val="FF0000"/>
                </a:solidFill>
                <a:latin typeface="Times New Roman" pitchFamily="24"/>
                <a:ea typeface="宋体" pitchFamily="24"/>
              </a:rPr>
              <a:t>x</a:t>
            </a:r>
            <a:r>
              <a:rPr lang="zh-CN" altLang="zh-CN" sz="2400" dirty="0">
                <a:solidFill>
                  <a:srgbClr val="FF0000"/>
                </a:solidFill>
                <a:latin typeface="宋体" pitchFamily="24"/>
                <a:ea typeface="宋体" pitchFamily="24"/>
              </a:rPr>
              <a:t>，</a:t>
            </a:r>
            <a:endParaRPr lang="zh-CN" altLang="en-US" dirty="0">
              <a:solidFill>
                <a:srgbClr val="FF0000"/>
              </a:solidFill>
            </a:endParaRPr>
          </a:p>
        </p:txBody>
      </p:sp>
      <p:sp>
        <p:nvSpPr>
          <p:cNvPr id="5" name="文本框 4">
            <a:extLst>
              <a:ext uri="{FF2B5EF4-FFF2-40B4-BE49-F238E27FC236}">
                <a16:creationId xmlns:a16="http://schemas.microsoft.com/office/drawing/2014/main" id="{BE4F9592-D00D-D296-5D13-E45D7FD9B815}"/>
              </a:ext>
            </a:extLst>
          </p:cNvPr>
          <p:cNvSpPr txBox="1"/>
          <p:nvPr/>
        </p:nvSpPr>
        <p:spPr>
          <a:xfrm>
            <a:off x="449989" y="2708920"/>
            <a:ext cx="2910586"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O</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平分</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6" name="文本框 5">
            <a:extLst>
              <a:ext uri="{FF2B5EF4-FFF2-40B4-BE49-F238E27FC236}">
                <a16:creationId xmlns:a16="http://schemas.microsoft.com/office/drawing/2014/main" id="{B99E3B1C-5EFE-889E-7C72-1D7704B74C09}"/>
              </a:ext>
            </a:extLst>
          </p:cNvPr>
          <p:cNvSpPr txBox="1"/>
          <p:nvPr/>
        </p:nvSpPr>
        <p:spPr>
          <a:xfrm>
            <a:off x="449989" y="3184408"/>
            <a:ext cx="37837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EO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C8BB8CA9-8106-248E-D92A-7CFBCEF51DC0}"/>
              </a:ext>
            </a:extLst>
          </p:cNvPr>
          <p:cNvSpPr txBox="1"/>
          <p:nvPr/>
        </p:nvSpPr>
        <p:spPr>
          <a:xfrm>
            <a:off x="449989" y="3659896"/>
            <a:ext cx="284867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A75AB1F6-E586-6252-A418-1C8AA90F00FD}"/>
              </a:ext>
            </a:extLst>
          </p:cNvPr>
          <p:cNvSpPr txBox="1"/>
          <p:nvPr/>
        </p:nvSpPr>
        <p:spPr>
          <a:xfrm>
            <a:off x="449989" y="4135384"/>
            <a:ext cx="36138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9" name="文本框 8">
            <a:extLst>
              <a:ext uri="{FF2B5EF4-FFF2-40B4-BE49-F238E27FC236}">
                <a16:creationId xmlns:a16="http://schemas.microsoft.com/office/drawing/2014/main" id="{41984305-D457-7BBF-CAA4-63D2B045D87C}"/>
              </a:ext>
            </a:extLst>
          </p:cNvPr>
          <p:cNvSpPr txBox="1"/>
          <p:nvPr/>
        </p:nvSpPr>
        <p:spPr>
          <a:xfrm>
            <a:off x="449989" y="4610872"/>
            <a:ext cx="1934274"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1E3B388D-2560-4F3A-5FD4-89F9FC2F6C20}"/>
              </a:ext>
            </a:extLst>
          </p:cNvPr>
          <p:cNvSpPr txBox="1"/>
          <p:nvPr/>
        </p:nvSpPr>
        <p:spPr>
          <a:xfrm>
            <a:off x="449989" y="5086360"/>
            <a:ext cx="35709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8</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1" name="文本框 10">
            <a:extLst>
              <a:ext uri="{FF2B5EF4-FFF2-40B4-BE49-F238E27FC236}">
                <a16:creationId xmlns:a16="http://schemas.microsoft.com/office/drawing/2014/main" id="{541B8E8A-D6B6-D84F-3150-1FB34BA97789}"/>
              </a:ext>
            </a:extLst>
          </p:cNvPr>
          <p:cNvSpPr txBox="1"/>
          <p:nvPr/>
        </p:nvSpPr>
        <p:spPr>
          <a:xfrm>
            <a:off x="449989" y="5561848"/>
            <a:ext cx="497751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180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AO</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4221" name="yt_shape_14221"/>
          <p:cNvSpPr txBox="1"/>
          <p:nvPr/>
        </p:nvSpPr>
        <p:spPr>
          <a:xfrm>
            <a:off x="540119" y="847391"/>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如图</a:t>
            </a:r>
            <a:r>
              <a:rPr lang="zh-CN"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O</a:t>
            </a:r>
            <a:r>
              <a:rPr lang="zh-CN" altLang="zh-CN" sz="2400" b="0" i="0" u="none" dirty="0">
                <a:solidFill>
                  <a:srgbClr val="000000"/>
                </a:solidFill>
                <a:effectLst/>
                <a:latin typeface="Times New Roman" pitchFamily="24"/>
                <a:ea typeface="宋体" pitchFamily="24"/>
              </a:rPr>
              <a:t>是直</a:t>
            </a:r>
            <a:r>
              <a:rPr lang="zh-CN" altLang="zh-CN" sz="2400" b="0" i="0" u="none" spc="375" dirty="0">
                <a:solidFill>
                  <a:srgbClr val="000000"/>
                </a:solidFill>
                <a:effectLst/>
                <a:latin typeface="Times New Roman" pitchFamily="24"/>
                <a:ea typeface="宋体" pitchFamily="24"/>
              </a:rPr>
              <a:t>线</a:t>
            </a:r>
            <a:r>
              <a:rPr lang="en-US" altLang="zh-CN" sz="2400" b="0" i="1" u="none" dirty="0">
                <a:solidFill>
                  <a:srgbClr val="000000"/>
                </a:solidFill>
                <a:effectLst/>
                <a:latin typeface="Times New Roman" pitchFamily="24"/>
                <a:ea typeface="宋体" pitchFamily="24"/>
              </a:rPr>
              <a:t>A</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Times New Roman" pitchFamily="24"/>
                <a:ea typeface="宋体" pitchFamily="24"/>
              </a:rPr>
              <a:t>上一点</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O</a:t>
            </a:r>
            <a:r>
              <a:rPr lang="en-US" altLang="zh-CN" sz="2400" b="0" i="1" u="none" spc="375" dirty="0">
                <a:solidFill>
                  <a:srgbClr val="000000"/>
                </a:solidFill>
                <a:effectLst/>
                <a:latin typeface="Times New Roman" pitchFamily="24"/>
                <a:ea typeface="宋体" pitchFamily="24"/>
              </a:rPr>
              <a:t>C</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O</a:t>
            </a:r>
            <a:r>
              <a:rPr lang="en-US" altLang="zh-CN" sz="2400" b="0" i="1" u="none" spc="375" dirty="0">
                <a:solidFill>
                  <a:srgbClr val="000000"/>
                </a:solidFill>
                <a:effectLst/>
                <a:latin typeface="Times New Roman" pitchFamily="24"/>
                <a:ea typeface="宋体" pitchFamily="24"/>
              </a:rPr>
              <a:t>D</a:t>
            </a:r>
            <a:r>
              <a:rPr lang="zh-CN" altLang="zh-CN" sz="2400" b="0" i="0" u="none" dirty="0">
                <a:solidFill>
                  <a:srgbClr val="000000"/>
                </a:solidFill>
                <a:effectLst/>
                <a:latin typeface="Times New Roman" pitchFamily="24"/>
                <a:ea typeface="宋体" pitchFamily="24"/>
              </a:rPr>
              <a:t>是从</a:t>
            </a:r>
            <a:r>
              <a:rPr lang="zh-CN" altLang="zh-CN" sz="2400" b="0" i="0" u="none" spc="375" dirty="0">
                <a:solidFill>
                  <a:srgbClr val="000000"/>
                </a:solidFill>
                <a:effectLst/>
                <a:latin typeface="Times New Roman" pitchFamily="24"/>
                <a:ea typeface="宋体" pitchFamily="24"/>
              </a:rPr>
              <a:t>点</a:t>
            </a:r>
            <a:r>
              <a:rPr lang="en-US" altLang="zh-CN" sz="2400" b="0" i="1" u="none" spc="375" dirty="0">
                <a:solidFill>
                  <a:srgbClr val="000000"/>
                </a:solidFill>
                <a:effectLst/>
                <a:latin typeface="Times New Roman" pitchFamily="24"/>
                <a:ea typeface="宋体" pitchFamily="24"/>
              </a:rPr>
              <a:t>O</a:t>
            </a:r>
            <a:r>
              <a:rPr lang="zh-CN" altLang="zh-CN" sz="2400" b="0" i="0" u="none" dirty="0">
                <a:solidFill>
                  <a:srgbClr val="000000"/>
                </a:solidFill>
                <a:effectLst/>
                <a:latin typeface="Times New Roman" pitchFamily="24"/>
                <a:ea typeface="宋体" pitchFamily="24"/>
              </a:rPr>
              <a:t>引出的两条射线</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O</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Times New Roman" pitchFamily="24"/>
                <a:ea typeface="宋体" pitchFamily="24"/>
                <a:sym typeface="_⨹_2_85e5d"/>
              </a:rPr>
              <a:t>平分</a:t>
            </a:r>
            <a:br>
              <a:rPr lang="zh-CN" altLang="zh-CN" sz="2400" b="0" i="0" u="none" dirty="0">
                <a:solidFill>
                  <a:srgbClr val="000000"/>
                </a:solidFill>
                <a:effectLst/>
                <a:latin typeface="Times New Roman" pitchFamily="24"/>
                <a:ea typeface="宋体" pitchFamily="24"/>
              </a:rPr>
            </a:b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BO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5</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BO</a:t>
            </a:r>
            <a:r>
              <a:rPr lang="en-US" altLang="zh-CN" sz="2400" b="0" i="1" u="none" spc="375" dirty="0">
                <a:solidFill>
                  <a:srgbClr val="000000"/>
                </a:solidFill>
                <a:effectLst/>
                <a:latin typeface="Times New Roman" pitchFamily="24"/>
                <a:ea typeface="宋体" pitchFamily="24"/>
              </a:rPr>
              <a:t>D</a:t>
            </a:r>
            <a:r>
              <a:rPr lang="zh-CN" altLang="zh-CN" sz="2400" b="0" i="0" u="none" dirty="0">
                <a:solidFill>
                  <a:srgbClr val="000000"/>
                </a:solidFill>
                <a:effectLst/>
                <a:latin typeface="Times New Roman" pitchFamily="24"/>
                <a:ea typeface="宋体" pitchFamily="24"/>
              </a:rPr>
              <a:t>的度数</a:t>
            </a:r>
            <a:r>
              <a:rPr lang="en-US" altLang="zh-CN" sz="2400" b="0" i="0" u="none" dirty="0">
                <a:solidFill>
                  <a:srgbClr val="000000"/>
                </a:solidFill>
                <a:effectLst/>
                <a:latin typeface="宋体" pitchFamily="24"/>
                <a:ea typeface="宋体" pitchFamily="24"/>
              </a:rPr>
              <a:t>.</a:t>
            </a:r>
          </a:p>
        </p:txBody>
      </p:sp>
      <p:pic>
        <p:nvPicPr>
          <p:cNvPr id="14222" name="yt_image_1422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688288" y="2612290"/>
            <a:ext cx="1893063" cy="14538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blinds(horizontal)">
                                      <p:cBhvr>
                                        <p:cTn id="4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25" name="yt_shape_14225"/>
          <p:cNvSpPr txBox="1"/>
          <p:nvPr/>
        </p:nvSpPr>
        <p:spPr>
          <a:xfrm>
            <a:off x="540000" y="900000"/>
            <a:ext cx="3260508"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800" b="0" i="0" u="none">
                <a:solidFill>
                  <a:srgbClr val="1EE3CF"/>
                </a:solidFill>
                <a:effectLst/>
                <a:latin typeface="Times New Roman" pitchFamily="8"/>
                <a:ea typeface="宋体" pitchFamily="8"/>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分类讨论思想</a:t>
            </a:r>
          </a:p>
        </p:txBody>
      </p:sp>
      <p:sp>
        <p:nvSpPr>
          <p:cNvPr id="14226" name="yt_shape_14226"/>
          <p:cNvSpPr txBox="1"/>
          <p:nvPr/>
        </p:nvSpPr>
        <p:spPr>
          <a:xfrm>
            <a:off x="540119" y="1399565"/>
            <a:ext cx="11492915" cy="1372299"/>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sym typeface="_⨹_35_52d34"/>
              </a:rPr>
              <a:t>如果一点在由两条公共端点的线段组成的一条折线上且把这条折线分成长度相等</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的两部分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这点叫做这条折线的</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折中点</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D</a:t>
            </a:r>
            <a:r>
              <a:rPr lang="zh-CN" altLang="zh-CN" sz="2400" b="0" i="0" u="none">
                <a:solidFill>
                  <a:srgbClr val="000000"/>
                </a:solidFill>
                <a:effectLst/>
                <a:latin typeface="Times New Roman" pitchFamily="24"/>
                <a:ea typeface="宋体" pitchFamily="24"/>
              </a:rPr>
              <a:t>是折</a:t>
            </a:r>
            <a:r>
              <a:rPr lang="zh-CN" altLang="zh-CN" sz="2400" b="0" i="0" u="none" spc="375">
                <a:solidFill>
                  <a:srgbClr val="000000"/>
                </a:solidFill>
                <a:effectLst/>
                <a:latin typeface="Times New Roman" pitchFamily="24"/>
                <a:ea typeface="宋体" pitchFamily="24"/>
              </a:rPr>
              <a:t>线</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1309e"/>
              </a:rPr>
              <a:t>折中</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点</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请解答以下问题</a:t>
            </a:r>
            <a:r>
              <a:rPr lang="zh-CN" altLang="zh-CN" sz="2400" b="0" i="0" u="none">
                <a:solidFill>
                  <a:srgbClr val="000000"/>
                </a:solidFill>
                <a:effectLst/>
                <a:latin typeface="宋体" pitchFamily="24"/>
                <a:ea typeface="宋体" pitchFamily="24"/>
              </a:rPr>
              <a:t>：</a:t>
            </a:r>
          </a:p>
        </p:txBody>
      </p:sp>
      <p:pic>
        <p:nvPicPr>
          <p:cNvPr id="14227" name="yt_image_1422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721204" y="2975016"/>
            <a:ext cx="2749590" cy="1305306"/>
          </a:xfrm>
          <a:prstGeom prst="rect">
            <a:avLst/>
          </a:prstGeom>
          <a:noFill/>
          <a:extLst>
            <a:ext uri="{909E8E84-426E-40DD-AFC4-6F175D3DCCD1}">
              <a14:hiddenFill xmlns:a14="http://schemas.microsoft.com/office/drawing/2010/main">
                <a:solidFill>
                  <a:srgbClr val="FFFFFF"/>
                </a:solidFill>
              </a14:hiddenFill>
            </a:ext>
          </a:extLst>
        </p:spPr>
      </p:pic>
      <p:sp>
        <p:nvSpPr>
          <p:cNvPr id="14229" name="yt_shape_14229"/>
          <p:cNvSpPr txBox="1"/>
          <p:nvPr/>
        </p:nvSpPr>
        <p:spPr>
          <a:xfrm>
            <a:off x="540000" y="4330822"/>
            <a:ext cx="4009111"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a:t>
            </a:r>
            <a:r>
              <a:rPr lang="zh-CN" altLang="zh-CN" sz="2400" b="0" i="0" u="none" spc="375">
                <a:solidFill>
                  <a:srgbClr val="000000"/>
                </a:solidFill>
                <a:effectLst/>
                <a:latin typeface="Times New Roman" pitchFamily="24"/>
                <a:ea typeface="宋体" pitchFamily="24"/>
              </a:rPr>
              <a:t>知</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en-US" altLang="zh-CN" sz="2400" b="0" i="0" u="none">
                <a:solidFill>
                  <a:srgbClr val="000000"/>
                </a:solidFill>
                <a:effectLst/>
                <a:latin typeface="宋体" pitchFamily="24"/>
                <a:ea typeface="宋体" pitchFamily="24"/>
              </a:rPr>
              <a:t>.</a:t>
            </a:r>
          </a:p>
        </p:txBody>
      </p:sp>
      <p:sp>
        <p:nvSpPr>
          <p:cNvPr id="14230" name="yt_shape_14230"/>
          <p:cNvSpPr txBox="1"/>
          <p:nvPr/>
        </p:nvSpPr>
        <p:spPr>
          <a:xfrm>
            <a:off x="540000" y="4810125"/>
            <a:ext cx="5070299"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D</a:t>
            </a:r>
            <a:r>
              <a:rPr lang="zh-CN" altLang="zh-CN" sz="2400" b="0" i="0" u="none">
                <a:solidFill>
                  <a:srgbClr val="000000"/>
                </a:solidFill>
                <a:effectLst/>
                <a:latin typeface="Times New Roman" pitchFamily="24"/>
                <a:ea typeface="宋体" pitchFamily="24"/>
              </a:rPr>
              <a:t>在线段</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sym typeface=",isEnd"/>
              </a:rPr>
              <a:t>；</a:t>
            </a:r>
          </a:p>
        </p:txBody>
      </p:sp>
      <p:sp>
        <p:nvSpPr>
          <p:cNvPr id="14231" name="yt_shape_14231"/>
          <p:cNvSpPr txBox="1"/>
          <p:nvPr/>
        </p:nvSpPr>
        <p:spPr>
          <a:xfrm>
            <a:off x="540000" y="5289428"/>
            <a:ext cx="4574970"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D</a:t>
            </a:r>
            <a:r>
              <a:rPr lang="zh-CN" altLang="zh-CN" sz="2400" b="0" i="0" u="none">
                <a:solidFill>
                  <a:srgbClr val="000000"/>
                </a:solidFill>
                <a:effectLst/>
                <a:latin typeface="Times New Roman" pitchFamily="24"/>
                <a:ea typeface="宋体" pitchFamily="24"/>
              </a:rPr>
              <a:t>与</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重合</a:t>
            </a:r>
            <a:r>
              <a:rPr lang="zh-CN" altLang="zh-CN" sz="2400" b="0" i="0" u="none">
                <a:solidFill>
                  <a:srgbClr val="000000"/>
                </a:solidFill>
                <a:effectLst/>
                <a:latin typeface="宋体" pitchFamily="24"/>
                <a:ea typeface="宋体" pitchFamily="24"/>
                <a:sym typeface=",isEnd"/>
              </a:rPr>
              <a:t>；</a:t>
            </a:r>
          </a:p>
        </p:txBody>
      </p:sp>
      <p:sp>
        <p:nvSpPr>
          <p:cNvPr id="14232" name="yt_shape_14232"/>
          <p:cNvSpPr txBox="1"/>
          <p:nvPr/>
        </p:nvSpPr>
        <p:spPr>
          <a:xfrm>
            <a:off x="540000" y="5768731"/>
            <a:ext cx="5070299"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D</a:t>
            </a:r>
            <a:r>
              <a:rPr lang="zh-CN" altLang="zh-CN" sz="2400" b="0" i="0" u="none">
                <a:solidFill>
                  <a:srgbClr val="000000"/>
                </a:solidFill>
                <a:effectLst/>
                <a:latin typeface="Times New Roman" pitchFamily="24"/>
                <a:ea typeface="宋体" pitchFamily="24"/>
              </a:rPr>
              <a:t>在线段</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sym typeface=",isEnd"/>
              </a:rPr>
              <a:t>；</a:t>
            </a:r>
          </a:p>
        </p:txBody>
      </p:sp>
      <p:pic>
        <p:nvPicPr>
          <p:cNvPr id="3" name="yt_shape_1723550948643">
            <a:extLst>
              <a:ext uri="{FF2B5EF4-FFF2-40B4-BE49-F238E27FC236}">
                <a16:creationId xmlns:a16="http://schemas.microsoft.com/office/drawing/2014/main" id="{79678E23-C6BD-7588-45CB-7EE9072E28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1404"/>
            <a:ext cx="1095567" cy="341628"/>
          </a:xfrm>
          <a:prstGeom prst="rect">
            <a:avLst/>
          </a:prstGeom>
        </p:spPr>
      </p:pic>
      <p:sp>
        <p:nvSpPr>
          <p:cNvPr id="2" name="文本框 1">
            <a:extLst>
              <a:ext uri="{FF2B5EF4-FFF2-40B4-BE49-F238E27FC236}">
                <a16:creationId xmlns:a16="http://schemas.microsoft.com/office/drawing/2014/main" id="{DA709158-DDD7-5ACF-5E27-4C5115A4F9A4}"/>
              </a:ext>
            </a:extLst>
          </p:cNvPr>
          <p:cNvSpPr txBox="1"/>
          <p:nvPr/>
        </p:nvSpPr>
        <p:spPr>
          <a:xfrm>
            <a:off x="4120289" y="4763319"/>
            <a:ext cx="9214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D33EF581-2A7F-63DF-D697-972F7F3AB368}"/>
              </a:ext>
            </a:extLst>
          </p:cNvPr>
          <p:cNvSpPr txBox="1"/>
          <p:nvPr/>
        </p:nvSpPr>
        <p:spPr>
          <a:xfrm>
            <a:off x="3510689" y="5242622"/>
            <a:ext cx="735711" cy="517983"/>
          </a:xfrm>
          <a:prstGeom prst="rect">
            <a:avLst/>
          </a:prstGeom>
          <a:noFill/>
        </p:spPr>
        <p:txBody>
          <a:bodyPr vert="horz" wrap="none" rtlCol="0">
            <a:noAutofit/>
          </a:bodyPr>
          <a:lstStyle/>
          <a:p>
            <a:pPr>
              <a:lnSpc>
                <a:spcPct val="129999"/>
              </a:lnSpc>
            </a:pPr>
            <a:r>
              <a:rPr kumimoji="0" lang="en-US" altLang="zh-CN" sz="2400" b="0" i="1" strike="noStrike" kern="1200" cap="none" spc="375"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97C0DCC5-6703-AF6A-1B61-21E5123B62F2}"/>
              </a:ext>
            </a:extLst>
          </p:cNvPr>
          <p:cNvSpPr txBox="1"/>
          <p:nvPr/>
        </p:nvSpPr>
        <p:spPr>
          <a:xfrm>
            <a:off x="4120289" y="5721925"/>
            <a:ext cx="9214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
                  <a:solidFill>
                    <a:srgbClr val="000000"/>
                  </a:solidFill>
                </a:uFill>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33" name="yt_shape_14233"/>
          <p:cNvSpPr txBox="1"/>
          <p:nvPr/>
        </p:nvSpPr>
        <p:spPr>
          <a:xfrm>
            <a:off x="540000" y="900000"/>
            <a:ext cx="8122416" cy="5709961"/>
          </a:xfrm>
          <a:prstGeom prst="rect">
            <a:avLst/>
          </a:prstGeom>
        </p:spPr>
        <p:txBody>
          <a:bodyPr vert="horz" wrap="none" lIns="0" tIns="0" rIns="0" bIns="0" rtlCol="0">
            <a:noAutofit/>
          </a:bodyPr>
          <a:lstStyle/>
          <a:p>
            <a:pPr algn="l" eaLnBrk="1" latinLnBrk="0" hangingPunct="0">
              <a:lnSpc>
                <a:spcPct val="13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spc="375" dirty="0">
                <a:solidFill>
                  <a:srgbClr val="000000"/>
                </a:solidFill>
                <a:effectLst/>
                <a:latin typeface="Times New Roman" pitchFamily="24"/>
                <a:ea typeface="宋体" pitchFamily="24"/>
              </a:rPr>
              <a:t>若</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Times New Roman" pitchFamily="24"/>
                <a:ea typeface="宋体" pitchFamily="24"/>
              </a:rPr>
              <a:t>为线</a:t>
            </a:r>
            <a:r>
              <a:rPr lang="zh-CN" altLang="zh-CN" sz="2400" b="0" i="0" u="none" spc="375" dirty="0">
                <a:solidFill>
                  <a:srgbClr val="000000"/>
                </a:solidFill>
                <a:effectLst/>
                <a:latin typeface="Times New Roman" pitchFamily="24"/>
                <a:ea typeface="宋体" pitchFamily="24"/>
              </a:rPr>
              <a:t>段</a:t>
            </a:r>
            <a:r>
              <a:rPr lang="en-US" altLang="zh-CN" sz="2400" b="0" i="1" u="none" dirty="0">
                <a:solidFill>
                  <a:srgbClr val="000000"/>
                </a:solidFill>
                <a:effectLst/>
                <a:latin typeface="Times New Roman" pitchFamily="24"/>
                <a:ea typeface="宋体" pitchFamily="24"/>
              </a:rPr>
              <a:t>A</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Times New Roman" pitchFamily="24"/>
                <a:ea typeface="宋体" pitchFamily="24"/>
              </a:rPr>
              <a:t>中点</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E</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4</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C</a:t>
            </a:r>
            <a:r>
              <a:rPr lang="en-US" altLang="zh-CN" sz="2400" b="0" i="1" u="none" spc="375" dirty="0">
                <a:solidFill>
                  <a:srgbClr val="000000"/>
                </a:solidFill>
                <a:effectLst/>
                <a:latin typeface="Times New Roman" pitchFamily="24"/>
                <a:ea typeface="宋体" pitchFamily="24"/>
              </a:rPr>
              <a:t>D</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zh-CN" altLang="zh-CN" sz="2400" b="0" i="0" u="none" spc="375" dirty="0">
                <a:solidFill>
                  <a:srgbClr val="000000"/>
                </a:solidFill>
                <a:effectLst/>
                <a:latin typeface="Times New Roman" pitchFamily="24"/>
                <a:ea typeface="宋体" pitchFamily="24"/>
              </a:rPr>
              <a:t>求</a:t>
            </a:r>
            <a:r>
              <a:rPr lang="en-US" altLang="zh-CN" sz="2400" b="0" i="1" u="none" dirty="0">
                <a:solidFill>
                  <a:srgbClr val="000000"/>
                </a:solidFill>
                <a:effectLst/>
                <a:latin typeface="Times New Roman" pitchFamily="24"/>
                <a:ea typeface="宋体" pitchFamily="24"/>
              </a:rPr>
              <a:t>C</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Times New Roman" pitchFamily="24"/>
                <a:ea typeface="宋体" pitchFamily="24"/>
              </a:rPr>
              <a:t>的长度</a:t>
            </a:r>
            <a:r>
              <a:rPr lang="en-US" altLang="zh-CN" sz="2400" b="0" i="0" u="none" dirty="0">
                <a:solidFill>
                  <a:srgbClr val="000000"/>
                </a:solidFill>
                <a:effectLst/>
                <a:latin typeface="宋体" pitchFamily="24"/>
                <a:ea typeface="宋体" pitchFamily="24"/>
              </a:rPr>
              <a:t>.</a:t>
            </a:r>
          </a:p>
          <a:p>
            <a:pPr algn="l" eaLnBrk="1" latinLnBrk="0" hangingPunct="0">
              <a:lnSpc>
                <a:spcPct val="130000"/>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r>
              <a:rPr lang="zh-CN" altLang="zh-CN" sz="2400" b="0" i="0" u="none" spc="375" dirty="0">
                <a:solidFill>
                  <a:srgbClr val="FF0000">
                    <a:alpha val="0"/>
                  </a:srgbClr>
                </a:solidFill>
                <a:effectLst/>
                <a:latin typeface="Times New Roman" pitchFamily="24"/>
                <a:ea typeface="楷体" pitchFamily="24"/>
              </a:rPr>
              <a:t>点</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Times New Roman" pitchFamily="24"/>
                <a:ea typeface="楷体" pitchFamily="24"/>
              </a:rPr>
              <a:t>在线</a:t>
            </a:r>
            <a:r>
              <a:rPr lang="zh-CN" altLang="zh-CN" sz="2400" b="0" i="0" u="none" spc="375" dirty="0">
                <a:solidFill>
                  <a:srgbClr val="FF0000">
                    <a:alpha val="0"/>
                  </a:srgbClr>
                </a:solidFill>
                <a:effectLst/>
                <a:latin typeface="Times New Roman" pitchFamily="24"/>
                <a:ea typeface="楷体" pitchFamily="24"/>
              </a:rPr>
              <a:t>段</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Times New Roman" pitchFamily="24"/>
                <a:ea typeface="楷体" pitchFamily="24"/>
              </a:rPr>
              <a:t>上</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spc="375" dirty="0">
                <a:solidFill>
                  <a:srgbClr val="FF0000">
                    <a:alpha val="0"/>
                  </a:srgbClr>
                </a:solidFill>
                <a:effectLst/>
                <a:latin typeface="Times New Roman" pitchFamily="24"/>
                <a:ea typeface="宋体" pitchFamily="24"/>
              </a:rPr>
              <a:t>E</a:t>
            </a:r>
            <a:r>
              <a:rPr lang="zh-CN" altLang="zh-CN" sz="2400" b="0" i="0" u="none" dirty="0">
                <a:solidFill>
                  <a:srgbClr val="FF0000">
                    <a:alpha val="0"/>
                  </a:srgbClr>
                </a:solidFill>
                <a:effectLst/>
                <a:latin typeface="Times New Roman" pitchFamily="24"/>
                <a:ea typeface="楷体" pitchFamily="24"/>
              </a:rPr>
              <a:t>为线</a:t>
            </a:r>
            <a:r>
              <a:rPr lang="zh-CN" altLang="zh-CN" sz="2400" b="0" i="0" u="none" spc="375" dirty="0">
                <a:solidFill>
                  <a:srgbClr val="FF0000">
                    <a:alpha val="0"/>
                  </a:srgbClr>
                </a:solidFill>
                <a:effectLst/>
                <a:latin typeface="Times New Roman" pitchFamily="24"/>
                <a:ea typeface="楷体" pitchFamily="24"/>
              </a:rPr>
              <a:t>段</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Times New Roman" pitchFamily="24"/>
                <a:ea typeface="楷体" pitchFamily="24"/>
              </a:rPr>
              <a:t>中点</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E</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4</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spc="375" dirty="0">
                <a:solidFill>
                  <a:srgbClr val="FF0000">
                    <a:alpha val="0"/>
                  </a:srgbClr>
                </a:solidFill>
                <a:effectLst/>
                <a:latin typeface="Times New Roman" pitchFamily="24"/>
                <a:ea typeface="宋体" pitchFamily="24"/>
              </a:rPr>
              <a:t>2</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8</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B</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B</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zh-CN" altLang="zh-CN" sz="2400" b="0" i="0" u="none" spc="375" dirty="0">
                <a:solidFill>
                  <a:srgbClr val="FF0000">
                    <a:alpha val="0"/>
                  </a:srgbClr>
                </a:solidFill>
                <a:effectLst/>
                <a:latin typeface="Times New Roman" pitchFamily="24"/>
                <a:ea typeface="楷体" pitchFamily="24"/>
              </a:rPr>
              <a:t>点</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Times New Roman" pitchFamily="24"/>
                <a:ea typeface="楷体" pitchFamily="24"/>
              </a:rPr>
              <a:t>在线</a:t>
            </a:r>
            <a:r>
              <a:rPr lang="zh-CN" altLang="zh-CN" sz="2400" b="0" i="0" u="none" spc="375" dirty="0">
                <a:solidFill>
                  <a:srgbClr val="FF0000">
                    <a:alpha val="0"/>
                  </a:srgbClr>
                </a:solidFill>
                <a:effectLst/>
                <a:latin typeface="Times New Roman" pitchFamily="24"/>
                <a:ea typeface="楷体" pitchFamily="24"/>
              </a:rPr>
              <a:t>段</a:t>
            </a:r>
            <a:r>
              <a:rPr lang="en-US" altLang="zh-CN" sz="2400" b="0" i="1" u="none" dirty="0">
                <a:solidFill>
                  <a:srgbClr val="FF0000">
                    <a:alpha val="0"/>
                  </a:srgbClr>
                </a:solidFill>
                <a:effectLst/>
                <a:latin typeface="Times New Roman" pitchFamily="24"/>
                <a:ea typeface="宋体" pitchFamily="24"/>
              </a:rPr>
              <a:t>B</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Times New Roman" pitchFamily="24"/>
                <a:ea typeface="楷体" pitchFamily="24"/>
              </a:rPr>
              <a:t>上</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spc="375" dirty="0">
                <a:solidFill>
                  <a:srgbClr val="FF0000">
                    <a:alpha val="0"/>
                  </a:srgbClr>
                </a:solidFill>
                <a:effectLst/>
                <a:latin typeface="Times New Roman" pitchFamily="24"/>
                <a:ea typeface="宋体" pitchFamily="24"/>
              </a:rPr>
              <a:t>E</a:t>
            </a:r>
            <a:r>
              <a:rPr lang="zh-CN" altLang="zh-CN" sz="2400" b="0" i="0" u="none" dirty="0">
                <a:solidFill>
                  <a:srgbClr val="FF0000">
                    <a:alpha val="0"/>
                  </a:srgbClr>
                </a:solidFill>
                <a:effectLst/>
                <a:latin typeface="Times New Roman" pitchFamily="24"/>
                <a:ea typeface="楷体" pitchFamily="24"/>
              </a:rPr>
              <a:t>为线</a:t>
            </a:r>
            <a:r>
              <a:rPr lang="zh-CN" altLang="zh-CN" sz="2400" b="0" i="0" u="none" spc="375" dirty="0">
                <a:solidFill>
                  <a:srgbClr val="FF0000">
                    <a:alpha val="0"/>
                  </a:srgbClr>
                </a:solidFill>
                <a:effectLst/>
                <a:latin typeface="Times New Roman" pitchFamily="24"/>
                <a:ea typeface="楷体" pitchFamily="24"/>
              </a:rPr>
              <a:t>段</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Times New Roman" pitchFamily="24"/>
                <a:ea typeface="楷体" pitchFamily="24"/>
              </a:rPr>
              <a:t>中点</a:t>
            </a:r>
            <a:r>
              <a:rPr lang="zh-CN"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E</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4</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A</a:t>
            </a:r>
            <a:r>
              <a:rPr lang="en-US" altLang="zh-CN" sz="2400" b="0" i="1" u="none" spc="375" dirty="0">
                <a:solidFill>
                  <a:srgbClr val="FF0000">
                    <a:alpha val="0"/>
                  </a:srgbClr>
                </a:solidFill>
                <a:effectLst/>
                <a:latin typeface="Times New Roman" pitchFamily="24"/>
                <a:ea typeface="宋体" pitchFamily="24"/>
              </a:rPr>
              <a:t>C</a:t>
            </a:r>
            <a:r>
              <a:rPr lang="zh-CN" altLang="zh-CN" sz="2400" b="0" i="0" u="none" dirty="0">
                <a:solidFill>
                  <a:srgbClr val="FF0000">
                    <a:alpha val="0"/>
                  </a:srgbClr>
                </a:solidFill>
                <a:effectLst/>
                <a:latin typeface="宋体" pitchFamily="24"/>
                <a:ea typeface="宋体" pitchFamily="24"/>
              </a:rPr>
              <a:t>＝</a:t>
            </a:r>
            <a:r>
              <a:rPr lang="en-US" altLang="zh-CN" sz="2400" b="0" i="0" u="none" spc="375" dirty="0">
                <a:solidFill>
                  <a:srgbClr val="FF0000">
                    <a:alpha val="0"/>
                  </a:srgbClr>
                </a:solidFill>
                <a:effectLst/>
                <a:latin typeface="Times New Roman" pitchFamily="24"/>
                <a:ea typeface="宋体" pitchFamily="24"/>
              </a:rPr>
              <a:t>2</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E</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8</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30000"/>
              </a:lnSpc>
            </a:pPr>
            <a:r>
              <a:rPr lang="en-US" altLang="zh-CN" sz="2400" b="0" i="0" u="none" spc="375" dirty="0">
                <a:solidFill>
                  <a:srgbClr val="FF0000">
                    <a:alpha val="0"/>
                  </a:srgbClr>
                </a:solidFill>
                <a:effectLst/>
                <a:latin typeface="宋体" pitchFamily="24"/>
                <a:ea typeface="宋体" pitchFamily="24"/>
              </a:rPr>
              <a:t>∵</a:t>
            </a:r>
            <a:r>
              <a:rPr lang="en-US" altLang="zh-CN" sz="2400" b="0" i="1" u="none" dirty="0">
                <a:solidFill>
                  <a:srgbClr val="FF0000">
                    <a:alpha val="0"/>
                  </a:srgbClr>
                </a:solidFill>
                <a:effectLst/>
                <a:latin typeface="Times New Roman" pitchFamily="24"/>
                <a:ea typeface="宋体" pitchFamily="24"/>
              </a:rPr>
              <a:t>C</a:t>
            </a:r>
            <a:r>
              <a:rPr lang="en-US" altLang="zh-CN" sz="2400" b="0" i="1" u="none" spc="375" dirty="0">
                <a:solidFill>
                  <a:srgbClr val="FF0000">
                    <a:alpha val="0"/>
                  </a:srgbClr>
                </a:solidFill>
                <a:effectLst/>
                <a:latin typeface="Times New Roman" pitchFamily="24"/>
                <a:ea typeface="宋体" pitchFamily="24"/>
              </a:rPr>
              <a:t>D</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58E5CF9D-7B17-007F-F3CF-2B391D37B676}"/>
              </a:ext>
            </a:extLst>
          </p:cNvPr>
          <p:cNvSpPr txBox="1"/>
          <p:nvPr/>
        </p:nvSpPr>
        <p:spPr>
          <a:xfrm>
            <a:off x="449989" y="1196752"/>
            <a:ext cx="418058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dirty="0">
                <a:ln>
                  <a:noFill/>
                </a:ln>
                <a:solidFill>
                  <a:srgbClr val="FF0000"/>
                </a:solidFill>
                <a:effectLst/>
                <a:uLnTx/>
                <a:uFillTx/>
                <a:latin typeface="Times New Roman" pitchFamily="24"/>
                <a:ea typeface="楷体" pitchFamily="24"/>
                <a:cs typeface="+mn-cs"/>
              </a:rPr>
              <a:t>点</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在线</a:t>
            </a:r>
            <a:r>
              <a:rPr kumimoji="0" lang="zh-CN" altLang="zh-CN" sz="2400" b="0" i="0" strike="noStrike" kern="1200" cap="none" spc="375" normalizeH="0" baseline="0" noProof="0" dirty="0">
                <a:ln>
                  <a:noFill/>
                </a:ln>
                <a:solidFill>
                  <a:srgbClr val="FF0000"/>
                </a:solidFill>
                <a:effectLst/>
                <a:uLnTx/>
                <a:uFillTx/>
                <a:latin typeface="Times New Roman" pitchFamily="24"/>
                <a:ea typeface="楷体" pitchFamily="24"/>
                <a:cs typeface="+mn-cs"/>
              </a:rPr>
              <a:t>段</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上</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3" name="文本框 2">
            <a:extLst>
              <a:ext uri="{FF2B5EF4-FFF2-40B4-BE49-F238E27FC236}">
                <a16:creationId xmlns:a16="http://schemas.microsoft.com/office/drawing/2014/main" id="{CF3E0A1B-56E3-20AE-19DA-CB557564FC74}"/>
              </a:ext>
            </a:extLst>
          </p:cNvPr>
          <p:cNvSpPr txBox="1"/>
          <p:nvPr/>
        </p:nvSpPr>
        <p:spPr>
          <a:xfrm>
            <a:off x="449989" y="1635764"/>
            <a:ext cx="4325048"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为线</a:t>
            </a:r>
            <a:r>
              <a:rPr kumimoji="0" lang="zh-CN" altLang="zh-CN" sz="2400" b="0" i="0" strike="noStrike" kern="1200" cap="none" spc="375" normalizeH="0" baseline="0" noProof="0" dirty="0">
                <a:ln>
                  <a:noFill/>
                </a:ln>
                <a:solidFill>
                  <a:srgbClr val="FF0000"/>
                </a:solidFill>
                <a:effectLst/>
                <a:uLnTx/>
                <a:uFillTx/>
                <a:latin typeface="Times New Roman" pitchFamily="24"/>
                <a:ea typeface="楷体" pitchFamily="24"/>
                <a:cs typeface="+mn-cs"/>
              </a:rPr>
              <a:t>段</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中点</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E</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7F78DD1F-D267-D936-C60E-BD0132857C21}"/>
              </a:ext>
            </a:extLst>
          </p:cNvPr>
          <p:cNvSpPr txBox="1"/>
          <p:nvPr/>
        </p:nvSpPr>
        <p:spPr>
          <a:xfrm>
            <a:off x="449989" y="1988840"/>
            <a:ext cx="2672461"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4D318053-672F-3EC2-14B6-9E9C727D15B7}"/>
              </a:ext>
            </a:extLst>
          </p:cNvPr>
          <p:cNvSpPr txBox="1"/>
          <p:nvPr/>
        </p:nvSpPr>
        <p:spPr>
          <a:xfrm>
            <a:off x="449989" y="2348880"/>
            <a:ext cx="1765998"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6" name="文本框 5">
            <a:extLst>
              <a:ext uri="{FF2B5EF4-FFF2-40B4-BE49-F238E27FC236}">
                <a16:creationId xmlns:a16="http://schemas.microsoft.com/office/drawing/2014/main" id="{3437DC01-C2C2-FED7-1B16-23AC57B95182}"/>
              </a:ext>
            </a:extLst>
          </p:cNvPr>
          <p:cNvSpPr txBox="1"/>
          <p:nvPr/>
        </p:nvSpPr>
        <p:spPr>
          <a:xfrm>
            <a:off x="449989" y="2708920"/>
            <a:ext cx="3361436"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718F64EB-803F-5DE1-3E17-FF972BC1EA87}"/>
              </a:ext>
            </a:extLst>
          </p:cNvPr>
          <p:cNvSpPr txBox="1"/>
          <p:nvPr/>
        </p:nvSpPr>
        <p:spPr>
          <a:xfrm>
            <a:off x="449989" y="3068960"/>
            <a:ext cx="3361436"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8" name="文本框 7">
            <a:extLst>
              <a:ext uri="{FF2B5EF4-FFF2-40B4-BE49-F238E27FC236}">
                <a16:creationId xmlns:a16="http://schemas.microsoft.com/office/drawing/2014/main" id="{10415F00-044A-555F-4C03-9FC43121672A}"/>
              </a:ext>
            </a:extLst>
          </p:cNvPr>
          <p:cNvSpPr txBox="1"/>
          <p:nvPr/>
        </p:nvSpPr>
        <p:spPr>
          <a:xfrm>
            <a:off x="449989" y="3429000"/>
            <a:ext cx="2645474"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AC40CBDB-248E-6B89-453A-06637580D7B6}"/>
              </a:ext>
            </a:extLst>
          </p:cNvPr>
          <p:cNvSpPr txBox="1"/>
          <p:nvPr/>
        </p:nvSpPr>
        <p:spPr>
          <a:xfrm>
            <a:off x="449989" y="3789040"/>
            <a:ext cx="2808986" cy="569100"/>
          </a:xfrm>
          <a:prstGeom prst="rect">
            <a:avLst/>
          </a:prstGeom>
          <a:noFill/>
        </p:spPr>
        <p:txBody>
          <a:bodyPr vert="horz" wrap="none" rtlCol="0">
            <a:noAutofit/>
          </a:bodyPr>
          <a:lstStyle/>
          <a:p>
            <a:pPr>
              <a:lnSpc>
                <a:spcPct val="130000"/>
              </a:lnSpc>
            </a:pP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点</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在线</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段</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上</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0" name="文本框 9">
            <a:extLst>
              <a:ext uri="{FF2B5EF4-FFF2-40B4-BE49-F238E27FC236}">
                <a16:creationId xmlns:a16="http://schemas.microsoft.com/office/drawing/2014/main" id="{5F821A60-3C32-D470-3D9A-B14ABA99B3D3}"/>
              </a:ext>
            </a:extLst>
          </p:cNvPr>
          <p:cNvSpPr txBox="1"/>
          <p:nvPr/>
        </p:nvSpPr>
        <p:spPr>
          <a:xfrm>
            <a:off x="449989" y="4149080"/>
            <a:ext cx="4325048"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为线</a:t>
            </a:r>
            <a:r>
              <a:rPr kumimoji="0" lang="zh-CN" altLang="zh-CN" sz="2400" b="0" i="0" strike="noStrike" kern="1200" cap="none" spc="375" normalizeH="0" baseline="0" noProof="0" dirty="0">
                <a:ln>
                  <a:noFill/>
                </a:ln>
                <a:solidFill>
                  <a:srgbClr val="FF0000"/>
                </a:solidFill>
                <a:effectLst/>
                <a:uLnTx/>
                <a:uFillTx/>
                <a:latin typeface="Times New Roman" pitchFamily="24"/>
                <a:ea typeface="楷体" pitchFamily="24"/>
                <a:cs typeface="+mn-cs"/>
              </a:rPr>
              <a:t>段</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中点</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E</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6E132147-E42F-D285-F4DF-926D10600387}"/>
              </a:ext>
            </a:extLst>
          </p:cNvPr>
          <p:cNvSpPr txBox="1"/>
          <p:nvPr/>
        </p:nvSpPr>
        <p:spPr>
          <a:xfrm>
            <a:off x="407368" y="4516084"/>
            <a:ext cx="2672461"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E</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12" name="文本框 11">
            <a:extLst>
              <a:ext uri="{FF2B5EF4-FFF2-40B4-BE49-F238E27FC236}">
                <a16:creationId xmlns:a16="http://schemas.microsoft.com/office/drawing/2014/main" id="{0DC248AD-BF68-4A61-52F6-C9C3F637E0CC}"/>
              </a:ext>
            </a:extLst>
          </p:cNvPr>
          <p:cNvSpPr txBox="1"/>
          <p:nvPr/>
        </p:nvSpPr>
        <p:spPr>
          <a:xfrm>
            <a:off x="449989" y="4869160"/>
            <a:ext cx="1765998" cy="517983"/>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pic>
        <p:nvPicPr>
          <p:cNvPr id="13" name="yt_image_14227">
            <a:extLst>
              <a:ext uri="{FF2B5EF4-FFF2-40B4-BE49-F238E27FC236}">
                <a16:creationId xmlns:a16="http://schemas.microsoft.com/office/drawing/2014/main" id="{8AEC8460-A123-50DC-58FD-A1C2051F7576}"/>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005782" y="2577981"/>
            <a:ext cx="2749590" cy="1305306"/>
          </a:xfrm>
          <a:prstGeom prst="rect">
            <a:avLst/>
          </a:prstGeom>
          <a:noFill/>
          <a:extLst>
            <a:ext uri="{909E8E84-426E-40DD-AFC4-6F175D3DCCD1}">
              <a14:hiddenFill xmlns:a14="http://schemas.microsoft.com/office/drawing/2010/main">
                <a:solidFill>
                  <a:srgbClr val="FFFFFF"/>
                </a:solidFill>
              </a14:hiddenFill>
            </a:ext>
          </a:extLst>
        </p:spPr>
      </p:pic>
      <p:sp>
        <p:nvSpPr>
          <p:cNvPr id="14" name="yt_shape_2">
            <a:extLst>
              <a:ext uri="{FF2B5EF4-FFF2-40B4-BE49-F238E27FC236}">
                <a16:creationId xmlns:a16="http://schemas.microsoft.com/office/drawing/2014/main" id="{A030C059-C239-FF0F-BA24-715C35534D40}"/>
              </a:ext>
            </a:extLst>
          </p:cNvPr>
          <p:cNvSpPr txBox="1"/>
          <p:nvPr/>
        </p:nvSpPr>
        <p:spPr>
          <a:xfrm>
            <a:off x="540000" y="6471343"/>
            <a:ext cx="3354893" cy="1388778"/>
          </a:xfrm>
          <a:prstGeom prst="rect">
            <a:avLst/>
          </a:prstGeom>
          <a:noFill/>
          <a:extLst>
            <a:ext uri="{909E8E84-426E-40DD-AFC4-6F175D3DCCD1}">
              <a14:hiddenFill xmlns:a14="http://schemas.microsoft.com/office/drawing/2010/main">
                <a:solidFill>
                  <a:srgbClr val="FFFFFF"/>
                </a:solidFill>
              </a14:hiddenFill>
            </a:ext>
          </a:extLst>
        </p:spPr>
        <p:txBody>
          <a:bodyPr vert="horz" wrap="none" lIns="0" tIns="0" rIns="0" bIns="0" rtlCol="0">
            <a:noAutofit/>
          </a:bodyPr>
          <a:lstStyle/>
          <a:p>
            <a:pPr lvl="0" hangingPunct="0">
              <a:lnSpc>
                <a:spcPct val="130000"/>
              </a:lnSpc>
            </a:pPr>
            <a:r>
              <a:rPr lang="en-US"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A</a:t>
            </a:r>
            <a:r>
              <a:rPr lang="en-US" altLang="zh-CN" sz="2400" i="1" spc="375" dirty="0">
                <a:solidFill>
                  <a:srgbClr val="FF0000">
                    <a:alpha val="0"/>
                  </a:srgbClr>
                </a:solidFill>
                <a:latin typeface="Times New Roman" pitchFamily="24"/>
                <a:ea typeface="宋体" pitchFamily="24"/>
              </a:rPr>
              <a:t>C</a:t>
            </a:r>
            <a:r>
              <a:rPr lang="zh-CN"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C</a:t>
            </a:r>
            <a:r>
              <a:rPr lang="en-US" altLang="zh-CN" sz="2400" i="1" spc="375" dirty="0">
                <a:solidFill>
                  <a:srgbClr val="FF0000">
                    <a:alpha val="0"/>
                  </a:srgbClr>
                </a:solidFill>
                <a:latin typeface="Times New Roman" pitchFamily="24"/>
                <a:ea typeface="宋体" pitchFamily="24"/>
              </a:rPr>
              <a:t>D</a:t>
            </a:r>
            <a:r>
              <a:rPr lang="zh-CN" altLang="zh-CN" sz="2400" dirty="0">
                <a:solidFill>
                  <a:srgbClr val="FF0000">
                    <a:alpha val="0"/>
                  </a:srgbClr>
                </a:solidFill>
                <a:latin typeface="宋体" pitchFamily="24"/>
                <a:ea typeface="宋体" pitchFamily="24"/>
              </a:rPr>
              <a:t>＝</a:t>
            </a:r>
            <a:r>
              <a:rPr lang="en-US" altLang="zh-CN" sz="2400" dirty="0">
                <a:solidFill>
                  <a:srgbClr val="FF0000">
                    <a:alpha val="0"/>
                  </a:srgbClr>
                </a:solidFill>
                <a:latin typeface="Times New Roman" pitchFamily="24"/>
                <a:ea typeface="宋体" pitchFamily="24"/>
              </a:rPr>
              <a:t>11</a:t>
            </a:r>
            <a:r>
              <a:rPr lang="zh-CN" altLang="zh-CN" sz="2400" dirty="0">
                <a:solidFill>
                  <a:srgbClr val="FF0000">
                    <a:alpha val="0"/>
                  </a:srgbClr>
                </a:solidFill>
                <a:latin typeface="宋体" pitchFamily="24"/>
                <a:ea typeface="宋体" pitchFamily="24"/>
              </a:rPr>
              <a:t>，</a:t>
            </a:r>
          </a:p>
          <a:p>
            <a:pPr lvl="0" hangingPunct="0">
              <a:lnSpc>
                <a:spcPct val="130000"/>
              </a:lnSpc>
            </a:pPr>
            <a:r>
              <a:rPr lang="en-US"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B</a:t>
            </a:r>
            <a:r>
              <a:rPr lang="en-US" altLang="zh-CN" sz="2400" i="1" spc="375" dirty="0">
                <a:solidFill>
                  <a:srgbClr val="FF0000">
                    <a:alpha val="0"/>
                  </a:srgbClr>
                </a:solidFill>
                <a:latin typeface="Times New Roman" pitchFamily="24"/>
                <a:ea typeface="宋体" pitchFamily="24"/>
              </a:rPr>
              <a:t>D</a:t>
            </a:r>
            <a:r>
              <a:rPr lang="zh-CN"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A</a:t>
            </a:r>
            <a:r>
              <a:rPr lang="en-US" altLang="zh-CN" sz="2400" i="1" spc="375" dirty="0">
                <a:solidFill>
                  <a:srgbClr val="FF0000">
                    <a:alpha val="0"/>
                  </a:srgbClr>
                </a:solidFill>
                <a:latin typeface="Times New Roman" pitchFamily="24"/>
                <a:ea typeface="宋体" pitchFamily="24"/>
              </a:rPr>
              <a:t>C</a:t>
            </a:r>
            <a:r>
              <a:rPr lang="zh-CN"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C</a:t>
            </a:r>
            <a:r>
              <a:rPr lang="en-US" altLang="zh-CN" sz="2400" i="1" spc="375" dirty="0">
                <a:solidFill>
                  <a:srgbClr val="FF0000">
                    <a:alpha val="0"/>
                  </a:srgbClr>
                </a:solidFill>
                <a:latin typeface="Times New Roman" pitchFamily="24"/>
                <a:ea typeface="宋体" pitchFamily="24"/>
              </a:rPr>
              <a:t>D</a:t>
            </a:r>
            <a:r>
              <a:rPr lang="zh-CN" altLang="zh-CN" sz="2400" dirty="0">
                <a:solidFill>
                  <a:srgbClr val="FF0000">
                    <a:alpha val="0"/>
                  </a:srgbClr>
                </a:solidFill>
                <a:latin typeface="宋体" pitchFamily="24"/>
                <a:ea typeface="宋体" pitchFamily="24"/>
              </a:rPr>
              <a:t>＝</a:t>
            </a:r>
            <a:r>
              <a:rPr lang="en-US" altLang="zh-CN" sz="2400" dirty="0">
                <a:solidFill>
                  <a:srgbClr val="FF0000">
                    <a:alpha val="0"/>
                  </a:srgbClr>
                </a:solidFill>
                <a:latin typeface="Times New Roman" pitchFamily="24"/>
                <a:ea typeface="宋体" pitchFamily="24"/>
              </a:rPr>
              <a:t>11</a:t>
            </a:r>
            <a:r>
              <a:rPr lang="zh-CN" altLang="zh-CN" sz="2400" dirty="0">
                <a:solidFill>
                  <a:srgbClr val="FF0000">
                    <a:alpha val="0"/>
                  </a:srgbClr>
                </a:solidFill>
                <a:latin typeface="宋体" pitchFamily="24"/>
                <a:ea typeface="宋体" pitchFamily="24"/>
              </a:rPr>
              <a:t>，</a:t>
            </a:r>
          </a:p>
          <a:p>
            <a:pPr lvl="0" hangingPunct="0">
              <a:lnSpc>
                <a:spcPct val="130000"/>
              </a:lnSpc>
            </a:pPr>
            <a:r>
              <a:rPr lang="en-US" altLang="zh-CN" sz="2400" spc="375" dirty="0">
                <a:solidFill>
                  <a:srgbClr val="FF0000">
                    <a:alpha val="0"/>
                  </a:srgbClr>
                </a:solidFill>
                <a:latin typeface="宋体" pitchFamily="24"/>
                <a:ea typeface="宋体" pitchFamily="24"/>
              </a:rPr>
              <a:t>∴</a:t>
            </a:r>
            <a:r>
              <a:rPr lang="en-US" altLang="zh-CN" sz="2400" i="1" dirty="0">
                <a:solidFill>
                  <a:srgbClr val="FF0000">
                    <a:alpha val="0"/>
                  </a:srgbClr>
                </a:solidFill>
                <a:latin typeface="Times New Roman" pitchFamily="24"/>
                <a:ea typeface="宋体" pitchFamily="24"/>
              </a:rPr>
              <a:t>B</a:t>
            </a:r>
            <a:r>
              <a:rPr lang="en-US" altLang="zh-CN" sz="2400" i="1" spc="375" dirty="0">
                <a:solidFill>
                  <a:srgbClr val="FF0000">
                    <a:alpha val="0"/>
                  </a:srgbClr>
                </a:solidFill>
                <a:latin typeface="Times New Roman" pitchFamily="24"/>
                <a:ea typeface="宋体" pitchFamily="24"/>
              </a:rPr>
              <a:t>C</a:t>
            </a:r>
            <a:r>
              <a:rPr lang="zh-CN" altLang="zh-CN" sz="2400" dirty="0">
                <a:solidFill>
                  <a:srgbClr val="FF0000">
                    <a:alpha val="0"/>
                  </a:srgbClr>
                </a:solidFill>
                <a:latin typeface="宋体" pitchFamily="24"/>
                <a:ea typeface="宋体" pitchFamily="24"/>
              </a:rPr>
              <a:t>＝</a:t>
            </a:r>
            <a:r>
              <a:rPr lang="en-US" altLang="zh-CN" sz="2400" dirty="0">
                <a:solidFill>
                  <a:srgbClr val="FF0000">
                    <a:alpha val="0"/>
                  </a:srgbClr>
                </a:solidFill>
                <a:latin typeface="Times New Roman" pitchFamily="24"/>
                <a:ea typeface="宋体" pitchFamily="24"/>
              </a:rPr>
              <a:t>11</a:t>
            </a:r>
            <a:r>
              <a:rPr lang="zh-CN" altLang="zh-CN" sz="2400" dirty="0">
                <a:solidFill>
                  <a:srgbClr val="FF0000">
                    <a:alpha val="0"/>
                  </a:srgbClr>
                </a:solidFill>
                <a:latin typeface="宋体" pitchFamily="24"/>
                <a:ea typeface="宋体" pitchFamily="24"/>
              </a:rPr>
              <a:t>＋</a:t>
            </a:r>
            <a:r>
              <a:rPr lang="en-US" altLang="zh-CN" sz="2400" dirty="0">
                <a:solidFill>
                  <a:srgbClr val="FF0000">
                    <a:alpha val="0"/>
                  </a:srgbClr>
                </a:solidFill>
                <a:latin typeface="Times New Roman" pitchFamily="24"/>
                <a:ea typeface="宋体" pitchFamily="24"/>
              </a:rPr>
              <a:t>3</a:t>
            </a:r>
            <a:r>
              <a:rPr lang="zh-CN" altLang="zh-CN" sz="2400" dirty="0">
                <a:solidFill>
                  <a:srgbClr val="FF0000">
                    <a:alpha val="0"/>
                  </a:srgbClr>
                </a:solidFill>
                <a:latin typeface="宋体" pitchFamily="24"/>
                <a:ea typeface="宋体" pitchFamily="24"/>
              </a:rPr>
              <a:t>＝</a:t>
            </a:r>
            <a:r>
              <a:rPr lang="en-US" altLang="zh-CN" sz="2400" dirty="0">
                <a:solidFill>
                  <a:srgbClr val="FF0000">
                    <a:alpha val="0"/>
                  </a:srgbClr>
                </a:solidFill>
                <a:latin typeface="Times New Roman" pitchFamily="24"/>
                <a:ea typeface="宋体" pitchFamily="24"/>
              </a:rPr>
              <a:t>14</a:t>
            </a:r>
            <a:r>
              <a:rPr lang="en-US" altLang="zh-CN" sz="2400" dirty="0">
                <a:solidFill>
                  <a:srgbClr val="FF0000">
                    <a:alpha val="0"/>
                  </a:srgbClr>
                </a:solidFill>
                <a:latin typeface="宋体" pitchFamily="24"/>
                <a:ea typeface="宋体" pitchFamily="24"/>
              </a:rPr>
              <a:t>.</a:t>
            </a:r>
            <a:endParaRPr lang="zh-CN" altLang="en-US" dirty="0"/>
          </a:p>
        </p:txBody>
      </p:sp>
      <p:sp>
        <p:nvSpPr>
          <p:cNvPr id="15" name="文本框 14">
            <a:extLst>
              <a:ext uri="{FF2B5EF4-FFF2-40B4-BE49-F238E27FC236}">
                <a16:creationId xmlns:a16="http://schemas.microsoft.com/office/drawing/2014/main" id="{1963DFC7-4BF6-AE83-EE7E-8BF5C7221BFF}"/>
              </a:ext>
            </a:extLst>
          </p:cNvPr>
          <p:cNvSpPr txBox="1"/>
          <p:nvPr/>
        </p:nvSpPr>
        <p:spPr>
          <a:xfrm>
            <a:off x="449989" y="5229200"/>
            <a:ext cx="2696083"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16" name="文本框 15">
            <a:extLst>
              <a:ext uri="{FF2B5EF4-FFF2-40B4-BE49-F238E27FC236}">
                <a16:creationId xmlns:a16="http://schemas.microsoft.com/office/drawing/2014/main" id="{12A3BD74-9D19-065E-3826-21E7BCF376A7}"/>
              </a:ext>
            </a:extLst>
          </p:cNvPr>
          <p:cNvSpPr txBox="1"/>
          <p:nvPr/>
        </p:nvSpPr>
        <p:spPr>
          <a:xfrm>
            <a:off x="449989" y="5589240"/>
            <a:ext cx="3502533" cy="569100"/>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17" name="文本框 16">
            <a:extLst>
              <a:ext uri="{FF2B5EF4-FFF2-40B4-BE49-F238E27FC236}">
                <a16:creationId xmlns:a16="http://schemas.microsoft.com/office/drawing/2014/main" id="{4E293D8E-D3E5-D918-5A9E-2E13EE1EBBA1}"/>
              </a:ext>
            </a:extLst>
          </p:cNvPr>
          <p:cNvSpPr txBox="1"/>
          <p:nvPr/>
        </p:nvSpPr>
        <p:spPr>
          <a:xfrm>
            <a:off x="449989" y="6007361"/>
            <a:ext cx="2786571" cy="517983"/>
          </a:xfrm>
          <a:prstGeom prst="rect">
            <a:avLst/>
          </a:prstGeom>
          <a:noFill/>
        </p:spPr>
        <p:txBody>
          <a:bodyPr vert="horz" wrap="none" rtlCol="0">
            <a:noAutofit/>
          </a:bodyPr>
          <a:lstStyle/>
          <a:p>
            <a:pPr>
              <a:lnSpc>
                <a:spcPct val="130000"/>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14</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blinds(horizontal)">
                                      <p:cBhvr>
                                        <p:cTn id="62" dur="500"/>
                                        <p:tgtEl>
                                          <p:spTgt spid="15">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xEl>
                                              <p:pRg st="0" end="0"/>
                                            </p:txEl>
                                          </p:spTgt>
                                        </p:tgtEl>
                                        <p:attrNameLst>
                                          <p:attrName>style.visibility</p:attrName>
                                        </p:attrNameLst>
                                      </p:cBhvr>
                                      <p:to>
                                        <p:strVal val="visible"/>
                                      </p:to>
                                    </p:set>
                                    <p:animEffect transition="in" filter="blinds(horizontal)">
                                      <p:cBhvr>
                                        <p:cTn id="67" dur="500"/>
                                        <p:tgtEl>
                                          <p:spTgt spid="16">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7">
                                            <p:txEl>
                                              <p:pRg st="0" end="0"/>
                                            </p:txEl>
                                          </p:spTgt>
                                        </p:tgtEl>
                                        <p:attrNameLst>
                                          <p:attrName>style.visibility</p:attrName>
                                        </p:attrNameLst>
                                      </p:cBhvr>
                                      <p:to>
                                        <p:strVal val="visible"/>
                                      </p:to>
                                    </p:set>
                                    <p:animEffect transition="in" filter="blinds(horizontal)">
                                      <p:cBhvr>
                                        <p:cTn id="7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5" grpId="0" build="allAtOnce"/>
      <p:bldP spid="16" grpId="0" build="allAtOnce"/>
      <p:bldP spid="1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35" name="yt_shape_14235"/>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岳西县期末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AC</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a:t>
            </a:r>
            <a:r>
              <a:rPr lang="zh-CN" altLang="zh-CN" sz="2400" b="0" i="0" u="none" spc="375">
                <a:solidFill>
                  <a:srgbClr val="000000"/>
                </a:solidFill>
                <a:effectLst/>
                <a:latin typeface="Times New Roman" pitchFamily="24"/>
                <a:ea typeface="宋体" pitchFamily="24"/>
              </a:rPr>
              <a:t>线</a:t>
            </a:r>
            <a:r>
              <a:rPr lang="en-US" altLang="zh-CN" sz="2400" b="0" i="1" u="none">
                <a:solidFill>
                  <a:srgbClr val="000000"/>
                </a:solidFill>
                <a:effectLst/>
                <a:latin typeface="Times New Roman" pitchFamily="24"/>
                <a:ea typeface="宋体" pitchFamily="24"/>
              </a:rPr>
              <a:t>D</a:t>
            </a:r>
            <a:r>
              <a:rPr lang="en-US" altLang="zh-CN" sz="2400" b="0" i="1" u="none" spc="375">
                <a:solidFill>
                  <a:srgbClr val="000000"/>
                </a:solidFill>
                <a:effectLst/>
                <a:latin typeface="Times New Roman" pitchFamily="24"/>
                <a:ea typeface="宋体" pitchFamily="24"/>
              </a:rPr>
              <a:t>E</a:t>
            </a:r>
            <a:r>
              <a:rPr lang="zh-CN" altLang="zh-CN" sz="2400" b="0" i="0" u="none" spc="375">
                <a:solidFill>
                  <a:srgbClr val="000000"/>
                </a:solidFill>
                <a:effectLst/>
                <a:latin typeface="Times New Roman" pitchFamily="24"/>
                <a:ea typeface="宋体" pitchFamily="24"/>
              </a:rPr>
              <a:t>过</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点</a:t>
            </a:r>
            <a:r>
              <a:rPr lang="zh-CN" altLang="zh-CN" sz="2400" b="0" i="0" u="none">
                <a:solidFill>
                  <a:srgbClr val="000000"/>
                </a:solidFill>
                <a:effectLst/>
                <a:latin typeface="宋体" pitchFamily="24"/>
                <a:ea typeface="宋体" pitchFamily="24"/>
              </a:rPr>
              <a:t>，</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AC</a:t>
            </a:r>
            <a:r>
              <a:rPr lang="en-US" altLang="zh-CN" sz="2400" b="0" i="1" u="none" spc="375">
                <a:solidFill>
                  <a:srgbClr val="000000"/>
                </a:solidFill>
                <a:effectLst/>
                <a:latin typeface="Times New Roman" pitchFamily="24"/>
                <a:ea typeface="宋体" pitchFamily="24"/>
              </a:rPr>
              <a:t>E</a:t>
            </a:r>
            <a:r>
              <a:rPr lang="zh-CN" altLang="zh-CN" sz="2400" b="0" i="0" u="none">
                <a:solidFill>
                  <a:srgbClr val="000000"/>
                </a:solidFill>
                <a:effectLst/>
                <a:latin typeface="Times New Roman" pitchFamily="24"/>
                <a:ea typeface="宋体" pitchFamily="24"/>
              </a:rPr>
              <a:t>比</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AC</a:t>
            </a:r>
            <a:r>
              <a:rPr lang="en-US" altLang="zh-CN" sz="2400" b="0" i="1" u="none" spc="375">
                <a:solidFill>
                  <a:srgbClr val="000000"/>
                </a:solidFill>
                <a:effectLst/>
                <a:latin typeface="Times New Roman" pitchFamily="24"/>
                <a:ea typeface="宋体" pitchFamily="24"/>
              </a:rPr>
              <a:t>D</a:t>
            </a:r>
            <a:r>
              <a:rPr lang="zh-CN" altLang="zh-CN" sz="2400" b="0" i="0" u="none">
                <a:solidFill>
                  <a:srgbClr val="000000"/>
                </a:solidFill>
                <a:effectLst/>
                <a:latin typeface="Times New Roman" pitchFamily="24"/>
                <a:ea typeface="宋体" pitchFamily="24"/>
                <a:sym typeface="_⨹_1_0d22e"/>
              </a:rPr>
              <a:t>大</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Times New Roman" pitchFamily="24"/>
                <a:ea typeface="宋体" pitchFamily="24"/>
              </a:rPr>
              <a:t>22</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BC</a:t>
            </a:r>
            <a:r>
              <a:rPr lang="en-US" altLang="zh-CN" sz="2400" b="0" i="1" u="none" spc="375">
                <a:solidFill>
                  <a:srgbClr val="000000"/>
                </a:solidFill>
                <a:effectLst/>
                <a:latin typeface="Times New Roman" pitchFamily="24"/>
                <a:ea typeface="宋体" pitchFamily="24"/>
              </a:rPr>
              <a:t>F</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请根据题意画出射</a:t>
            </a:r>
            <a:r>
              <a:rPr lang="zh-CN" altLang="zh-CN" sz="2400" b="0" i="0" u="none" spc="375">
                <a:solidFill>
                  <a:srgbClr val="000000"/>
                </a:solidFill>
                <a:effectLst/>
                <a:latin typeface="Times New Roman" pitchFamily="24"/>
                <a:ea typeface="宋体" pitchFamily="24"/>
              </a:rPr>
              <a:t>线</a:t>
            </a:r>
            <a:r>
              <a:rPr lang="en-US" altLang="zh-CN" sz="2400" b="0" i="1" u="none">
                <a:solidFill>
                  <a:srgbClr val="000000"/>
                </a:solidFill>
                <a:effectLst/>
                <a:latin typeface="Times New Roman" pitchFamily="24"/>
                <a:ea typeface="宋体" pitchFamily="24"/>
              </a:rPr>
              <a:t>C</a:t>
            </a:r>
            <a:r>
              <a:rPr lang="en-US" altLang="zh-CN" sz="2400" b="0" i="1" u="none" spc="375">
                <a:solidFill>
                  <a:srgbClr val="000000"/>
                </a:solidFill>
                <a:effectLst/>
                <a:latin typeface="Times New Roman" pitchFamily="24"/>
                <a:ea typeface="宋体" pitchFamily="24"/>
              </a:rPr>
              <a:t>F</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并求</a:t>
            </a:r>
            <a:r>
              <a:rPr lang="en-US"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DC</a:t>
            </a:r>
            <a:r>
              <a:rPr lang="en-US" altLang="zh-CN" sz="2400" b="0" i="1" u="none" spc="375">
                <a:solidFill>
                  <a:srgbClr val="000000"/>
                </a:solidFill>
                <a:effectLst/>
                <a:latin typeface="Times New Roman" pitchFamily="24"/>
                <a:ea typeface="宋体" pitchFamily="24"/>
              </a:rPr>
              <a:t>F</a:t>
            </a:r>
            <a:r>
              <a:rPr lang="zh-CN" altLang="zh-CN" sz="2400" b="0" i="0" u="none">
                <a:solidFill>
                  <a:srgbClr val="000000"/>
                </a:solidFill>
                <a:effectLst/>
                <a:latin typeface="Times New Roman" pitchFamily="24"/>
                <a:ea typeface="宋体" pitchFamily="24"/>
              </a:rPr>
              <a:t>的度数</a:t>
            </a:r>
            <a:r>
              <a:rPr lang="en-US" altLang="zh-CN" sz="2400" b="0" i="0" u="none">
                <a:solidFill>
                  <a:srgbClr val="000000"/>
                </a:solidFill>
                <a:effectLst/>
                <a:latin typeface="宋体" pitchFamily="24"/>
                <a:ea typeface="宋体" pitchFamily="24"/>
              </a:rPr>
              <a:t>.</a:t>
            </a:r>
          </a:p>
        </p:txBody>
      </p:sp>
      <p:pic>
        <p:nvPicPr>
          <p:cNvPr id="14236" name="yt_image_14236" title="H_140.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638987" y="1928030"/>
            <a:ext cx="1605591" cy="1783080"/>
          </a:xfrm>
          <a:prstGeom prst="rect">
            <a:avLst/>
          </a:prstGeom>
          <a:noFill/>
          <a:extLst>
            <a:ext uri="{909E8E84-426E-40DD-AFC4-6F175D3DCCD1}">
              <a14:hiddenFill xmlns:a14="http://schemas.microsoft.com/office/drawing/2010/main">
                <a:solidFill>
                  <a:srgbClr val="FFFFFF"/>
                </a:solidFill>
              </a14:hiddenFill>
            </a:ext>
          </a:extLst>
        </p:spPr>
      </p:pic>
      <p:sp>
        <p:nvSpPr>
          <p:cNvPr id="14238" name="yt_shape_14238"/>
          <p:cNvSpPr txBox="1"/>
          <p:nvPr/>
        </p:nvSpPr>
        <p:spPr>
          <a:xfrm>
            <a:off x="540000" y="3845273"/>
            <a:ext cx="5253041"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根据题意可画出两种情况的图形</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 </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设</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AC</a:t>
            </a:r>
            <a:r>
              <a:rPr lang="en-US" altLang="zh-CN" sz="2400" b="0" i="1" u="none" spc="375">
                <a:solidFill>
                  <a:srgbClr val="FF0000">
                    <a:alpha val="0"/>
                  </a:srgbClr>
                </a:solidFill>
                <a:effectLst/>
                <a:latin typeface="Times New Roman" pitchFamily="24"/>
                <a:ea typeface="宋体" pitchFamily="24"/>
              </a:rPr>
              <a:t>D</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根据题意列方程得</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180</a:t>
            </a:r>
            <a:r>
              <a:rPr lang="zh-CN"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4B6FF929-F101-65A2-7C11-68CF13A42768}"/>
              </a:ext>
            </a:extLst>
          </p:cNvPr>
          <p:cNvSpPr txBox="1"/>
          <p:nvPr/>
        </p:nvSpPr>
        <p:spPr>
          <a:xfrm>
            <a:off x="449989" y="1844824"/>
            <a:ext cx="5285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根据题意可画出两种情况的图形</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 </a:t>
            </a:r>
            <a:endParaRPr lang="zh-CN" altLang="en-US" dirty="0">
              <a:solidFill>
                <a:srgbClr val="FF0000"/>
              </a:solidFill>
            </a:endParaRPr>
          </a:p>
        </p:txBody>
      </p:sp>
      <p:sp>
        <p:nvSpPr>
          <p:cNvPr id="3" name="文本框 2">
            <a:extLst>
              <a:ext uri="{FF2B5EF4-FFF2-40B4-BE49-F238E27FC236}">
                <a16:creationId xmlns:a16="http://schemas.microsoft.com/office/drawing/2014/main" id="{2A831D92-740A-4D96-83E8-B8CE5718D925}"/>
              </a:ext>
            </a:extLst>
          </p:cNvPr>
          <p:cNvSpPr txBox="1"/>
          <p:nvPr/>
        </p:nvSpPr>
        <p:spPr>
          <a:xfrm>
            <a:off x="449989" y="2320312"/>
            <a:ext cx="53823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根据题意列方程得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F6326698-712E-A094-FE7F-FDFF814990F2}"/>
              </a:ext>
            </a:extLst>
          </p:cNvPr>
          <p:cNvSpPr txBox="1"/>
          <p:nvPr/>
        </p:nvSpPr>
        <p:spPr>
          <a:xfrm>
            <a:off x="449989" y="2795800"/>
            <a:ext cx="3183636" cy="517983"/>
          </a:xfrm>
          <a:prstGeom prst="rect">
            <a:avLst/>
          </a:prstGeom>
          <a:noFill/>
        </p:spPr>
        <p:txBody>
          <a:bodyPr vert="horz" wrap="none" rtlCol="0">
            <a:noAutofit/>
          </a:bodyPr>
          <a:lstStyle/>
          <a:p>
            <a:pPr>
              <a:lnSpc>
                <a:spcPct val="129999"/>
              </a:lnSpc>
            </a:pP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14240" name="yt_shape_14240"/>
          <p:cNvSpPr txBox="1"/>
          <p:nvPr/>
        </p:nvSpPr>
        <p:spPr>
          <a:xfrm>
            <a:off x="540000" y="3294350"/>
            <a:ext cx="8479501"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spc="375">
                <a:solidFill>
                  <a:srgbClr val="FF0000">
                    <a:alpha val="0"/>
                  </a:srgbClr>
                </a:solidFill>
                <a:effectLst/>
                <a:latin typeface="Times New Roman" pitchFamily="24"/>
                <a:ea typeface="楷体" pitchFamily="24"/>
              </a:rPr>
              <a:t>得</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79</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BC</a:t>
            </a:r>
            <a:r>
              <a:rPr lang="en-US" altLang="zh-CN" sz="2400" b="0" i="1" u="none" spc="375">
                <a:solidFill>
                  <a:srgbClr val="FF0000">
                    <a:alpha val="0"/>
                  </a:srgbClr>
                </a:solidFill>
                <a:effectLst/>
                <a:latin typeface="Times New Roman" pitchFamily="24"/>
                <a:ea typeface="宋体" pitchFamily="24"/>
              </a:rPr>
              <a:t>D</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21</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DC</a:t>
            </a:r>
            <a:r>
              <a:rPr lang="en-US" altLang="zh-CN" sz="2400" b="0" i="1" u="none" spc="375">
                <a:solidFill>
                  <a:srgbClr val="FF0000">
                    <a:alpha val="0"/>
                  </a:srgbClr>
                </a:solidFill>
                <a:effectLst/>
                <a:latin typeface="Times New Roman" pitchFamily="24"/>
                <a:ea typeface="宋体" pitchFamily="24"/>
              </a:rPr>
              <a:t>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21</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69</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或</a:t>
            </a: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DC</a:t>
            </a:r>
            <a:r>
              <a:rPr lang="en-US" altLang="zh-CN" sz="2400" b="0" i="1" u="none" spc="375">
                <a:solidFill>
                  <a:srgbClr val="FF0000">
                    <a:alpha val="0"/>
                  </a:srgbClr>
                </a:solidFill>
                <a:effectLst/>
                <a:latin typeface="Times New Roman" pitchFamily="24"/>
                <a:ea typeface="宋体" pitchFamily="24"/>
              </a:rPr>
              <a:t>F</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21</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111</a:t>
            </a:r>
            <a:r>
              <a:rPr lang="en-US" altLang="zh-CN" sz="2400" b="0" i="0" u="none">
                <a:solidFill>
                  <a:srgbClr val="FF0000">
                    <a:alpha val="0"/>
                  </a:srgbClr>
                </a:solidFill>
                <a:effectLst/>
                <a:latin typeface="宋体" pitchFamily="24"/>
                <a:ea typeface="宋体" pitchFamily="24"/>
              </a:rPr>
              <a:t>°.</a:t>
            </a:r>
          </a:p>
        </p:txBody>
      </p:sp>
      <p:sp>
        <p:nvSpPr>
          <p:cNvPr id="14242" name="yt_shape_14242"/>
          <p:cNvSpPr txBox="1"/>
          <p:nvPr/>
        </p:nvSpPr>
        <p:spPr>
          <a:xfrm>
            <a:off x="540000" y="4886280"/>
            <a:ext cx="4753417" cy="1611916"/>
          </a:xfrm>
          <a:prstGeom prst="rect">
            <a:avLst/>
          </a:prstGeom>
        </p:spPr>
        <p:txBody>
          <a:bodyPr vert="horz" wrap="none" lIns="0" tIns="0" rIns="0" bIns="0" rtlCol="0">
            <a:noAutofit/>
          </a:bodyPr>
          <a:lstStyle/>
          <a:p>
            <a:pPr algn="l" eaLnBrk="1" latinLnBrk="0" hangingPunct="0">
              <a:lnSpc>
                <a:spcPct val="129999"/>
              </a:lnSpc>
            </a:pPr>
            <a:r>
              <a:rPr lang="en-US" altLang="zh-CN" sz="8950" b="0" i="0" u="none" spc="-8950" dirty="0">
                <a:solidFill>
                  <a:srgbClr val="1EE3CF"/>
                </a:solidFill>
                <a:effectLst/>
                <a:latin typeface="Times New Roman" pitchFamily="90"/>
                <a:ea typeface="宋体" pitchFamily="90"/>
              </a:rPr>
              <a:t> </a:t>
            </a:r>
            <a:r>
              <a:rPr lang="en-US" altLang="zh-CN" sz="8950" b="0" i="0" u="none" spc="34829" dirty="0">
                <a:solidFill>
                  <a:srgbClr val="1EE3CF"/>
                </a:solidFill>
                <a:effectLst/>
                <a:latin typeface="Times New Roman" pitchFamily="90"/>
                <a:ea typeface="宋体" pitchFamily="90"/>
              </a:rPr>
              <a:t> </a:t>
            </a:r>
          </a:p>
        </p:txBody>
      </p:sp>
      <p:pic>
        <p:nvPicPr>
          <p:cNvPr id="14241" name="yt_image_14241" title="H_140.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286577" y="4038430"/>
            <a:ext cx="4704820" cy="178308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A55DFCB3-21EC-9312-33A2-DABA5F2FFA58}"/>
              </a:ext>
            </a:extLst>
          </p:cNvPr>
          <p:cNvSpPr txBox="1"/>
          <p:nvPr/>
        </p:nvSpPr>
        <p:spPr>
          <a:xfrm>
            <a:off x="449989" y="3247544"/>
            <a:ext cx="20866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得</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410B1999-CA30-94CD-0DCE-FAF3F38F7A6A}"/>
              </a:ext>
            </a:extLst>
          </p:cNvPr>
          <p:cNvSpPr txBox="1"/>
          <p:nvPr/>
        </p:nvSpPr>
        <p:spPr>
          <a:xfrm>
            <a:off x="449989" y="3723032"/>
            <a:ext cx="24089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F8F8979C-D595-6470-8645-5356F9FEF883}"/>
              </a:ext>
            </a:extLst>
          </p:cNvPr>
          <p:cNvSpPr txBox="1"/>
          <p:nvPr/>
        </p:nvSpPr>
        <p:spPr>
          <a:xfrm>
            <a:off x="449989" y="4198520"/>
            <a:ext cx="4753417" cy="123403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DC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90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69</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p>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或</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DC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F</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90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41"/>
                                        </p:tgtEl>
                                        <p:attrNameLst>
                                          <p:attrName>style.visibility</p:attrName>
                                        </p:attrNameLst>
                                      </p:cBhvr>
                                      <p:to>
                                        <p:strVal val="visible"/>
                                      </p:to>
                                    </p:set>
                                    <p:animEffect transition="in" filter="blinds(horizontal)">
                                      <p:cBhvr>
                                        <p:cTn id="12" dur="500"/>
                                        <p:tgtEl>
                                          <p:spTgt spid="142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blinds(horizontal)">
                                      <p:cBhvr>
                                        <p:cTn id="4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44" name="yt_shape_14244"/>
          <p:cNvSpPr txBox="1"/>
          <p:nvPr/>
        </p:nvSpPr>
        <p:spPr>
          <a:xfrm>
            <a:off x="540000" y="900000"/>
            <a:ext cx="2644955"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800" b="0" i="0" u="none">
                <a:solidFill>
                  <a:srgbClr val="1EE3CF"/>
                </a:solidFill>
                <a:effectLst/>
                <a:latin typeface="Times New Roman" pitchFamily="8"/>
                <a:ea typeface="宋体" pitchFamily="8"/>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整体思想</a:t>
            </a:r>
          </a:p>
        </p:txBody>
      </p:sp>
      <p:sp>
        <p:nvSpPr>
          <p:cNvPr id="14245" name="yt_shape_14245"/>
          <p:cNvSpPr txBox="1"/>
          <p:nvPr/>
        </p:nvSpPr>
        <p:spPr>
          <a:xfrm>
            <a:off x="540000" y="1399565"/>
            <a:ext cx="8483092"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在线</a:t>
            </a:r>
            <a:r>
              <a:rPr lang="zh-CN" altLang="zh-CN" sz="2400" b="0" i="0" u="none" spc="375">
                <a:solidFill>
                  <a:srgbClr val="000000"/>
                </a:solidFill>
                <a:effectLst/>
                <a:latin typeface="Times New Roman" pitchFamily="24"/>
                <a:ea typeface="宋体" pitchFamily="24"/>
              </a:rPr>
              <a:t>段</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上</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点</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分别</a:t>
            </a:r>
            <a:r>
              <a:rPr lang="zh-CN" altLang="zh-CN" sz="2400" b="0" i="0" u="none" spc="375">
                <a:solidFill>
                  <a:srgbClr val="000000"/>
                </a:solidFill>
                <a:effectLst/>
                <a:latin typeface="Times New Roman" pitchFamily="24"/>
                <a:ea typeface="宋体" pitchFamily="24"/>
              </a:rPr>
              <a:t>是</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的中点</a:t>
            </a:r>
            <a:r>
              <a:rPr lang="en-US" altLang="zh-CN" sz="2400" b="0" i="0" u="none">
                <a:solidFill>
                  <a:srgbClr val="000000"/>
                </a:solidFill>
                <a:effectLst/>
                <a:latin typeface="宋体" pitchFamily="24"/>
                <a:ea typeface="宋体" pitchFamily="24"/>
              </a:rPr>
              <a:t>.</a:t>
            </a:r>
          </a:p>
        </p:txBody>
      </p:sp>
      <p:sp>
        <p:nvSpPr>
          <p:cNvPr id="14246" name="yt_shape_14246"/>
          <p:cNvSpPr txBox="1"/>
          <p:nvPr/>
        </p:nvSpPr>
        <p:spPr>
          <a:xfrm>
            <a:off x="540000" y="1878868"/>
            <a:ext cx="6748642"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若</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9cm</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C</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求线</a:t>
            </a:r>
            <a:r>
              <a:rPr lang="zh-CN" altLang="zh-CN" sz="2400" b="0" i="0" u="none" spc="375">
                <a:solidFill>
                  <a:srgbClr val="000000"/>
                </a:solidFill>
                <a:effectLst/>
                <a:latin typeface="Times New Roman" pitchFamily="24"/>
                <a:ea typeface="宋体" pitchFamily="24"/>
              </a:rPr>
              <a:t>段</a:t>
            </a:r>
            <a:r>
              <a:rPr lang="en-US" altLang="zh-CN" sz="2400" b="0" i="1" u="none">
                <a:solidFill>
                  <a:srgbClr val="000000"/>
                </a:solidFill>
                <a:effectLst/>
                <a:latin typeface="Times New Roman" pitchFamily="24"/>
                <a:ea typeface="宋体" pitchFamily="24"/>
              </a:rPr>
              <a:t>M</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的长</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2" name="yt_shape_14247"/>
              <p:cNvSpPr txBox="1"/>
              <p:nvPr/>
            </p:nvSpPr>
            <p:spPr>
              <a:xfrm>
                <a:off x="540119" y="2510535"/>
                <a:ext cx="8838913" cy="274479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M</a:t>
                </a:r>
                <a:r>
                  <a:rPr lang="zh-CN" altLang="zh-CN" sz="2400" b="0" i="0" u="none" spc="375">
                    <a:solidFill>
                      <a:srgbClr val="FF0000">
                        <a:alpha val="0"/>
                      </a:srgbClr>
                    </a:solidFill>
                    <a:effectLst/>
                    <a:latin typeface="Times New Roman" pitchFamily="24"/>
                    <a:ea typeface="楷体" pitchFamily="24"/>
                  </a:rPr>
                  <a:t>、</a:t>
                </a:r>
                <a:r>
                  <a:rPr lang="en-US" altLang="zh-CN" sz="2400" b="0" i="1" u="none" spc="375">
                    <a:solidFill>
                      <a:srgbClr val="FF0000">
                        <a:alpha val="0"/>
                      </a:srgbClr>
                    </a:solidFill>
                    <a:effectLst/>
                    <a:latin typeface="Times New Roman" pitchFamily="24"/>
                    <a:ea typeface="宋体" pitchFamily="24"/>
                  </a:rPr>
                  <a:t>N</a:t>
                </a:r>
                <a:r>
                  <a:rPr lang="zh-CN" altLang="zh-CN" sz="2400" b="0" i="0" u="none">
                    <a:solidFill>
                      <a:srgbClr val="FF0000">
                        <a:alpha val="0"/>
                      </a:srgbClr>
                    </a:solidFill>
                    <a:effectLst/>
                    <a:latin typeface="Times New Roman" pitchFamily="24"/>
                    <a:ea typeface="楷体" pitchFamily="24"/>
                  </a:rPr>
                  <a:t>分别</a:t>
                </a:r>
                <a:r>
                  <a:rPr lang="zh-CN" altLang="zh-CN" sz="2400" b="0" i="0" u="none" spc="375">
                    <a:solidFill>
                      <a:srgbClr val="FF0000">
                        <a:alpha val="0"/>
                      </a:srgbClr>
                    </a:solidFill>
                    <a:effectLst/>
                    <a:latin typeface="Times New Roman" pitchFamily="24"/>
                    <a:ea typeface="楷体" pitchFamily="24"/>
                  </a:rPr>
                  <a:t>是</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9cm</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zh-CN" altLang="zh-CN" sz="2400" b="0" i="0" u="none">
                    <a:solidFill>
                      <a:srgbClr val="FF0000">
                        <a:alpha val="0"/>
                      </a:srgbClr>
                    </a:solidFill>
                    <a:effectLst/>
                    <a:latin typeface="宋体" pitchFamily="24"/>
                    <a:ea typeface="宋体" pitchFamily="24"/>
                    <a:sym typeface="_⨹_1_ff74b"/>
                  </a:rPr>
                  <a:t>＋</a:t>
                </a:r>
                <a:br>
                  <a:rPr lang="zh-CN" altLang="zh-CN" sz="2400" b="0" i="0" u="none">
                    <a:solidFill>
                      <a:srgbClr val="FF0000">
                        <a:alpha val="0"/>
                      </a:srgbClr>
                    </a:solidFill>
                    <a:effectLst/>
                    <a:latin typeface="宋体" pitchFamily="24"/>
                    <a:ea typeface="宋体" pitchFamily="24"/>
                  </a:rPr>
                </a:b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m="http://schemas.openxmlformats.org/officeDocument/2006/math" xmlns="">
          <p:sp>
            <p:nvSpPr>
              <p:cNvPr id="2" name="yt_shape_14247" descr="{&quot;rangeId&quot;:8}"/>
              <p:cNvSpPr txBox="1">
                <a:spLocks noRot="1" noChangeAspect="1" noMove="1" noResize="1" noEditPoints="1" noAdjustHandles="1" noChangeArrowheads="1" noChangeShapeType="1" noTextEdit="1"/>
              </p:cNvSpPr>
              <p:nvPr/>
            </p:nvSpPr>
            <p:spPr>
              <a:xfrm>
                <a:off x="540119" y="2510535"/>
                <a:ext cx="8838913" cy="2744790"/>
              </a:xfrm>
              <a:prstGeom prst="rect">
                <a:avLst/>
              </a:prstGeom>
              <a:blipFill>
                <a:blip r:embed="rId2"/>
                <a:stretch>
                  <a:fillRect l="-2138" t="-2000" b="-6000"/>
                </a:stretch>
              </a:blipFill>
            </p:spPr>
            <p:txBody>
              <a:bodyPr/>
              <a:lstStyle/>
              <a:p>
                <a:r>
                  <a:rPr lang="zh-CN" altLang="en-US">
                    <a:noFill/>
                  </a:rPr>
                  <a:t> </a:t>
                </a:r>
              </a:p>
            </p:txBody>
          </p:sp>
        </mc:Fallback>
      </mc:AlternateContent>
      <p:pic>
        <p:nvPicPr>
          <p:cNvPr id="14249" name="yt_image_14249">
            <a:extLst>
              <a:ext uri="">
                <a16:creationId xmlns:a16="http://schemas.microsoft.com/office/drawing/2014/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9033997" y="2510535"/>
            <a:ext cx="2618002" cy="229743"/>
          </a:xfrm>
          <a:prstGeom prst="rect">
            <a:avLst/>
          </a:prstGeom>
          <a:noFill/>
          <a:extLst>
            <a:ext uri="{909E8E84-426E-40DD-AFC4-6F175D3DCCD1}">
              <a14:hiddenFill xmlns:a14="http://schemas.microsoft.com/office/drawing/2010/main">
                <a:solidFill>
                  <a:srgbClr val="FFFFFF"/>
                </a:solidFill>
              </a14:hiddenFill>
            </a:ext>
          </a:extLst>
        </p:spPr>
      </p:pic>
      <p:pic>
        <p:nvPicPr>
          <p:cNvPr id="4" name="yt_shape_1723550948737">
            <a:extLst>
              <a:ext uri="{FF2B5EF4-FFF2-40B4-BE49-F238E27FC236}">
                <a16:creationId xmlns:a16="http://schemas.microsoft.com/office/drawing/2014/main" id="{0B996097-92E3-B918-2DA8-A877E78727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51404"/>
            <a:ext cx="1095567" cy="341628"/>
          </a:xfrm>
          <a:prstGeom prst="rect">
            <a:avLst/>
          </a:prstGeom>
        </p:spPr>
      </p:pic>
      <p:sp>
        <p:nvSpPr>
          <p:cNvPr id="3" name="文本框 2">
            <a:extLst>
              <a:ext uri="{FF2B5EF4-FFF2-40B4-BE49-F238E27FC236}">
                <a16:creationId xmlns:a16="http://schemas.microsoft.com/office/drawing/2014/main" id="{72CA16FF-F46A-F4E2-A570-A2447F2C6EE6}"/>
              </a:ext>
            </a:extLst>
          </p:cNvPr>
          <p:cNvSpPr txBox="1"/>
          <p:nvPr/>
        </p:nvSpPr>
        <p:spPr>
          <a:xfrm>
            <a:off x="450108" y="2463729"/>
            <a:ext cx="6215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4791682-00E0-3655-9D22-2560E8D5B386}"/>
                  </a:ext>
                </a:extLst>
              </p:cNvPr>
              <p:cNvSpPr txBox="1"/>
              <p:nvPr/>
            </p:nvSpPr>
            <p:spPr>
              <a:xfrm>
                <a:off x="450108" y="2939217"/>
                <a:ext cx="40789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m="http://schemas.openxmlformats.org/officeDocument/2006/math" xmlns="">
          <p:sp>
            <p:nvSpPr>
              <p:cNvPr id="5" name="文本框 4" descr="{'rangeId': 8}">
                <a:extLst>
                  <a:ext uri="{FF2B5EF4-FFF2-40B4-BE49-F238E27FC236}">
                    <a16:creationId xmlns:a16="http://schemas.microsoft.com/office/drawing/2014/main" id="{54791682-00E0-3655-9D22-2560E8D5B386}"/>
                  </a:ext>
                </a:extLst>
              </p:cNvPr>
              <p:cNvSpPr txBox="1">
                <a:spLocks noRot="1" noChangeAspect="1" noMove="1" noResize="1" noEditPoints="1" noAdjustHandles="1" noChangeArrowheads="1" noChangeShapeType="1" noTextEdit="1"/>
              </p:cNvSpPr>
              <p:nvPr/>
            </p:nvSpPr>
            <p:spPr>
              <a:xfrm>
                <a:off x="450108" y="2939217"/>
                <a:ext cx="4078986" cy="765061"/>
              </a:xfrm>
              <a:prstGeom prst="rect">
                <a:avLst/>
              </a:prstGeom>
              <a:blipFill>
                <a:blip r:embed="rId5"/>
                <a:stretch>
                  <a:fillRect l="-2392" r="-2392" b="-5556"/>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F57EB077-8C1B-9773-AA6B-47D103676101}"/>
              </a:ext>
            </a:extLst>
          </p:cNvPr>
          <p:cNvSpPr txBox="1"/>
          <p:nvPr/>
        </p:nvSpPr>
        <p:spPr>
          <a:xfrm>
            <a:off x="450108" y="3610666"/>
            <a:ext cx="3720211"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9cm</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FD32A429-88ED-B46B-65E5-AF62F3A3890B}"/>
                  </a:ext>
                </a:extLst>
              </p:cNvPr>
              <p:cNvSpPr txBox="1"/>
              <p:nvPr/>
            </p:nvSpPr>
            <p:spPr>
              <a:xfrm>
                <a:off x="450108" y="4221088"/>
                <a:ext cx="10758460" cy="765061"/>
              </a:xfrm>
              <a:prstGeom prst="rect">
                <a:avLst/>
              </a:prstGeom>
              <a:noFill/>
            </p:spPr>
            <p:txBody>
              <a:bodyPr vert="horz" wrap="none" rtlCol="0" anchor="ctr">
                <a:noAutofit/>
              </a:bodyPr>
              <a:lstStyle/>
              <a:p>
                <a:pPr lvl="0">
                  <a:lnSpc>
                    <a:spcPct val="129999"/>
                  </a:lnSpc>
                </a:pP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rPr>
                  <a:t>C</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9</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sym typeface="_⨹_1_ff74b"/>
                  </a:rPr>
                  <a:t>＋</a:t>
                </a:r>
                <a:r>
                  <a:rPr lang="en-US" altLang="zh-CN" sz="2400" dirty="0">
                    <a:solidFill>
                      <a:srgbClr val="FF0000"/>
                    </a:solidFill>
                    <a:latin typeface="Times New Roman" pitchFamily="24"/>
                    <a:ea typeface="宋体" pitchFamily="24"/>
                  </a:rPr>
                  <a:t>6</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7</a:t>
                </a:r>
                <a:r>
                  <a:rPr lang="en-US"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5</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cm</a:t>
                </a:r>
                <a:r>
                  <a:rPr lang="zh-CN" altLang="zh-CN" sz="2400" dirty="0">
                    <a:solidFill>
                      <a:srgbClr val="FF0000"/>
                    </a:solidFill>
                    <a:latin typeface="宋体" pitchFamily="24"/>
                    <a:ea typeface="宋体" pitchFamily="24"/>
                  </a:rPr>
                  <a:t>）</a:t>
                </a:r>
                <a:r>
                  <a:rPr lang="en-US" altLang="zh-CN" sz="2400" dirty="0">
                    <a:solidFill>
                      <a:srgbClr val="FF0000"/>
                    </a:solidFill>
                    <a:latin typeface="宋体" pitchFamily="24"/>
                    <a:ea typeface="宋体" pitchFamily="24"/>
                  </a:rPr>
                  <a:t>.</a:t>
                </a:r>
                <a:b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br>
                <a:endParaRPr lang="zh-CN" altLang="en-US" dirty="0">
                  <a:solidFill>
                    <a:srgbClr val="FF0000"/>
                  </a:solidFill>
                </a:endParaRPr>
              </a:p>
            </p:txBody>
          </p:sp>
        </mc:Choice>
        <mc:Fallback>
          <p:sp>
            <p:nvSpPr>
              <p:cNvPr id="7" name="文本框 6">
                <a:extLst>
                  <a:ext uri="{FF2B5EF4-FFF2-40B4-BE49-F238E27FC236}">
                    <a16:creationId xmlns:a16="http://schemas.microsoft.com/office/drawing/2014/main" id="{FD32A429-88ED-B46B-65E5-AF62F3A3890B}"/>
                  </a:ext>
                </a:extLst>
              </p:cNvPr>
              <p:cNvSpPr txBox="1">
                <a:spLocks noRot="1" noChangeAspect="1" noMove="1" noResize="1" noEditPoints="1" noAdjustHandles="1" noChangeArrowheads="1" noChangeShapeType="1" noTextEdit="1"/>
              </p:cNvSpPr>
              <p:nvPr/>
            </p:nvSpPr>
            <p:spPr>
              <a:xfrm>
                <a:off x="450108" y="4221088"/>
                <a:ext cx="10758460" cy="765061"/>
              </a:xfrm>
              <a:prstGeom prst="rect">
                <a:avLst/>
              </a:prstGeom>
              <a:blipFill>
                <a:blip r:embed="rId6"/>
                <a:stretch>
                  <a:fillRect l="-907" t="-5556" r="-5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P spid="6" grpId="0" build="allAtOnce"/>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yt_shape_14252"/>
              <p:cNvSpPr txBox="1"/>
              <p:nvPr/>
            </p:nvSpPr>
            <p:spPr>
              <a:xfrm>
                <a:off x="540119" y="900000"/>
                <a:ext cx="11492915" cy="3237425"/>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若</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为线</a:t>
                </a:r>
                <a:r>
                  <a:rPr lang="zh-CN" altLang="zh-CN" sz="2400" b="0" i="0" u="none" spc="375">
                    <a:solidFill>
                      <a:srgbClr val="000000"/>
                    </a:solidFill>
                    <a:effectLst/>
                    <a:latin typeface="Times New Roman" pitchFamily="24"/>
                    <a:ea typeface="宋体" pitchFamily="24"/>
                  </a:rPr>
                  <a:t>段</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上任一点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满</a:t>
                </a:r>
                <a:r>
                  <a:rPr lang="zh-CN" altLang="zh-CN" sz="2400" b="0" i="0" u="none" spc="375">
                    <a:solidFill>
                      <a:srgbClr val="000000"/>
                    </a:solidFill>
                    <a:effectLst/>
                    <a:latin typeface="Times New Roman" pitchFamily="24"/>
                    <a:ea typeface="宋体" pitchFamily="24"/>
                  </a:rPr>
                  <a:t>足</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C</a:t>
                </a:r>
                <a:r>
                  <a:rPr lang="en-US" altLang="zh-CN" sz="2400" b="0" i="1" u="none" spc="375">
                    <a:solidFill>
                      <a:srgbClr val="000000"/>
                    </a:solidFill>
                    <a:effectLst/>
                    <a:latin typeface="Times New Roman" pitchFamily="24"/>
                    <a:ea typeface="宋体" pitchFamily="24"/>
                  </a:rPr>
                  <a:t>B</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a</a:t>
                </a:r>
                <a:r>
                  <a:rPr lang="zh-CN" altLang="zh-CN" sz="1500" b="0" i="0" u="none">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cm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其它条件不变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你能猜</a:t>
                </a:r>
                <a:r>
                  <a:rPr lang="zh-CN" altLang="zh-CN" sz="2400" b="0" i="0" u="none" spc="375">
                    <a:solidFill>
                      <a:srgbClr val="000000"/>
                    </a:solidFill>
                    <a:effectLst/>
                    <a:latin typeface="Times New Roman" pitchFamily="24"/>
                    <a:ea typeface="宋体" pitchFamily="24"/>
                    <a:sym typeface="_⨹_1_6ba46"/>
                  </a:rPr>
                  <a:t>想</a:t>
                </a:r>
                <a:br>
                  <a:rPr lang="zh-CN" altLang="zh-CN" sz="2400" b="0" i="0" u="none" spc="375">
                    <a:solidFill>
                      <a:srgbClr val="000000"/>
                    </a:solidFill>
                    <a:effectLst/>
                    <a:latin typeface="Times New Roman" pitchFamily="24"/>
                    <a:ea typeface="宋体" pitchFamily="24"/>
                  </a:rPr>
                </a:br>
                <a:r>
                  <a:rPr lang="en-US" altLang="zh-CN" sz="2400" b="0" i="1" u="none">
                    <a:solidFill>
                      <a:srgbClr val="000000"/>
                    </a:solidFill>
                    <a:effectLst/>
                    <a:latin typeface="Times New Roman" pitchFamily="24"/>
                    <a:ea typeface="宋体" pitchFamily="24"/>
                  </a:rPr>
                  <a:t>M</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的长度吗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请直接写出你的答案</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M</a:t>
                </a:r>
                <a:r>
                  <a:rPr lang="zh-CN" altLang="zh-CN" sz="2400" b="0" i="0" u="none" spc="375">
                    <a:solidFill>
                      <a:srgbClr val="FF0000">
                        <a:alpha val="0"/>
                      </a:srgbClr>
                    </a:solidFill>
                    <a:effectLst/>
                    <a:latin typeface="Times New Roman" pitchFamily="24"/>
                    <a:ea typeface="楷体" pitchFamily="24"/>
                  </a:rPr>
                  <a:t>、</a:t>
                </a:r>
                <a:r>
                  <a:rPr lang="en-US" altLang="zh-CN" sz="2400" b="0" i="1" u="none" spc="375">
                    <a:solidFill>
                      <a:srgbClr val="FF0000">
                        <a:alpha val="0"/>
                      </a:srgbClr>
                    </a:solidFill>
                    <a:effectLst/>
                    <a:latin typeface="Times New Roman" pitchFamily="24"/>
                    <a:ea typeface="宋体" pitchFamily="24"/>
                  </a:rPr>
                  <a:t>N</a:t>
                </a:r>
                <a:r>
                  <a:rPr lang="zh-CN" altLang="zh-CN" sz="2400" b="0" i="0" u="none">
                    <a:solidFill>
                      <a:srgbClr val="FF0000">
                        <a:alpha val="0"/>
                      </a:srgbClr>
                    </a:solidFill>
                    <a:effectLst/>
                    <a:latin typeface="Times New Roman" pitchFamily="24"/>
                    <a:ea typeface="楷体" pitchFamily="24"/>
                  </a:rPr>
                  <a:t>分别</a:t>
                </a:r>
                <a:r>
                  <a:rPr lang="zh-CN" altLang="zh-CN" sz="2400" b="0" i="0" u="none" spc="375">
                    <a:solidFill>
                      <a:srgbClr val="FF0000">
                        <a:alpha val="0"/>
                      </a:srgbClr>
                    </a:solidFill>
                    <a:effectLst/>
                    <a:latin typeface="Times New Roman" pitchFamily="24"/>
                    <a:ea typeface="楷体" pitchFamily="24"/>
                  </a:rPr>
                  <a:t>是</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B</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zh-CN" altLang="zh-CN" sz="1500" b="0" i="0" u="none">
                    <a:solidFill>
                      <a:srgbClr val="FF0000">
                        <a:alpha val="0"/>
                      </a:srgbClr>
                    </a:solidFill>
                    <a:effectLst/>
                    <a:latin typeface="Times New Roman" pitchFamily="24"/>
                    <a:ea typeface="楷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3" name="yt_shape_14252" descr="{&quot;rangeId&quot;:8}"/>
              <p:cNvSpPr txBox="1">
                <a:spLocks noRot="1" noChangeAspect="1" noMove="1" noResize="1" noEditPoints="1" noAdjustHandles="1" noChangeArrowheads="1" noChangeShapeType="1" noTextEdit="1"/>
              </p:cNvSpPr>
              <p:nvPr/>
            </p:nvSpPr>
            <p:spPr>
              <a:xfrm>
                <a:off x="540119" y="900000"/>
                <a:ext cx="11492915" cy="3237425"/>
              </a:xfrm>
              <a:prstGeom prst="rect">
                <a:avLst/>
              </a:prstGeom>
              <a:blipFill>
                <a:blip r:embed="rId2"/>
                <a:stretch>
                  <a:fillRect l="-1645" t="-1695" b="-2260"/>
                </a:stretch>
              </a:blipFill>
            </p:spPr>
            <p:txBody>
              <a:bodyPr/>
              <a:lstStyle/>
              <a:p>
                <a:r>
                  <a:rPr lang="zh-CN" altLang="en-US">
                    <a:noFill/>
                  </a:rPr>
                  <a:t> </a:t>
                </a:r>
              </a:p>
            </p:txBody>
          </p:sp>
        </mc:Fallback>
      </mc:AlternateContent>
      <p:pic>
        <p:nvPicPr>
          <p:cNvPr id="14254" name="yt_image_14254" title="H_18.0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033997" y="2011799"/>
            <a:ext cx="2618002" cy="22974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5C07F40-E898-4256-3F0C-9C6864D61463}"/>
              </a:ext>
            </a:extLst>
          </p:cNvPr>
          <p:cNvSpPr txBox="1"/>
          <p:nvPr/>
        </p:nvSpPr>
        <p:spPr>
          <a:xfrm>
            <a:off x="450108" y="1804170"/>
            <a:ext cx="6215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FFBA4392-29A5-FB4D-7828-4D27C61EF19E}"/>
                  </a:ext>
                </a:extLst>
              </p:cNvPr>
              <p:cNvSpPr txBox="1"/>
              <p:nvPr/>
            </p:nvSpPr>
            <p:spPr>
              <a:xfrm>
                <a:off x="450108" y="2279658"/>
                <a:ext cx="40789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4" name="文本框 3" descr="{'rangeId': 8}">
                <a:extLst>
                  <a:ext uri="{FF2B5EF4-FFF2-40B4-BE49-F238E27FC236}">
                    <a16:creationId xmlns:a16="http://schemas.microsoft.com/office/drawing/2014/main" id="{FFBA4392-29A5-FB4D-7828-4D27C61EF19E}"/>
                  </a:ext>
                </a:extLst>
              </p:cNvPr>
              <p:cNvSpPr txBox="1">
                <a:spLocks noRot="1" noChangeAspect="1" noMove="1" noResize="1" noEditPoints="1" noAdjustHandles="1" noChangeArrowheads="1" noChangeShapeType="1" noTextEdit="1"/>
              </p:cNvSpPr>
              <p:nvPr/>
            </p:nvSpPr>
            <p:spPr>
              <a:xfrm>
                <a:off x="450108" y="2279658"/>
                <a:ext cx="4078986" cy="765061"/>
              </a:xfrm>
              <a:prstGeom prst="rect">
                <a:avLst/>
              </a:prstGeom>
              <a:blipFill>
                <a:blip r:embed="rId4"/>
                <a:stretch>
                  <a:fillRect l="-2392" r="-2392" b="-560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70E8D8D4-1A0A-671A-C282-32A3E5BA4A7A}"/>
              </a:ext>
            </a:extLst>
          </p:cNvPr>
          <p:cNvSpPr txBox="1"/>
          <p:nvPr/>
        </p:nvSpPr>
        <p:spPr>
          <a:xfrm>
            <a:off x="450108" y="2951107"/>
            <a:ext cx="2986786"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zh-CN" altLang="zh-CN" sz="1500" b="0" i="0" strike="noStrike" kern="1200" cap="none" spc="0" normalizeH="0" baseline="0" noProof="0">
                <a:ln>
                  <a:noFill/>
                </a:ln>
                <a:solidFill>
                  <a:srgbClr val="FF0000"/>
                </a:solidFill>
                <a:effectLst/>
                <a:uLnTx/>
                <a:uFillTx/>
                <a:latin typeface="Times New Roman" pitchFamily="24"/>
                <a:ea typeface="楷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16240F2C-8991-9A03-6837-CF3E0E1F2957}"/>
                  </a:ext>
                </a:extLst>
              </p:cNvPr>
              <p:cNvSpPr txBox="1"/>
              <p:nvPr/>
            </p:nvSpPr>
            <p:spPr>
              <a:xfrm>
                <a:off x="450108" y="3426595"/>
                <a:ext cx="6974587" cy="726326"/>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6" name="文本框 5" descr="{'rangeId': 8}">
                <a:extLst>
                  <a:ext uri="{FF2B5EF4-FFF2-40B4-BE49-F238E27FC236}">
                    <a16:creationId xmlns:a16="http://schemas.microsoft.com/office/drawing/2014/main" id="{16240F2C-8991-9A03-6837-CF3E0E1F2957}"/>
                  </a:ext>
                </a:extLst>
              </p:cNvPr>
              <p:cNvSpPr txBox="1">
                <a:spLocks noRot="1" noChangeAspect="1" noMove="1" noResize="1" noEditPoints="1" noAdjustHandles="1" noChangeArrowheads="1" noChangeShapeType="1" noTextEdit="1"/>
              </p:cNvSpPr>
              <p:nvPr/>
            </p:nvSpPr>
            <p:spPr>
              <a:xfrm>
                <a:off x="450108" y="3426595"/>
                <a:ext cx="6974587" cy="726326"/>
              </a:xfrm>
              <a:prstGeom prst="rect">
                <a:avLst/>
              </a:prstGeom>
              <a:blipFill>
                <a:blip r:embed="rId5"/>
                <a:stretch>
                  <a:fillRect l="-1399" r="-1224" b="-840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yt_shape_14257"/>
              <p:cNvSpPr txBox="1"/>
              <p:nvPr/>
            </p:nvSpPr>
            <p:spPr>
              <a:xfrm>
                <a:off x="540119" y="900000"/>
                <a:ext cx="11492915" cy="1599156"/>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若</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在线</a:t>
                </a:r>
                <a:r>
                  <a:rPr lang="zh-CN" altLang="zh-CN" sz="2400" b="0" i="0" u="none" spc="375">
                    <a:solidFill>
                      <a:srgbClr val="000000"/>
                    </a:solidFill>
                    <a:effectLst/>
                    <a:latin typeface="Times New Roman" pitchFamily="24"/>
                    <a:ea typeface="宋体" pitchFamily="24"/>
                  </a:rPr>
                  <a:t>段</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的延长线上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且满</a:t>
                </a:r>
                <a:r>
                  <a:rPr lang="zh-CN" altLang="zh-CN" sz="2400" b="0" i="0" u="none" spc="375">
                    <a:solidFill>
                      <a:srgbClr val="000000"/>
                    </a:solidFill>
                    <a:effectLst/>
                    <a:latin typeface="Times New Roman" pitchFamily="24"/>
                    <a:ea typeface="宋体" pitchFamily="24"/>
                  </a:rPr>
                  <a:t>足</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rPr>
                  <a:t>＝</a:t>
                </a:r>
                <a:r>
                  <a:rPr lang="en-US" altLang="zh-CN" sz="2400" b="0" i="1" u="none">
                    <a:solidFill>
                      <a:srgbClr val="000000"/>
                    </a:solidFill>
                    <a:effectLst/>
                    <a:latin typeface="Times New Roman" pitchFamily="24"/>
                    <a:ea typeface="宋体" pitchFamily="24"/>
                  </a:rPr>
                  <a:t>b</a:t>
                </a:r>
                <a:r>
                  <a:rPr lang="zh-CN" altLang="zh-CN" sz="1500" b="0" i="0" u="none">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cm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M</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分别</a:t>
                </a:r>
                <a:r>
                  <a:rPr lang="zh-CN" altLang="zh-CN" sz="2400" b="0" i="0" u="none" spc="375">
                    <a:solidFill>
                      <a:srgbClr val="000000"/>
                    </a:solidFill>
                    <a:effectLst/>
                    <a:latin typeface="Times New Roman" pitchFamily="24"/>
                    <a:ea typeface="宋体" pitchFamily="24"/>
                  </a:rPr>
                  <a:t>为</a:t>
                </a: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C</a:t>
                </a:r>
                <a:r>
                  <a:rPr lang="zh-CN" altLang="zh-CN" sz="2400" b="0" i="0" u="none" spc="375">
                    <a:solidFill>
                      <a:srgbClr val="000000"/>
                    </a:solidFill>
                    <a:effectLst/>
                    <a:latin typeface="宋体" pitchFamily="24"/>
                    <a:ea typeface="宋体" pitchFamily="24"/>
                    <a:sym typeface="_⨹_1_907c4"/>
                  </a:rPr>
                  <a:t>、</a:t>
                </a:r>
                <a:br>
                  <a:rPr lang="zh-CN" altLang="zh-CN" sz="2400" b="0" i="0" u="none" spc="375">
                    <a:solidFill>
                      <a:srgbClr val="000000"/>
                    </a:solidFill>
                    <a:effectLst/>
                    <a:latin typeface="宋体" pitchFamily="24"/>
                    <a:ea typeface="宋体" pitchFamily="24"/>
                  </a:rPr>
                </a:br>
                <a:r>
                  <a:rPr lang="en-US" altLang="zh-CN" sz="2400" b="0" i="1" u="none">
                    <a:solidFill>
                      <a:srgbClr val="000000"/>
                    </a:solidFill>
                    <a:effectLst/>
                    <a:latin typeface="Times New Roman" pitchFamily="24"/>
                    <a:ea typeface="宋体" pitchFamily="24"/>
                  </a:rPr>
                  <a:t>B</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的中点</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你能猜</a:t>
                </a:r>
                <a:r>
                  <a:rPr lang="zh-CN" altLang="zh-CN" sz="2400" b="0" i="0" u="none" spc="375">
                    <a:solidFill>
                      <a:srgbClr val="000000"/>
                    </a:solidFill>
                    <a:effectLst/>
                    <a:latin typeface="Times New Roman" pitchFamily="24"/>
                    <a:ea typeface="宋体" pitchFamily="24"/>
                  </a:rPr>
                  <a:t>想</a:t>
                </a:r>
                <a:r>
                  <a:rPr lang="en-US" altLang="zh-CN" sz="2400" b="0" i="1" u="none">
                    <a:solidFill>
                      <a:srgbClr val="000000"/>
                    </a:solidFill>
                    <a:effectLst/>
                    <a:latin typeface="Times New Roman" pitchFamily="24"/>
                    <a:ea typeface="宋体" pitchFamily="24"/>
                  </a:rPr>
                  <a:t>M</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rPr>
                  <a:t>的长度吗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请画出图形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写出你的结论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并说明理由</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如图</a:t>
                </a:r>
                <a:r>
                  <a:rPr lang="zh-CN"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4" name="yt_shape_14257" descr="{&quot;rangeId&quot;:8}"/>
              <p:cNvSpPr txBox="1">
                <a:spLocks noRot="1" noChangeAspect="1" noMove="1" noResize="1" noEditPoints="1" noAdjustHandles="1" noChangeArrowheads="1" noChangeShapeType="1" noTextEdit="1"/>
              </p:cNvSpPr>
              <p:nvPr/>
            </p:nvSpPr>
            <p:spPr>
              <a:xfrm>
                <a:off x="540119" y="900000"/>
                <a:ext cx="11492915" cy="1599156"/>
              </a:xfrm>
              <a:prstGeom prst="rect">
                <a:avLst/>
              </a:prstGeom>
              <a:blipFill>
                <a:blip r:embed="rId2"/>
                <a:stretch>
                  <a:fillRect l="-1645" t="-3435" b="-5725"/>
                </a:stretch>
              </a:blipFill>
            </p:spPr>
            <p:txBody>
              <a:bodyPr/>
              <a:lstStyle/>
              <a:p>
                <a:r>
                  <a:rPr lang="zh-CN" altLang="en-US">
                    <a:noFill/>
                  </a:rPr>
                  <a:t> </a:t>
                </a:r>
              </a:p>
            </p:txBody>
          </p:sp>
        </mc:Fallback>
      </mc:AlternateContent>
      <p:pic>
        <p:nvPicPr>
          <p:cNvPr id="14259" name="yt_image_14259" title="H_18.09">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033997" y="2011799"/>
            <a:ext cx="2618002" cy="229743"/>
          </a:xfrm>
          <a:prstGeom prst="rect">
            <a:avLst/>
          </a:prstGeom>
          <a:noFill/>
          <a:extLst>
            <a:ext uri="{909E8E84-426E-40DD-AFC4-6F175D3DCCD1}">
              <a14:hiddenFill xmlns:a14="http://schemas.microsoft.com/office/drawing/2010/main">
                <a:solidFill>
                  <a:srgbClr val="FFFFFF"/>
                </a:solidFill>
              </a14:hiddenFill>
            </a:ext>
          </a:extLst>
        </p:spPr>
      </p:pic>
      <p:sp>
        <p:nvSpPr>
          <p:cNvPr id="14262" name="yt_shape_14262"/>
          <p:cNvSpPr txBox="1"/>
          <p:nvPr/>
        </p:nvSpPr>
        <p:spPr>
          <a:xfrm>
            <a:off x="540000" y="2853703"/>
            <a:ext cx="4055149" cy="207108"/>
          </a:xfrm>
          <a:prstGeom prst="rect">
            <a:avLst/>
          </a:prstGeom>
        </p:spPr>
        <p:txBody>
          <a:bodyPr vert="horz" wrap="none" lIns="0" tIns="0" rIns="0" bIns="0" rtlCol="0">
            <a:noAutofit/>
          </a:bodyPr>
          <a:lstStyle/>
          <a:p>
            <a:pPr algn="l" eaLnBrk="1" latinLnBrk="0" hangingPunct="0">
              <a:lnSpc>
                <a:spcPct val="129999"/>
              </a:lnSpc>
            </a:pPr>
            <a:r>
              <a:rPr lang="en-US" altLang="zh-CN" sz="1150" b="0" i="0" u="none" spc="31334">
                <a:solidFill>
                  <a:srgbClr val="1EE3CF"/>
                </a:solidFill>
                <a:effectLst/>
                <a:latin typeface="Times New Roman" pitchFamily="12"/>
                <a:ea typeface="宋体" pitchFamily="12"/>
              </a:rPr>
              <a:t> </a:t>
            </a:r>
          </a:p>
        </p:txBody>
      </p:sp>
      <p:pic>
        <p:nvPicPr>
          <p:cNvPr id="14261" name="yt_image_14261" title="H_12.25220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540000" y="2780928"/>
            <a:ext cx="4013472" cy="15560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4264" name="yt_shape_14264"/>
              <p:cNvSpPr txBox="1"/>
              <p:nvPr/>
            </p:nvSpPr>
            <p:spPr>
              <a:xfrm>
                <a:off x="540000" y="3139897"/>
                <a:ext cx="8810104" cy="2277162"/>
              </a:xfrm>
              <a:prstGeom prst="rect">
                <a:avLst/>
              </a:prstGeom>
            </p:spPr>
            <p:txBody>
              <a:bodyPr vert="horz" wrap="none" lIns="0" tIns="0" rIns="0" bIns="0" rtlCol="0">
                <a:noAutofit/>
              </a:bodyPr>
              <a:lstStyle/>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M</a:t>
                </a:r>
                <a:r>
                  <a:rPr lang="zh-CN" altLang="zh-CN" sz="2400" b="0" i="0" u="none" spc="375">
                    <a:solidFill>
                      <a:srgbClr val="FF0000">
                        <a:alpha val="0"/>
                      </a:srgbClr>
                    </a:solidFill>
                    <a:effectLst/>
                    <a:latin typeface="Times New Roman" pitchFamily="24"/>
                    <a:ea typeface="楷体" pitchFamily="24"/>
                  </a:rPr>
                  <a:t>、</a:t>
                </a:r>
                <a:r>
                  <a:rPr lang="en-US" altLang="zh-CN" sz="2400" b="0" i="1" u="none" spc="375">
                    <a:solidFill>
                      <a:srgbClr val="FF0000">
                        <a:alpha val="0"/>
                      </a:srgbClr>
                    </a:solidFill>
                    <a:effectLst/>
                    <a:latin typeface="Times New Roman" pitchFamily="24"/>
                    <a:ea typeface="宋体" pitchFamily="24"/>
                  </a:rPr>
                  <a:t>N</a:t>
                </a:r>
                <a:r>
                  <a:rPr lang="zh-CN" altLang="zh-CN" sz="2400" b="0" i="0" u="none">
                    <a:solidFill>
                      <a:srgbClr val="FF0000">
                        <a:alpha val="0"/>
                      </a:srgbClr>
                    </a:solidFill>
                    <a:effectLst/>
                    <a:latin typeface="Times New Roman" pitchFamily="24"/>
                    <a:ea typeface="楷体" pitchFamily="24"/>
                  </a:rPr>
                  <a:t>分别</a:t>
                </a:r>
                <a:r>
                  <a:rPr lang="zh-CN" altLang="zh-CN" sz="2400" b="0" i="0" u="none" spc="375">
                    <a:solidFill>
                      <a:srgbClr val="FF0000">
                        <a:alpha val="0"/>
                      </a:srgbClr>
                    </a:solidFill>
                    <a:effectLst/>
                    <a:latin typeface="Times New Roman" pitchFamily="24"/>
                    <a:ea typeface="楷体" pitchFamily="24"/>
                  </a:rPr>
                  <a:t>是</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Times New Roman" pitchFamily="24"/>
                    <a:ea typeface="楷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Times New Roman" pitchFamily="24"/>
                    <a:ea typeface="楷体" pitchFamily="24"/>
                  </a:rPr>
                  <a:t>的中点</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a:t>
                </a:r>
                <a:r>
                  <a:rPr lang="zh-CN" altLang="zh-CN" sz="1500" b="0" i="0" u="none">
                    <a:solidFill>
                      <a:srgbClr val="FF0000">
                        <a:alpha val="0"/>
                      </a:srgbClr>
                    </a:solidFill>
                    <a:effectLst/>
                    <a:latin typeface="Times New Roman" pitchFamily="24"/>
                    <a:ea typeface="楷体" pitchFamily="24"/>
                  </a:rPr>
                  <a:t> </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M</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C</a:t>
                </a:r>
                <a:r>
                  <a:rPr lang="en-US" altLang="zh-CN" sz="2400" b="0" i="1" u="none" spc="375">
                    <a:solidFill>
                      <a:srgbClr val="FF0000">
                        <a:alpha val="0"/>
                      </a:srgbClr>
                    </a:solidFill>
                    <a:effectLst/>
                    <a:latin typeface="Times New Roman" pitchFamily="24"/>
                    <a:ea typeface="宋体" pitchFamily="24"/>
                  </a:rPr>
                  <a:t>N</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C</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B</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4264" name="yt_shape_14264" descr="{&quot;rangeId&quot;:23,&quot;mathAnswerShape&quot;:1}"/>
              <p:cNvSpPr txBox="1">
                <a:spLocks noRot="1" noChangeAspect="1" noMove="1" noResize="1" noEditPoints="1" noAdjustHandles="1" noChangeArrowheads="1" noChangeShapeType="1" noTextEdit="1"/>
              </p:cNvSpPr>
              <p:nvPr/>
            </p:nvSpPr>
            <p:spPr>
              <a:xfrm>
                <a:off x="540000" y="3139897"/>
                <a:ext cx="8810104" cy="2277162"/>
              </a:xfrm>
              <a:prstGeom prst="rect">
                <a:avLst/>
              </a:prstGeom>
              <a:blipFill>
                <a:blip r:embed="rId5"/>
                <a:stretch>
                  <a:fillRect l="-2145" t="-2139" r="-969" b="-37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967AB6B1-A0B8-2110-85F5-011BA42CC16D}"/>
                  </a:ext>
                </a:extLst>
              </p:cNvPr>
              <p:cNvSpPr txBox="1"/>
              <p:nvPr/>
            </p:nvSpPr>
            <p:spPr>
              <a:xfrm>
                <a:off x="450108" y="1804170"/>
                <a:ext cx="4051998"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如图</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2" name="文本框 1" descr="{'rangeId': 8}">
                <a:extLst>
                  <a:ext uri="{FF2B5EF4-FFF2-40B4-BE49-F238E27FC236}">
                    <a16:creationId xmlns:a16="http://schemas.microsoft.com/office/drawing/2014/main" id="{967AB6B1-A0B8-2110-85F5-011BA42CC16D}"/>
                  </a:ext>
                </a:extLst>
              </p:cNvPr>
              <p:cNvSpPr txBox="1">
                <a:spLocks noRot="1" noChangeAspect="1" noMove="1" noResize="1" noEditPoints="1" noAdjustHandles="1" noChangeArrowheads="1" noChangeShapeType="1" noTextEdit="1"/>
              </p:cNvSpPr>
              <p:nvPr/>
            </p:nvSpPr>
            <p:spPr>
              <a:xfrm>
                <a:off x="450108" y="1804170"/>
                <a:ext cx="4051998" cy="726326"/>
              </a:xfrm>
              <a:prstGeom prst="rect">
                <a:avLst/>
              </a:prstGeom>
              <a:blipFill>
                <a:blip r:embed="rId6"/>
                <a:stretch>
                  <a:fillRect l="-2406" r="-2256" b="-8403"/>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96A3B2AE-E8B5-6890-20FB-AAE9EDB8E087}"/>
              </a:ext>
            </a:extLst>
          </p:cNvPr>
          <p:cNvSpPr txBox="1"/>
          <p:nvPr/>
        </p:nvSpPr>
        <p:spPr>
          <a:xfrm>
            <a:off x="449989" y="3093091"/>
            <a:ext cx="4844161"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分别</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是</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的中点</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CA224627-453E-C7CB-AB2C-1A8AEDED87C1}"/>
                  </a:ext>
                </a:extLst>
              </p:cNvPr>
              <p:cNvSpPr txBox="1"/>
              <p:nvPr/>
            </p:nvSpPr>
            <p:spPr>
              <a:xfrm>
                <a:off x="449989" y="3568579"/>
                <a:ext cx="4078986" cy="765061"/>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5" name="文本框 4" descr="{'rangeId': 23, 'mathAnswerShape': 1}">
                <a:extLst>
                  <a:ext uri="{FF2B5EF4-FFF2-40B4-BE49-F238E27FC236}">
                    <a16:creationId xmlns:a16="http://schemas.microsoft.com/office/drawing/2014/main" id="{CA224627-453E-C7CB-AB2C-1A8AEDED87C1}"/>
                  </a:ext>
                </a:extLst>
              </p:cNvPr>
              <p:cNvSpPr txBox="1">
                <a:spLocks noRot="1" noChangeAspect="1" noMove="1" noResize="1" noEditPoints="1" noAdjustHandles="1" noChangeArrowheads="1" noChangeShapeType="1" noTextEdit="1"/>
              </p:cNvSpPr>
              <p:nvPr/>
            </p:nvSpPr>
            <p:spPr>
              <a:xfrm>
                <a:off x="449989" y="3568579"/>
                <a:ext cx="4078986" cy="765061"/>
              </a:xfrm>
              <a:prstGeom prst="rect">
                <a:avLst/>
              </a:prstGeom>
              <a:blipFill>
                <a:blip r:embed="rId7"/>
                <a:stretch>
                  <a:fillRect l="-2392" r="-2392" b="-5556"/>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F246CAFA-4B9A-08E2-F2B6-F808F3B4F56E}"/>
              </a:ext>
            </a:extLst>
          </p:cNvPr>
          <p:cNvSpPr txBox="1"/>
          <p:nvPr/>
        </p:nvSpPr>
        <p:spPr>
          <a:xfrm>
            <a:off x="449989" y="4240028"/>
            <a:ext cx="2986786"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zh-CN" altLang="zh-CN" sz="1500" b="0" i="0" strike="noStrike" kern="1200" cap="none" spc="0" normalizeH="0" baseline="0" noProof="0">
                <a:ln>
                  <a:noFill/>
                </a:ln>
                <a:solidFill>
                  <a:srgbClr val="FF0000"/>
                </a:solidFill>
                <a:effectLst/>
                <a:uLnTx/>
                <a:uFillTx/>
                <a:latin typeface="Times New Roman" pitchFamily="24"/>
                <a:ea typeface="楷体" pitchFamily="24"/>
                <a:cs typeface="+mn-cs"/>
              </a:rPr>
              <a:t> </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8BEDAFB3-DFE3-74C0-D36D-ACE6503ABDB9}"/>
                  </a:ext>
                </a:extLst>
              </p:cNvPr>
              <p:cNvSpPr txBox="1"/>
              <p:nvPr/>
            </p:nvSpPr>
            <p:spPr>
              <a:xfrm>
                <a:off x="449989" y="4715516"/>
                <a:ext cx="8904987" cy="726326"/>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M</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C</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N</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B</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7" name="文本框 6" descr="{'rangeId': 23, 'mathAnswerShape': 1}">
                <a:extLst>
                  <a:ext uri="{FF2B5EF4-FFF2-40B4-BE49-F238E27FC236}">
                    <a16:creationId xmlns:a16="http://schemas.microsoft.com/office/drawing/2014/main" id="{8BEDAFB3-DFE3-74C0-D36D-ACE6503ABDB9}"/>
                  </a:ext>
                </a:extLst>
              </p:cNvPr>
              <p:cNvSpPr txBox="1">
                <a:spLocks noRot="1" noChangeAspect="1" noMove="1" noResize="1" noEditPoints="1" noAdjustHandles="1" noChangeArrowheads="1" noChangeShapeType="1" noTextEdit="1"/>
              </p:cNvSpPr>
              <p:nvPr/>
            </p:nvSpPr>
            <p:spPr>
              <a:xfrm>
                <a:off x="449989" y="4715516"/>
                <a:ext cx="8904987" cy="726326"/>
              </a:xfrm>
              <a:prstGeom prst="rect">
                <a:avLst/>
              </a:prstGeom>
              <a:blipFill>
                <a:blip r:embed="rId8"/>
                <a:stretch>
                  <a:fillRect l="-1095" r="-890" b="-840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61"/>
                                        </p:tgtEl>
                                        <p:attrNameLst>
                                          <p:attrName>style.visibility</p:attrName>
                                        </p:attrNameLst>
                                      </p:cBhvr>
                                      <p:to>
                                        <p:strVal val="visible"/>
                                      </p:to>
                                    </p:set>
                                    <p:animEffect transition="in" filter="blinds(horizontal)">
                                      <p:cBhvr>
                                        <p:cTn id="12" dur="500"/>
                                        <p:tgtEl>
                                          <p:spTgt spid="1426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yt_shape_14269"/>
              <p:cNvSpPr txBox="1"/>
              <p:nvPr/>
            </p:nvSpPr>
            <p:spPr>
              <a:xfrm>
                <a:off x="540000" y="900000"/>
                <a:ext cx="10906832" cy="3987310"/>
              </a:xfrm>
              <a:prstGeom prst="rect">
                <a:avLst/>
              </a:prstGeom>
            </p:spPr>
            <p:txBody>
              <a:bodyPr vert="horz" wrap="none" lIns="0" tIns="0" rIns="0" bIns="0" rtlCol="0">
                <a:noAutofit/>
              </a:bodyPr>
              <a:lstStyle/>
              <a:p>
                <a:pPr eaLnBrk="1" latinLnBrk="0" hangingPunct="0">
                  <a:lnSpc>
                    <a:spcPct val="129999"/>
                  </a:lnSpc>
                </a:pPr>
                <a:r>
                  <a:rPr lang="en-US" altLang="zh-CN" sz="2400" b="0" i="0" u="none" dirty="0">
                    <a:solidFill>
                      <a:srgbClr val="000000"/>
                    </a:solidFill>
                    <a:effectLst/>
                    <a:latin typeface="Times New Roman" pitchFamily="24"/>
                    <a:ea typeface="宋体" pitchFamily="24"/>
                  </a:rPr>
                  <a:t>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如图</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O</a:t>
                </a:r>
                <a:r>
                  <a:rPr lang="en-US" altLang="zh-CN" sz="2400" b="0" i="1" u="none" spc="375" dirty="0">
                    <a:solidFill>
                      <a:srgbClr val="000000"/>
                    </a:solidFill>
                    <a:effectLst/>
                    <a:latin typeface="Times New Roman" pitchFamily="24"/>
                    <a:ea typeface="宋体" pitchFamily="24"/>
                  </a:rPr>
                  <a:t>D</a:t>
                </a:r>
                <a:r>
                  <a:rPr lang="zh-CN" altLang="zh-CN" sz="2400" b="0" i="0" u="none" dirty="0">
                    <a:solidFill>
                      <a:srgbClr val="000000"/>
                    </a:solidFill>
                    <a:effectLst/>
                    <a:latin typeface="Times New Roman" pitchFamily="24"/>
                    <a:ea typeface="宋体" pitchFamily="24"/>
                  </a:rPr>
                  <a:t>是</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Times New Roman" pitchFamily="24"/>
                    <a:ea typeface="宋体" pitchFamily="24"/>
                  </a:rPr>
                  <a:t>的平分线</a:t>
                </a:r>
                <a:r>
                  <a:rPr lang="zh-CN"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O</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Times New Roman" pitchFamily="24"/>
                    <a:ea typeface="宋体" pitchFamily="24"/>
                  </a:rPr>
                  <a:t>是</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BO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Times New Roman" pitchFamily="24"/>
                    <a:ea typeface="宋体" pitchFamily="24"/>
                  </a:rPr>
                  <a:t>的平分线</a:t>
                </a:r>
                <a:r>
                  <a:rPr lang="en-US"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当</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90</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BO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40</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时</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求</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DO</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Times New Roman" pitchFamily="24"/>
                    <a:ea typeface="宋体" pitchFamily="24"/>
                  </a:rPr>
                  <a:t>的度数</a:t>
                </a:r>
                <a:r>
                  <a:rPr lang="zh-CN"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如图</a:t>
                </a: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当</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AO</a:t>
                </a:r>
                <a:r>
                  <a:rPr lang="en-US" altLang="zh-CN" sz="2400" b="0" i="1" u="none" spc="375" dirty="0">
                    <a:solidFill>
                      <a:srgbClr val="000000"/>
                    </a:solidFill>
                    <a:effectLst/>
                    <a:latin typeface="Times New Roman" pitchFamily="24"/>
                    <a:ea typeface="宋体" pitchFamily="24"/>
                  </a:rPr>
                  <a:t>B</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80</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BO</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50</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时</a:t>
                </a:r>
                <a:r>
                  <a:rPr lang="zh-CN"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dirty="0">
                    <a:solidFill>
                      <a:srgbClr val="000000"/>
                    </a:solidFill>
                    <a:effectLst/>
                    <a:latin typeface="Times New Roman" pitchFamily="24"/>
                    <a:ea typeface="宋体" pitchFamily="24"/>
                  </a:rPr>
                  <a:t>DO</a:t>
                </a:r>
                <a:r>
                  <a:rPr lang="en-US" altLang="zh-CN" sz="2400" b="0" i="1" u="none" spc="375" dirty="0">
                    <a:solidFill>
                      <a:srgbClr val="000000"/>
                    </a:solidFill>
                    <a:effectLst/>
                    <a:latin typeface="Times New Roman" pitchFamily="24"/>
                    <a:ea typeface="宋体" pitchFamily="24"/>
                  </a:rPr>
                  <a:t>E</a:t>
                </a:r>
                <a:r>
                  <a:rPr lang="zh-CN" altLang="zh-CN" sz="2400" b="0" i="0" u="none" dirty="0">
                    <a:solidFill>
                      <a:srgbClr val="000000"/>
                    </a:solidFill>
                    <a:effectLst/>
                    <a:latin typeface="Times New Roman" pitchFamily="24"/>
                    <a:ea typeface="宋体" pitchFamily="24"/>
                  </a:rPr>
                  <a:t>的度数是</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00" u="sng" dirty="0">
                    <a:solidFill>
                      <a:srgbClr val="000000"/>
                    </a:solidFill>
                    <a:uFill>
                      <a:solidFill>
                        <a:srgbClr val="000000"/>
                      </a:solidFill>
                    </a:uFill>
                    <a:latin typeface="Times New Roman"/>
                  </a:rPr>
                  <a:t> </a:t>
                </a:r>
                <a:r>
                  <a:rPr sz="100" spc="-100" dirty="0">
                    <a:latin typeface="Times New Roman"/>
                  </a:rPr>
                  <a:t>⁠</a:t>
                </a:r>
                <a:r>
                  <a:rPr lang="zh-CN"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spc="150" dirty="0">
                    <a:solidFill>
                      <a:srgbClr val="FF0000">
                        <a:alpha val="0"/>
                      </a:srgbClr>
                    </a:solidFill>
                    <a:effectLst/>
                    <a:latin typeface="Times New Roman" pitchFamily="24"/>
                    <a:ea typeface="楷体" pitchFamily="24"/>
                  </a:rPr>
                  <a:t>解</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1</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AOB</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90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BOC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40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sym typeface=",isEnd"/>
                  </a:rPr>
                  <a:t>，</a:t>
                </a:r>
              </a:p>
              <a:p>
                <a:pPr eaLnBrk="1" latinLnBrk="0" hangingPunct="0">
                  <a:lnSpc>
                    <a:spcPct val="129999"/>
                  </a:lnSpc>
                </a:pP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AOC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90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40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130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sym typeface=",isEnd"/>
                  </a:rPr>
                  <a:t>，</a:t>
                </a:r>
              </a:p>
              <a:p>
                <a:pPr eaLnBrk="1" latinLnBrk="0" hangingPunct="0">
                  <a:lnSpc>
                    <a:spcPct val="129999"/>
                  </a:lnSpc>
                </a:pP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OD</a:t>
                </a:r>
                <a:r>
                  <a:rPr lang="zh-CN" altLang="zh-CN" sz="2400" b="0" i="0" u="none" spc="150" dirty="0">
                    <a:solidFill>
                      <a:srgbClr val="FF0000">
                        <a:alpha val="0"/>
                      </a:srgbClr>
                    </a:solidFill>
                    <a:effectLst/>
                    <a:latin typeface="Times New Roman" pitchFamily="24"/>
                    <a:ea typeface="楷体" pitchFamily="24"/>
                  </a:rPr>
                  <a:t>是</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AOC</a:t>
                </a:r>
                <a:r>
                  <a:rPr lang="zh-CN" altLang="zh-CN" sz="2400" b="0" i="0" u="none" spc="150" dirty="0">
                    <a:solidFill>
                      <a:srgbClr val="FF0000">
                        <a:alpha val="0"/>
                      </a:srgbClr>
                    </a:solidFill>
                    <a:effectLst/>
                    <a:latin typeface="Times New Roman" pitchFamily="24"/>
                    <a:ea typeface="楷体" pitchFamily="24"/>
                  </a:rPr>
                  <a:t>的平分线</a:t>
                </a:r>
                <a:r>
                  <a:rPr lang="zh-CN"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OE</a:t>
                </a:r>
                <a:r>
                  <a:rPr lang="zh-CN" altLang="zh-CN" sz="2400" b="0" i="0" u="none" spc="150" dirty="0">
                    <a:solidFill>
                      <a:srgbClr val="FF0000">
                        <a:alpha val="0"/>
                      </a:srgbClr>
                    </a:solidFill>
                    <a:effectLst/>
                    <a:latin typeface="Times New Roman" pitchFamily="24"/>
                    <a:ea typeface="楷体" pitchFamily="24"/>
                  </a:rPr>
                  <a:t>是</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BOC</a:t>
                </a:r>
                <a:r>
                  <a:rPr lang="zh-CN" altLang="zh-CN" sz="2400" b="0" i="0" u="none" spc="150" dirty="0">
                    <a:solidFill>
                      <a:srgbClr val="FF0000">
                        <a:alpha val="0"/>
                      </a:srgbClr>
                    </a:solidFill>
                    <a:effectLst/>
                    <a:latin typeface="Times New Roman" pitchFamily="24"/>
                    <a:ea typeface="楷体" pitchFamily="24"/>
                  </a:rPr>
                  <a:t>的平分线</a:t>
                </a:r>
                <a:r>
                  <a:rPr lang="zh-CN" altLang="zh-CN" sz="2400" b="0" i="0" u="none" spc="150" dirty="0">
                    <a:solidFill>
                      <a:srgbClr val="FF0000">
                        <a:alpha val="0"/>
                      </a:srgbClr>
                    </a:solidFill>
                    <a:effectLst/>
                    <a:latin typeface="宋体" pitchFamily="24"/>
                    <a:ea typeface="宋体" pitchFamily="24"/>
                    <a:sym typeface=",isEnd"/>
                  </a:rPr>
                  <a:t>，</a:t>
                </a:r>
              </a:p>
              <a:p>
                <a:pPr eaLnBrk="1" latinLnBrk="0" hangingPunct="0">
                  <a:lnSpc>
                    <a:spcPct val="129999"/>
                  </a:lnSpc>
                </a:pP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DOC</a:t>
                </a:r>
                <a:r>
                  <a:rPr lang="zh-CN" altLang="zh-CN" sz="2400" b="0" i="0" u="none" spc="150"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dirty="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AOC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65</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EOC</a:t>
                </a:r>
                <a:r>
                  <a:rPr lang="zh-CN" altLang="zh-CN" sz="2400" b="0" i="0" u="none" spc="150"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spc="150" dirty="0">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BOC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20</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宋体" pitchFamily="24"/>
                    <a:ea typeface="宋体" pitchFamily="24"/>
                    <a:sym typeface=",isEnd"/>
                  </a:rPr>
                  <a:t>，</a:t>
                </a:r>
              </a:p>
              <a:p>
                <a:pPr eaLnBrk="1" latinLnBrk="0" hangingPunct="0">
                  <a:lnSpc>
                    <a:spcPct val="129999"/>
                  </a:lnSpc>
                </a:pP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DOE</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DOC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EOC</a:t>
                </a:r>
                <a:r>
                  <a:rPr lang="zh-CN" altLang="zh-CN" sz="2400" b="0" i="0" u="none" spc="150" dirty="0">
                    <a:solidFill>
                      <a:srgbClr val="FF0000">
                        <a:alpha val="0"/>
                      </a:srgbClr>
                    </a:solidFill>
                    <a:effectLst/>
                    <a:latin typeface="宋体" pitchFamily="24"/>
                    <a:ea typeface="宋体" pitchFamily="24"/>
                  </a:rPr>
                  <a:t>＝</a:t>
                </a:r>
                <a:r>
                  <a:rPr lang="en-US" altLang="zh-CN" sz="2400" b="0" i="0" u="none" spc="150" dirty="0">
                    <a:solidFill>
                      <a:srgbClr val="FF0000">
                        <a:alpha val="0"/>
                      </a:srgbClr>
                    </a:solidFill>
                    <a:effectLst/>
                    <a:latin typeface="Times New Roman" pitchFamily="24"/>
                    <a:ea typeface="宋体" pitchFamily="24"/>
                  </a:rPr>
                  <a:t>45</a:t>
                </a:r>
                <a:r>
                  <a:rPr lang="en-US" altLang="zh-CN" sz="2400" b="0" i="0" u="none" spc="150" dirty="0">
                    <a:solidFill>
                      <a:srgbClr val="FF0000">
                        <a:alpha val="0"/>
                      </a:srgbClr>
                    </a:solidFill>
                    <a:effectLst/>
                    <a:latin typeface="宋体" pitchFamily="24"/>
                    <a:ea typeface="宋体" pitchFamily="24"/>
                  </a:rPr>
                  <a:t>°.</a:t>
                </a:r>
                <a:r>
                  <a:rPr lang="zh-CN" altLang="zh-CN" sz="2400" b="0" i="0" u="none" spc="150" dirty="0">
                    <a:solidFill>
                      <a:srgbClr val="FF0000">
                        <a:alpha val="0"/>
                      </a:srgbClr>
                    </a:solidFill>
                    <a:effectLst/>
                    <a:latin typeface="Times New Roman" pitchFamily="24"/>
                    <a:ea typeface="楷体" pitchFamily="24"/>
                    <a:sym typeface=",isEnd"/>
                  </a:rPr>
                  <a:t> </a:t>
                </a:r>
              </a:p>
            </p:txBody>
          </p:sp>
        </mc:Choice>
        <mc:Fallback xmlns:a16="http://schemas.microsoft.com/office/drawing/2014/main" xmlns="">
          <p:sp>
            <p:nvSpPr>
              <p:cNvPr id="2" name="yt_shape_14269"/>
              <p:cNvSpPr txBox="1">
                <a:spLocks noRot="1" noChangeAspect="1" noMove="1" noResize="1" noEditPoints="1" noAdjustHandles="1" noChangeArrowheads="1" noChangeShapeType="1" noTextEdit="1"/>
              </p:cNvSpPr>
              <p:nvPr/>
            </p:nvSpPr>
            <p:spPr>
              <a:xfrm>
                <a:off x="540000" y="900000"/>
                <a:ext cx="10906832" cy="3987310"/>
              </a:xfrm>
              <a:prstGeom prst="rect">
                <a:avLst/>
              </a:prstGeom>
              <a:blipFill>
                <a:blip r:embed="rId2"/>
                <a:stretch>
                  <a:fillRect l="-1733" t="-1376" r="-727" b="-3823"/>
                </a:stretch>
              </a:blipFill>
            </p:spPr>
            <p:txBody>
              <a:bodyPr/>
              <a:lstStyle/>
              <a:p>
                <a:r>
                  <a:rPr lang="zh-CN" altLang="en-US">
                    <a:noFill/>
                  </a:rPr>
                  <a:t> </a:t>
                </a:r>
              </a:p>
            </p:txBody>
          </p:sp>
        </mc:Fallback>
      </mc:AlternateContent>
      <p:pic>
        <p:nvPicPr>
          <p:cNvPr id="14271" name="yt_image_14271" title="H_143.82">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89441" y="2345541"/>
            <a:ext cx="3691135" cy="165952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50089CFC-B79E-0028-441A-32C9939F4EF9}"/>
              </a:ext>
            </a:extLst>
          </p:cNvPr>
          <p:cNvSpPr txBox="1"/>
          <p:nvPr/>
        </p:nvSpPr>
        <p:spPr>
          <a:xfrm>
            <a:off x="10032139" y="1804170"/>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40</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37814F0A-B5ED-2BC2-D5C5-74B3E62444A7}"/>
              </a:ext>
            </a:extLst>
          </p:cNvPr>
          <p:cNvSpPr txBox="1"/>
          <p:nvPr/>
        </p:nvSpPr>
        <p:spPr>
          <a:xfrm>
            <a:off x="449989" y="2279658"/>
            <a:ext cx="6563423"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AOB</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90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40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CD7CFC5A-C2BB-135B-A7BD-0FE2CBACA9A4}"/>
              </a:ext>
            </a:extLst>
          </p:cNvPr>
          <p:cNvSpPr txBox="1"/>
          <p:nvPr/>
        </p:nvSpPr>
        <p:spPr>
          <a:xfrm>
            <a:off x="449989" y="2755146"/>
            <a:ext cx="4961636"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90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40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130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56C4FF43-9343-FBFF-41A4-2C4EF3A3B7AE}"/>
              </a:ext>
            </a:extLst>
          </p:cNvPr>
          <p:cNvSpPr txBox="1"/>
          <p:nvPr/>
        </p:nvSpPr>
        <p:spPr>
          <a:xfrm>
            <a:off x="449989" y="3230634"/>
            <a:ext cx="7295262"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OD</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是</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AOC</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的平分线</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OE</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是</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BOC</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的平分线</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EB5D470A-2556-DF9E-A4B2-1B960B0BDD4F}"/>
                  </a:ext>
                </a:extLst>
              </p:cNvPr>
              <p:cNvSpPr txBox="1"/>
              <p:nvPr/>
            </p:nvSpPr>
            <p:spPr>
              <a:xfrm>
                <a:off x="449989" y="3751736"/>
                <a:ext cx="8196200" cy="765061"/>
              </a:xfrm>
              <a:prstGeom prst="rect">
                <a:avLst/>
              </a:prstGeom>
              <a:noFill/>
            </p:spPr>
            <p:txBody>
              <a:bodyPr vert="horz" wrap="none" rtlCol="0" anchor="ctr">
                <a:noAutofit/>
              </a:bodyPr>
              <a:lstStyle/>
              <a:p>
                <a:pPr>
                  <a:lnSpc>
                    <a:spcPct val="129999"/>
                  </a:lnSpc>
                </a:pP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dirty="0">
                    <a:ln>
                      <a:noFill/>
                    </a:ln>
                    <a:solidFill>
                      <a:srgbClr val="FF0000"/>
                    </a:solidFill>
                    <a:effectLst/>
                    <a:uLnTx/>
                    <a:uFillTx/>
                    <a:latin typeface="Times New Roman" pitchFamily="24"/>
                    <a:ea typeface="宋体" pitchFamily="24"/>
                  </a:rPr>
                  <a:t>DOC</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dirty="0">
                    <a:ln>
                      <a:noFill/>
                    </a:ln>
                    <a:solidFill>
                      <a:srgbClr val="FF0000"/>
                    </a:solidFill>
                    <a:effectLst/>
                    <a:uLnTx/>
                    <a:uFillTx/>
                    <a:latin typeface="Times New Roman" pitchFamily="24"/>
                    <a:ea typeface="宋体" pitchFamily="24"/>
                  </a:rPr>
                  <a:t>AOC</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dirty="0">
                    <a:ln>
                      <a:noFill/>
                    </a:ln>
                    <a:solidFill>
                      <a:srgbClr val="FF0000"/>
                    </a:solidFill>
                    <a:effectLst/>
                    <a:uLnTx/>
                    <a:uFillTx/>
                    <a:latin typeface="Times New Roman" pitchFamily="24"/>
                    <a:ea typeface="宋体" pitchFamily="24"/>
                  </a:rPr>
                  <a:t>65</a:t>
                </a: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dirty="0">
                    <a:ln>
                      <a:noFill/>
                    </a:ln>
                    <a:solidFill>
                      <a:srgbClr val="FF0000"/>
                    </a:solidFill>
                    <a:effectLst/>
                    <a:uLnTx/>
                    <a:uFillTx/>
                    <a:latin typeface="Times New Roman" pitchFamily="24"/>
                    <a:ea typeface="宋体" pitchFamily="24"/>
                  </a:rPr>
                  <a:t>EOC</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15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1" strike="noStrike" kern="1200" cap="none" spc="150" normalizeH="0" baseline="0" noProof="0" dirty="0">
                    <a:ln>
                      <a:noFill/>
                    </a:ln>
                    <a:solidFill>
                      <a:srgbClr val="FF0000"/>
                    </a:solidFill>
                    <a:effectLst/>
                    <a:uLnTx/>
                    <a:uFillTx/>
                    <a:latin typeface="Times New Roman" pitchFamily="24"/>
                    <a:ea typeface="宋体" pitchFamily="24"/>
                  </a:rPr>
                  <a:t>BOC</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dirty="0">
                    <a:ln>
                      <a:noFill/>
                    </a:ln>
                    <a:solidFill>
                      <a:srgbClr val="FF0000"/>
                    </a:solidFill>
                    <a:effectLst/>
                    <a:uLnTx/>
                    <a:uFillTx/>
                    <a:latin typeface="Times New Roman" pitchFamily="24"/>
                    <a:ea typeface="宋体" pitchFamily="24"/>
                  </a:rPr>
                  <a:t>20</a:t>
                </a:r>
                <a:r>
                  <a:rPr kumimoji="0" lang="en-US" altLang="zh-CN" sz="2400" b="0" i="0" strike="noStrike" kern="1200" cap="none" spc="15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150" normalizeH="0" baseline="0" noProof="0" dirty="0">
                    <a:ln>
                      <a:noFill/>
                    </a:ln>
                    <a:solidFill>
                      <a:srgbClr val="FF0000"/>
                    </a:solidFill>
                    <a:effectLst/>
                    <a:uLnTx/>
                    <a:uFillTx/>
                    <a:latin typeface="宋体" pitchFamily="24"/>
                    <a:ea typeface="宋体" pitchFamily="24"/>
                  </a:rPr>
                  <a:t>，</a:t>
                </a:r>
                <a:endParaRPr lang="zh-CN" altLang="en-US" dirty="0">
                  <a:solidFill>
                    <a:srgbClr val="FF0000"/>
                  </a:solidFill>
                </a:endParaRPr>
              </a:p>
            </p:txBody>
          </p:sp>
        </mc:Choice>
        <mc:Fallback>
          <p:sp>
            <p:nvSpPr>
              <p:cNvPr id="7" name="文本框 6">
                <a:extLst>
                  <a:ext uri="{FF2B5EF4-FFF2-40B4-BE49-F238E27FC236}">
                    <a16:creationId xmlns:a16="http://schemas.microsoft.com/office/drawing/2014/main" id="{EB5D470A-2556-DF9E-A4B2-1B960B0BDD4F}"/>
                  </a:ext>
                </a:extLst>
              </p:cNvPr>
              <p:cNvSpPr txBox="1">
                <a:spLocks noRot="1" noChangeAspect="1" noMove="1" noResize="1" noEditPoints="1" noAdjustHandles="1" noChangeArrowheads="1" noChangeShapeType="1" noTextEdit="1"/>
              </p:cNvSpPr>
              <p:nvPr/>
            </p:nvSpPr>
            <p:spPr>
              <a:xfrm>
                <a:off x="449989" y="3751736"/>
                <a:ext cx="8196200" cy="765061"/>
              </a:xfrm>
              <a:prstGeom prst="rect">
                <a:avLst/>
              </a:prstGeom>
              <a:blipFill>
                <a:blip r:embed="rId4"/>
                <a:stretch>
                  <a:fillRect l="-1190" r="-1042" b="-5556"/>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265B6349-AC33-8C62-6411-A5767DD38776}"/>
              </a:ext>
            </a:extLst>
          </p:cNvPr>
          <p:cNvSpPr txBox="1"/>
          <p:nvPr/>
        </p:nvSpPr>
        <p:spPr>
          <a:xfrm>
            <a:off x="449989" y="4423185"/>
            <a:ext cx="5433123" cy="517983"/>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DOE</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DOC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EOC</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45</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blinds(horizontal)">
                                      <p:cBhvr>
                                        <p:cTn id="3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1900</Words>
  <Application>Microsoft Office PowerPoint</Application>
  <PresentationFormat>宽屏</PresentationFormat>
  <Paragraphs>141</Paragraphs>
  <Slides>11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vt:i4>
      </vt:variant>
    </vt:vector>
  </HeadingPairs>
  <TitlesOfParts>
    <vt:vector size="22"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玲 杨</cp:lastModifiedBy>
  <cp:revision>11</cp:revision>
  <dcterms:created xsi:type="dcterms:W3CDTF">2024-08-13T11:53:27Z</dcterms:created>
  <dcterms:modified xsi:type="dcterms:W3CDTF">2024-08-15T01:01:49Z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