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3" r:id="rId6"/>
    <p:sldId id="375" r:id="rId7"/>
    <p:sldId id="378" r:id="rId8"/>
    <p:sldId id="380" r:id="rId9"/>
    <p:sldId id="384" r:id="rId10"/>
    <p:sldId id="386" r:id="rId11"/>
    <p:sldId id="387" r:id="rId12"/>
    <p:sldId id="392" r:id="rId13"/>
    <p:sldId id="393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0" name="yt_shape_12880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79" name="yt_image_12879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82" name="yt_shape_12882"/>
          <p:cNvSpPr txBox="1"/>
          <p:nvPr/>
        </p:nvSpPr>
        <p:spPr>
          <a:xfrm>
            <a:off x="540119" y="1597583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使二元一次方程组的每个方程都成立的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76c5,isEnd"/>
              </a:rPr>
              <a:t>叫作二元一次方程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解二元一次方程组的基本思想是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也就是要消去其中一个未知数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893e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把解二元一次方程组转化成解一元一次方程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从二元一次方程组的一个方程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求出某一个未知数的表达式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c998,isEnd"/>
              </a:rPr>
              <a:t>另一方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进行求解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这种方法叫作代入消元法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简称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DA1249-0294-11DA-C033-31A4D435241B}"/>
              </a:ext>
            </a:extLst>
          </p:cNvPr>
          <p:cNvSpPr txBox="1"/>
          <p:nvPr/>
        </p:nvSpPr>
        <p:spPr>
          <a:xfrm>
            <a:off x="6317508" y="1550777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两个未知数的值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8F80B7-0879-1ACC-A46B-3BF1B1A10273}"/>
              </a:ext>
            </a:extLst>
          </p:cNvPr>
          <p:cNvSpPr txBox="1"/>
          <p:nvPr/>
        </p:nvSpPr>
        <p:spPr>
          <a:xfrm>
            <a:off x="5707908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消元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54A12F-DCD3-29FB-9A03-DC77DEE5301A}"/>
              </a:ext>
            </a:extLst>
          </p:cNvPr>
          <p:cNvSpPr txBox="1"/>
          <p:nvPr/>
        </p:nvSpPr>
        <p:spPr>
          <a:xfrm>
            <a:off x="7155707" y="3928217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3" name="yt_shape_12953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52" name="yt_image_12952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955" name="yt_shape_12955"/>
              <p:cNvSpPr txBox="1"/>
              <p:nvPr/>
            </p:nvSpPr>
            <p:spPr>
              <a:xfrm>
                <a:off x="540119" y="1597583"/>
                <a:ext cx="11492915" cy="29914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4_423cb"/>
                  </a:rPr>
                  <a:t>下图是按一定规律排列的方程组集合和它解的集合的对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应关系图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若方程组集合中的方程组自左至右依次记作方程组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d7911"/>
                  </a:rPr>
                  <a:t>方程组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组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将方程组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的解填入图中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955" name="yt_shape_12955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2991460"/>
              </a:xfrm>
              <a:prstGeom prst="rect">
                <a:avLst/>
              </a:prstGeom>
              <a:blipFill>
                <a:blip r:embed="rId3"/>
                <a:stretch>
                  <a:fillRect l="-1645" t="-16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59" name="yt_image_12959" title="H_159.93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2852" y="3668816"/>
            <a:ext cx="4799147" cy="203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FFCA7AA-BC76-CED2-B751-90E996D9D640}"/>
                  </a:ext>
                </a:extLst>
              </p:cNvPr>
              <p:cNvSpPr txBox="1"/>
              <p:nvPr/>
            </p:nvSpPr>
            <p:spPr>
              <a:xfrm>
                <a:off x="450108" y="3452729"/>
                <a:ext cx="2744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0, 'hasSerialNum': 1}">
                <a:extLst>
                  <a:ext uri="{FF2B5EF4-FFF2-40B4-BE49-F238E27FC236}">
                    <a16:creationId xmlns:a16="http://schemas.microsoft.com/office/drawing/2014/main" id="{BFFCA7AA-BC76-CED2-B751-90E996D9D6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52729"/>
                <a:ext cx="2744026" cy="1154189"/>
              </a:xfrm>
              <a:prstGeom prst="rect">
                <a:avLst/>
              </a:prstGeom>
              <a:blipFill>
                <a:blip r:embed="rId5"/>
                <a:stretch>
                  <a:fillRect l="-3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61" name="yt_shape_12961"/>
              <p:cNvSpPr txBox="1"/>
              <p:nvPr/>
            </p:nvSpPr>
            <p:spPr>
              <a:xfrm>
                <a:off x="540119" y="900000"/>
                <a:ext cx="11111999" cy="15510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请依据方程组和它的解变化的规律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将方程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组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和它的解直接填入集合图中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−(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961" name="yt_shape_12961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51066"/>
              </a:xfrm>
              <a:prstGeom prst="rect">
                <a:avLst/>
              </a:prstGeom>
              <a:blipFill>
                <a:blip r:embed="rId2"/>
                <a:stretch>
                  <a:fillRect l="-1701" t="-3543" r="-1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64" name="yt_image_12964" title="H_159.93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2852" y="1531667"/>
            <a:ext cx="4799147" cy="203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33C3451-8A38-E275-D1A7-93DBE97662C0}"/>
                  </a:ext>
                </a:extLst>
              </p:cNvPr>
              <p:cNvSpPr txBox="1"/>
              <p:nvPr/>
            </p:nvSpPr>
            <p:spPr>
              <a:xfrm>
                <a:off x="450108" y="1328682"/>
                <a:ext cx="559295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−(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21}">
                <a:extLst>
                  <a:ext uri="{FF2B5EF4-FFF2-40B4-BE49-F238E27FC236}">
                    <a16:creationId xmlns:a16="http://schemas.microsoft.com/office/drawing/2014/main" id="{F33C3451-8A38-E275-D1A7-93DBE97662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328682"/>
                <a:ext cx="5592953" cy="1154189"/>
              </a:xfrm>
              <a:prstGeom prst="rect">
                <a:avLst/>
              </a:prstGeom>
              <a:blipFill>
                <a:blip r:embed="rId4"/>
                <a:stretch>
                  <a:fillRect l="-1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66" name="yt_shape_12966"/>
              <p:cNvSpPr txBox="1"/>
              <p:nvPr/>
            </p:nvSpPr>
            <p:spPr>
              <a:xfrm>
                <a:off x="540119" y="900000"/>
                <a:ext cx="11492915" cy="26610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bba06"/>
                  </a:rPr>
                  <a:t>并判断该方程组是否符合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4_d279f"/>
                  </a:rPr>
                  <a:t>此方程组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不符合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中的规律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966" name="yt_shape_12966" descr="{&quot;rangeId&quot;:22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661049"/>
              </a:xfrm>
              <a:prstGeom prst="rect">
                <a:avLst/>
              </a:prstGeom>
              <a:blipFill>
                <a:blip r:embed="rId2"/>
                <a:stretch>
                  <a:fillRect l="-1645" b="-61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70" name="yt_image_12970" title="H_159.93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2852" y="3054073"/>
            <a:ext cx="4799147" cy="203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3AE32E0-69CE-0A36-9443-6365ED9AE75F}"/>
                  </a:ext>
                </a:extLst>
              </p:cNvPr>
              <p:cNvSpPr txBox="1"/>
              <p:nvPr/>
            </p:nvSpPr>
            <p:spPr>
              <a:xfrm>
                <a:off x="450108" y="2389259"/>
                <a:ext cx="1124489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入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4_d279f"/>
                  </a:rPr>
                  <a:t>此方程组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22, 'IsSplitBraceMath': 1}">
                <a:extLst>
                  <a:ext uri="{FF2B5EF4-FFF2-40B4-BE49-F238E27FC236}">
                    <a16:creationId xmlns:a16="http://schemas.microsoft.com/office/drawing/2014/main" id="{E3AE32E0-69CE-0A36-9443-6365ED9AE7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89259"/>
                <a:ext cx="11244897" cy="768490"/>
              </a:xfrm>
              <a:prstGeom prst="rect">
                <a:avLst/>
              </a:prstGeom>
              <a:blipFill>
                <a:blip r:embed="rId4"/>
                <a:stretch>
                  <a:fillRect l="-868" t="-5556" r="-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D339AC8-1DB9-CDE4-67AE-4FE32CA7987D}"/>
              </a:ext>
            </a:extLst>
          </p:cNvPr>
          <p:cNvSpPr txBox="1"/>
          <p:nvPr/>
        </p:nvSpPr>
        <p:spPr>
          <a:xfrm>
            <a:off x="450108" y="3064137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不符合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中的规律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6" name="yt_shape_12886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85" name="yt_image_128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88" name="yt_shape_12888"/>
          <p:cNvSpPr txBox="1"/>
          <p:nvPr/>
        </p:nvSpPr>
        <p:spPr>
          <a:xfrm>
            <a:off x="540000" y="1603297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89" name="yt_shape_12889"/>
              <p:cNvSpPr txBox="1"/>
              <p:nvPr/>
            </p:nvSpPr>
            <p:spPr>
              <a:xfrm>
                <a:off x="540000" y="2102862"/>
                <a:ext cx="10393871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已知一个二元一次方程组的解是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则这个方程组可以是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889" name="yt_shape_12889" descr="{&quot;rangeId&quot;:4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2862"/>
                <a:ext cx="10393871" cy="1070934"/>
              </a:xfrm>
              <a:prstGeom prst="rect">
                <a:avLst/>
              </a:prstGeom>
              <a:blipFill>
                <a:blip r:embed="rId3"/>
                <a:stretch>
                  <a:fillRect l="-1818" r="-8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91" name="yt_table_12891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9459766"/>
                  </p:ext>
                </p:extLst>
              </p:nvPr>
            </p:nvGraphicFramePr>
            <p:xfrm>
              <a:off x="540056" y="3224584"/>
              <a:ext cx="6820218" cy="2121154"/>
            </p:xfrm>
            <a:graphic>
              <a:graphicData uri="http://schemas.openxmlformats.org/drawingml/2006/table">
                <a:tbl>
                  <a:tblPr/>
                  <a:tblGrid>
                    <a:gridCol w="3884930">
                      <a:extLst>
                        <a:ext uri="{9D8B030D-6E8A-4147-A177-3AD203B41FA5}">
                          <a16:colId xmlns:a16="http://schemas.microsoft.com/office/drawing/2014/main" val="10669"/>
                        </a:ext>
                      </a:extLst>
                    </a:gridCol>
                    <a:gridCol w="2935288">
                      <a:extLst>
                        <a:ext uri="{9D8B030D-6E8A-4147-A177-3AD203B41FA5}">
                          <a16:colId xmlns:a16="http://schemas.microsoft.com/office/drawing/2014/main" val="106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891" name="yt_table_12891" descr="{&quot;rangeId&quot;:4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9459766"/>
                  </p:ext>
                </p:extLst>
              </p:nvPr>
            </p:nvGraphicFramePr>
            <p:xfrm>
              <a:off x="540056" y="3224584"/>
              <a:ext cx="6820218" cy="2121154"/>
            </p:xfrm>
            <a:graphic>
              <a:graphicData uri="http://schemas.openxmlformats.org/drawingml/2006/table">
                <a:tbl>
                  <a:tblPr/>
                  <a:tblGrid>
                    <a:gridCol w="3884930">
                      <a:extLst>
                        <a:ext uri="{9D8B030D-6E8A-4147-A177-3AD203B41FA5}">
                          <a16:colId xmlns:a16="http://schemas.microsoft.com/office/drawing/2014/main" val="10669"/>
                        </a:ext>
                      </a:extLst>
                    </a:gridCol>
                    <a:gridCol w="2935288">
                      <a:extLst>
                        <a:ext uri="{9D8B030D-6E8A-4147-A177-3AD203B41FA5}">
                          <a16:colId xmlns:a16="http://schemas.microsoft.com/office/drawing/2014/main" val="10670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75549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32365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7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575" r="-755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32365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550655603">
            <a:extLst>
              <a:ext uri="{FF2B5EF4-FFF2-40B4-BE49-F238E27FC236}">
                <a16:creationId xmlns:a16="http://schemas.microsoft.com/office/drawing/2014/main" id="{73EAD513-D9C7-E689-6C3C-E86FA7DF3A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456BD9-4593-9304-F620-04E4B2F8265E}"/>
              </a:ext>
            </a:extLst>
          </p:cNvPr>
          <p:cNvSpPr txBox="1"/>
          <p:nvPr/>
        </p:nvSpPr>
        <p:spPr>
          <a:xfrm>
            <a:off x="9913076" y="2130795"/>
            <a:ext cx="400748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92" name="yt_shape_12892"/>
              <p:cNvSpPr txBox="1"/>
              <p:nvPr/>
            </p:nvSpPr>
            <p:spPr>
              <a:xfrm>
                <a:off x="540119" y="900000"/>
                <a:ext cx="11492915" cy="25703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凉山州中考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则多项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5b4b0,isEnd"/>
                  </a:rPr>
                  <a:t>可以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答案不唯一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写出一个即可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92" name="yt_shape_128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70384"/>
              </a:xfrm>
              <a:prstGeom prst="rect">
                <a:avLst/>
              </a:prstGeom>
              <a:blipFill>
                <a:blip r:embed="rId2"/>
                <a:stretch>
                  <a:fillRect l="-1645" b="-64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F5E3784-0A10-23A7-68AB-F91B6F1071B1}"/>
              </a:ext>
            </a:extLst>
          </p:cNvPr>
          <p:cNvSpPr txBox="1"/>
          <p:nvPr/>
        </p:nvSpPr>
        <p:spPr>
          <a:xfrm>
            <a:off x="9741873" y="853194"/>
            <a:ext cx="9420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718BB7-5C0E-0FF1-C20F-AB7023D6A03B}"/>
              </a:ext>
            </a:extLst>
          </p:cNvPr>
          <p:cNvSpPr txBox="1"/>
          <p:nvPr/>
        </p:nvSpPr>
        <p:spPr>
          <a:xfrm>
            <a:off x="1107333" y="2946601"/>
            <a:ext cx="1202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6" name="yt_shape_12896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用代入法解二元一次方程组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897" name="yt_shape_12897"/>
              <p:cNvSpPr txBox="1"/>
              <p:nvPr/>
            </p:nvSpPr>
            <p:spPr>
              <a:xfrm>
                <a:off x="540119" y="1399565"/>
                <a:ext cx="11492915" cy="16755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用代入法解方程组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5_000ac"/>
                  </a:rPr>
                  <a:t>使得代入后化简比较容易的变形是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897" name="yt_shape_128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1675523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899" name="yt_table_12899" title="H_183.30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85783494"/>
                  </p:ext>
                </p:extLst>
              </p:nvPr>
            </p:nvGraphicFramePr>
            <p:xfrm>
              <a:off x="540056" y="2708920"/>
              <a:ext cx="3609975" cy="2327912"/>
            </p:xfrm>
            <a:graphic>
              <a:graphicData uri="http://schemas.openxmlformats.org/drawingml/2006/table">
                <a:tbl>
                  <a:tblPr/>
                  <a:tblGrid>
                    <a:gridCol w="3609975">
                      <a:extLst>
                        <a:ext uri="{9D8B030D-6E8A-4147-A177-3AD203B41FA5}">
                          <a16:colId xmlns:a16="http://schemas.microsoft.com/office/drawing/2014/main" val="1067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①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7+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①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②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3+4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②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 spc="375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899" name="yt_table_12899" title="H_183.30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85783494"/>
                  </p:ext>
                </p:extLst>
              </p:nvPr>
            </p:nvGraphicFramePr>
            <p:xfrm>
              <a:off x="540056" y="2708920"/>
              <a:ext cx="3609975" cy="2327912"/>
            </p:xfrm>
            <a:graphic>
              <a:graphicData uri="http://schemas.openxmlformats.org/drawingml/2006/table">
                <a:tbl>
                  <a:tblPr/>
                  <a:tblGrid>
                    <a:gridCol w="3609975">
                      <a:extLst>
                        <a:ext uri="{9D8B030D-6E8A-4147-A177-3AD203B41FA5}">
                          <a16:colId xmlns:a16="http://schemas.microsoft.com/office/drawing/2014/main" val="10671"/>
                        </a:ext>
                      </a:extLst>
                    </a:gridCol>
                  </a:tblGrid>
                  <a:tr h="63392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2846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①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0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65714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1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68269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550655694">
            <a:extLst>
              <a:ext uri="{FF2B5EF4-FFF2-40B4-BE49-F238E27FC236}">
                <a16:creationId xmlns:a16="http://schemas.microsoft.com/office/drawing/2014/main" id="{6F68DA4D-9572-A669-35FB-27B570494F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45FC477-32F2-0613-3CD1-DA29B2AADA1B}"/>
              </a:ext>
            </a:extLst>
          </p:cNvPr>
          <p:cNvSpPr txBox="1"/>
          <p:nvPr/>
        </p:nvSpPr>
        <p:spPr>
          <a:xfrm>
            <a:off x="10825282" y="184482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00" name="yt_shape_12900"/>
              <p:cNvSpPr txBox="1"/>
              <p:nvPr/>
            </p:nvSpPr>
            <p:spPr>
              <a:xfrm>
                <a:off x="540119" y="900000"/>
                <a:ext cx="11492915" cy="16755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用代入法解方程组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代入方程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52ed3"/>
                  </a:rPr>
                  <a:t>所得的正确方程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900" name="yt_shape_12900" descr="{&quot;rangeId&quot;:8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75523"/>
              </a:xfrm>
              <a:prstGeom prst="rect">
                <a:avLst/>
              </a:prstGeom>
              <a:blipFill>
                <a:blip r:embed="rId2"/>
                <a:stretch>
                  <a:fillRect l="-1645" b="-10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902" name="yt_table_1290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212185"/>
              </p:ext>
            </p:extLst>
          </p:nvPr>
        </p:nvGraphicFramePr>
        <p:xfrm>
          <a:off x="540056" y="2626311"/>
          <a:ext cx="6967856" cy="950976"/>
        </p:xfrm>
        <a:graphic>
          <a:graphicData uri="http://schemas.openxmlformats.org/drawingml/2006/table">
            <a:tbl>
              <a:tblPr/>
              <a:tblGrid>
                <a:gridCol w="3950018">
                  <a:extLst>
                    <a:ext uri="{9D8B030D-6E8A-4147-A177-3AD203B41FA5}">
                      <a16:colId xmlns:a16="http://schemas.microsoft.com/office/drawing/2014/main" val="10672"/>
                    </a:ext>
                  </a:extLst>
                </a:gridCol>
                <a:gridCol w="3017838">
                  <a:extLst>
                    <a:ext uri="{9D8B030D-6E8A-4147-A177-3AD203B41FA5}">
                      <a16:colId xmlns:a16="http://schemas.microsoft.com/office/drawing/2014/main" val="106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B818802-785C-60B6-0DCE-C446D8395E35}"/>
              </a:ext>
            </a:extLst>
          </p:cNvPr>
          <p:cNvSpPr txBox="1"/>
          <p:nvPr/>
        </p:nvSpPr>
        <p:spPr>
          <a:xfrm>
            <a:off x="1364508" y="208814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904" name="yt_shape_12904"/>
              <p:cNvSpPr txBox="1"/>
              <p:nvPr/>
            </p:nvSpPr>
            <p:spPr>
              <a:xfrm>
                <a:off x="540000" y="3873767"/>
                <a:ext cx="6014595" cy="14994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IsAddLine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IsAddLine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904" name="yt_shape_129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73767"/>
                <a:ext cx="6014595" cy="1499449"/>
              </a:xfrm>
              <a:prstGeom prst="rect">
                <a:avLst/>
              </a:prstGeom>
              <a:blipFill>
                <a:blip r:embed="rId3"/>
                <a:stretch>
                  <a:fillRect l="-3144" r="-21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4179EA3-A81A-DC8F-7CC3-62AC606A767A}"/>
                  </a:ext>
                </a:extLst>
              </p:cNvPr>
              <p:cNvSpPr txBox="1"/>
              <p:nvPr/>
            </p:nvSpPr>
            <p:spPr>
              <a:xfrm>
                <a:off x="4756877" y="3826961"/>
                <a:ext cx="16772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4179EA3-A81A-DC8F-7CC3-62AC606A76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6877" y="3826961"/>
                <a:ext cx="1677226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ED0DFB8-A116-FBDB-C69A-14BFE83D4FAA}"/>
              </a:ext>
            </a:extLst>
          </p:cNvPr>
          <p:cNvCxnSpPr/>
          <p:nvPr/>
        </p:nvCxnSpPr>
        <p:spPr>
          <a:xfrm>
            <a:off x="4542088" y="4953394"/>
            <a:ext cx="180200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07" name="yt_shape_12907"/>
              <p:cNvSpPr txBox="1"/>
              <p:nvPr/>
            </p:nvSpPr>
            <p:spPr>
              <a:xfrm>
                <a:off x="540000" y="1157501"/>
                <a:ext cx="3132589" cy="47185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2907" name="yt_shape_129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57501"/>
                <a:ext cx="3132589" cy="4718599"/>
              </a:xfrm>
              <a:prstGeom prst="rect">
                <a:avLst/>
              </a:prstGeom>
              <a:blipFill>
                <a:blip r:embed="rId2"/>
                <a:stretch>
                  <a:fillRect l="-60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01E8678-ADB3-84EA-5AA2-F514C7C4534F}"/>
              </a:ext>
            </a:extLst>
          </p:cNvPr>
          <p:cNvSpPr txBox="1"/>
          <p:nvPr/>
        </p:nvSpPr>
        <p:spPr>
          <a:xfrm>
            <a:off x="449989" y="2345643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57C616-BEDA-DAE8-EAAA-0B51B24C4D71}"/>
              </a:ext>
            </a:extLst>
          </p:cNvPr>
          <p:cNvSpPr txBox="1"/>
          <p:nvPr/>
        </p:nvSpPr>
        <p:spPr>
          <a:xfrm>
            <a:off x="449989" y="2821131"/>
            <a:ext cx="185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25BA3E-864C-3F59-908A-3B4F623D9ECA}"/>
              </a:ext>
            </a:extLst>
          </p:cNvPr>
          <p:cNvSpPr txBox="1"/>
          <p:nvPr/>
        </p:nvSpPr>
        <p:spPr>
          <a:xfrm>
            <a:off x="449989" y="3296619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28A238-F252-AA34-A44E-135EBCACC530}"/>
              </a:ext>
            </a:extLst>
          </p:cNvPr>
          <p:cNvSpPr txBox="1"/>
          <p:nvPr/>
        </p:nvSpPr>
        <p:spPr>
          <a:xfrm>
            <a:off x="449989" y="3772107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F16BE3A-F030-AE7D-7C70-2AA0092715C2}"/>
              </a:ext>
            </a:extLst>
          </p:cNvPr>
          <p:cNvSpPr txBox="1"/>
          <p:nvPr/>
        </p:nvSpPr>
        <p:spPr>
          <a:xfrm>
            <a:off x="449989" y="4247595"/>
            <a:ext cx="972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B552B85-1F9B-4973-B218-BBC8563293A3}"/>
                  </a:ext>
                </a:extLst>
              </p:cNvPr>
              <p:cNvSpPr txBox="1"/>
              <p:nvPr/>
            </p:nvSpPr>
            <p:spPr>
              <a:xfrm>
                <a:off x="449989" y="4723083"/>
                <a:ext cx="1982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B552B85-1F9B-4973-B218-BBC8563293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23083"/>
                <a:ext cx="1982026" cy="1154189"/>
              </a:xfrm>
              <a:prstGeom prst="rect">
                <a:avLst/>
              </a:prstGeom>
              <a:blipFill>
                <a:blip r:embed="rId3"/>
                <a:stretch>
                  <a:fillRect l="-4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AE6EE1EB-2170-3991-542B-CF3E2D3ABB7D}"/>
              </a:ext>
            </a:extLst>
          </p:cNvPr>
          <p:cNvSpPr txBox="1"/>
          <p:nvPr/>
        </p:nvSpPr>
        <p:spPr>
          <a:xfrm>
            <a:off x="449989" y="895905"/>
            <a:ext cx="630364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用代入法解方程组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913" name="yt_shape_12913"/>
              <p:cNvSpPr txBox="1"/>
              <p:nvPr/>
            </p:nvSpPr>
            <p:spPr>
              <a:xfrm>
                <a:off x="5953934" y="1110589"/>
                <a:ext cx="3542636" cy="51987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2913" name="yt_shape_129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3934" y="1110589"/>
                <a:ext cx="3542636" cy="5198731"/>
              </a:xfrm>
              <a:prstGeom prst="rect">
                <a:avLst/>
              </a:prstGeom>
              <a:blipFill>
                <a:blip r:embed="rId4"/>
                <a:stretch>
                  <a:fillRect l="-5336" r="-4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F965BD24-D4C9-EE19-A72B-C0CD4CA74E24}"/>
              </a:ext>
            </a:extLst>
          </p:cNvPr>
          <p:cNvSpPr txBox="1"/>
          <p:nvPr/>
        </p:nvSpPr>
        <p:spPr>
          <a:xfrm>
            <a:off x="5863923" y="2298731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82A6C2B-1784-E4C2-9F2D-D0DEF92F42E6}"/>
              </a:ext>
            </a:extLst>
          </p:cNvPr>
          <p:cNvSpPr txBox="1"/>
          <p:nvPr/>
        </p:nvSpPr>
        <p:spPr>
          <a:xfrm>
            <a:off x="5863923" y="2774219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D67A7AC-DEB6-2596-5FD7-7C76197D15B4}"/>
              </a:ext>
            </a:extLst>
          </p:cNvPr>
          <p:cNvSpPr txBox="1"/>
          <p:nvPr/>
        </p:nvSpPr>
        <p:spPr>
          <a:xfrm>
            <a:off x="5863923" y="3249707"/>
            <a:ext cx="211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215F805-FE8C-25A2-6DEA-92E11759A385}"/>
              </a:ext>
            </a:extLst>
          </p:cNvPr>
          <p:cNvSpPr txBox="1"/>
          <p:nvPr/>
        </p:nvSpPr>
        <p:spPr>
          <a:xfrm>
            <a:off x="5863923" y="3725195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FC38D4A-71E6-3AA5-E977-782E63842FBF}"/>
              </a:ext>
            </a:extLst>
          </p:cNvPr>
          <p:cNvSpPr txBox="1"/>
          <p:nvPr/>
        </p:nvSpPr>
        <p:spPr>
          <a:xfrm>
            <a:off x="5863923" y="4200683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D0BA219-EAA2-CCFC-5FD7-3478ED077388}"/>
              </a:ext>
            </a:extLst>
          </p:cNvPr>
          <p:cNvSpPr txBox="1"/>
          <p:nvPr/>
        </p:nvSpPr>
        <p:spPr>
          <a:xfrm>
            <a:off x="5863923" y="4676171"/>
            <a:ext cx="972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90D9673-9317-3650-B4B3-21654B8E2984}"/>
                  </a:ext>
                </a:extLst>
              </p:cNvPr>
              <p:cNvSpPr txBox="1"/>
              <p:nvPr/>
            </p:nvSpPr>
            <p:spPr>
              <a:xfrm>
                <a:off x="5863923" y="5151659"/>
                <a:ext cx="1982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90D9673-9317-3650-B4B3-21654B8E29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3923" y="5151659"/>
                <a:ext cx="1982026" cy="1154189"/>
              </a:xfrm>
              <a:prstGeom prst="rect">
                <a:avLst/>
              </a:prstGeom>
              <a:blipFill>
                <a:blip r:embed="rId5"/>
                <a:stretch>
                  <a:fillRect l="-4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1" name="yt_shape_12921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20" name="yt_image_12920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923" name="yt_shape_12923"/>
              <p:cNvSpPr txBox="1"/>
              <p:nvPr/>
            </p:nvSpPr>
            <p:spPr>
              <a:xfrm>
                <a:off x="540120" y="1591869"/>
                <a:ext cx="11492915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5=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则无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取何值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80f11"/>
                  </a:rPr>
                  <a:t>恒有的关系式是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923" name="yt_shape_12923" descr="{&quot;rangeId&quot;:11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591869"/>
                <a:ext cx="11492915" cy="1499449"/>
              </a:xfrm>
              <a:prstGeom prst="rect">
                <a:avLst/>
              </a:prstGeom>
              <a:blipFill>
                <a:blip r:embed="rId3"/>
                <a:stretch>
                  <a:fillRect l="-1645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925" name="yt_table_129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205730"/>
              </p:ext>
            </p:extLst>
          </p:nvPr>
        </p:nvGraphicFramePr>
        <p:xfrm>
          <a:off x="540056" y="3142106"/>
          <a:ext cx="5578793" cy="950976"/>
        </p:xfrm>
        <a:graphic>
          <a:graphicData uri="http://schemas.openxmlformats.org/drawingml/2006/table">
            <a:tbl>
              <a:tblPr/>
              <a:tblGrid>
                <a:gridCol w="3111818">
                  <a:extLst>
                    <a:ext uri="{9D8B030D-6E8A-4147-A177-3AD203B41FA5}">
                      <a16:colId xmlns:a16="http://schemas.microsoft.com/office/drawing/2014/main" val="10674"/>
                    </a:ext>
                  </a:extLst>
                </a:gridCol>
                <a:gridCol w="2466975">
                  <a:extLst>
                    <a:ext uri="{9D8B030D-6E8A-4147-A177-3AD203B41FA5}">
                      <a16:colId xmlns:a16="http://schemas.microsoft.com/office/drawing/2014/main" val="106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9D22425-41DC-F0F9-85FD-6E247F7D0790}"/>
              </a:ext>
            </a:extLst>
          </p:cNvPr>
          <p:cNvSpPr txBox="1"/>
          <p:nvPr/>
        </p:nvSpPr>
        <p:spPr>
          <a:xfrm>
            <a:off x="1059709" y="26056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927" name="yt_shape_12927"/>
              <p:cNvSpPr txBox="1"/>
              <p:nvPr/>
            </p:nvSpPr>
            <p:spPr>
              <a:xfrm>
                <a:off x="540119" y="4267288"/>
                <a:ext cx="11492915" cy="21860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的解也是方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的一个解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2f86,isEnd"/>
                  </a:rPr>
                  <a:t>则</a:t>
                </a:r>
                <a:b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927" name="yt_shape_129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67288"/>
                <a:ext cx="11492915" cy="2186048"/>
              </a:xfrm>
              <a:prstGeom prst="rect">
                <a:avLst/>
              </a:prstGeom>
              <a:blipFill>
                <a:blip r:embed="rId4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AC31F2A-B805-0C2E-661B-3C949A86D205}"/>
                  </a:ext>
                </a:extLst>
              </p:cNvPr>
              <p:cNvSpPr txBox="1"/>
              <p:nvPr/>
            </p:nvSpPr>
            <p:spPr>
              <a:xfrm>
                <a:off x="1307358" y="5140104"/>
                <a:ext cx="789686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AC31F2A-B805-0C2E-661B-3C949A86D2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7358" y="5140104"/>
                <a:ext cx="789686" cy="77357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30" name="yt_shape_12930"/>
              <p:cNvSpPr txBox="1"/>
              <p:nvPr/>
            </p:nvSpPr>
            <p:spPr>
              <a:xfrm>
                <a:off x="540000" y="1188032"/>
                <a:ext cx="4015523" cy="51987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2930" name="yt_shape_129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88032"/>
                <a:ext cx="4015523" cy="5198731"/>
              </a:xfrm>
              <a:prstGeom prst="rect">
                <a:avLst/>
              </a:prstGeom>
              <a:blipFill>
                <a:blip r:embed="rId2"/>
                <a:stretch>
                  <a:fillRect l="-4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3FEF169-76F4-32B5-4F58-37FCD5D7BA1D}"/>
              </a:ext>
            </a:extLst>
          </p:cNvPr>
          <p:cNvSpPr txBox="1"/>
          <p:nvPr/>
        </p:nvSpPr>
        <p:spPr>
          <a:xfrm>
            <a:off x="449989" y="2376174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23753B-0EFD-E0E6-24C2-FA95E802984E}"/>
              </a:ext>
            </a:extLst>
          </p:cNvPr>
          <p:cNvSpPr txBox="1"/>
          <p:nvPr/>
        </p:nvSpPr>
        <p:spPr>
          <a:xfrm>
            <a:off x="449989" y="278092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6E36D0-52E2-91CA-5A60-705A413A739C}"/>
              </a:ext>
            </a:extLst>
          </p:cNvPr>
          <p:cNvSpPr txBox="1"/>
          <p:nvPr/>
        </p:nvSpPr>
        <p:spPr>
          <a:xfrm>
            <a:off x="449989" y="3212976"/>
            <a:ext cx="323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3737E4-469E-CFA4-7D26-07508492AB22}"/>
              </a:ext>
            </a:extLst>
          </p:cNvPr>
          <p:cNvSpPr txBox="1"/>
          <p:nvPr/>
        </p:nvSpPr>
        <p:spPr>
          <a:xfrm>
            <a:off x="449989" y="3645024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E934AF-157D-56C4-A213-7660E4946C74}"/>
              </a:ext>
            </a:extLst>
          </p:cNvPr>
          <p:cNvSpPr txBox="1"/>
          <p:nvPr/>
        </p:nvSpPr>
        <p:spPr>
          <a:xfrm>
            <a:off x="449989" y="4077072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1B0161-52B2-129C-5F4D-21F6D154B4EB}"/>
              </a:ext>
            </a:extLst>
          </p:cNvPr>
          <p:cNvSpPr txBox="1"/>
          <p:nvPr/>
        </p:nvSpPr>
        <p:spPr>
          <a:xfrm>
            <a:off x="449989" y="4509120"/>
            <a:ext cx="1277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58034E2-E999-AFD3-E58B-7D352862E8F4}"/>
                  </a:ext>
                </a:extLst>
              </p:cNvPr>
              <p:cNvSpPr txBox="1"/>
              <p:nvPr/>
            </p:nvSpPr>
            <p:spPr>
              <a:xfrm>
                <a:off x="449989" y="4723083"/>
                <a:ext cx="415677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58034E2-E999-AFD3-E58B-7D352862E8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23083"/>
                <a:ext cx="4156773" cy="1154189"/>
              </a:xfrm>
              <a:prstGeom prst="rect">
                <a:avLst/>
              </a:prstGeom>
              <a:blipFill>
                <a:blip r:embed="rId3"/>
                <a:stretch>
                  <a:fillRect l="-2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F8FF4698-53A3-24FA-C2DD-1A9628A481EF}"/>
              </a:ext>
            </a:extLst>
          </p:cNvPr>
          <p:cNvSpPr txBox="1"/>
          <p:nvPr/>
        </p:nvSpPr>
        <p:spPr>
          <a:xfrm>
            <a:off x="449989" y="908720"/>
            <a:ext cx="609790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用代入消元法解下列方程组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937" name="yt_shape_12937"/>
              <p:cNvSpPr txBox="1"/>
              <p:nvPr/>
            </p:nvSpPr>
            <p:spPr>
              <a:xfrm>
                <a:off x="6001673" y="1196752"/>
                <a:ext cx="3910751" cy="38827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原方程组可化为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③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④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2937" name="yt_shape_129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1673" y="1196752"/>
                <a:ext cx="3910751" cy="3882794"/>
              </a:xfrm>
              <a:prstGeom prst="rect">
                <a:avLst/>
              </a:prstGeom>
              <a:blipFill>
                <a:blip r:embed="rId4"/>
                <a:stretch>
                  <a:fillRect l="-4836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239CEB04-183D-71B4-D951-F1FB60185CF8}"/>
              </a:ext>
            </a:extLst>
          </p:cNvPr>
          <p:cNvSpPr txBox="1"/>
          <p:nvPr/>
        </p:nvSpPr>
        <p:spPr>
          <a:xfrm>
            <a:off x="5911662" y="234888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原方程组可化为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58B9134-5467-C030-DA34-8D51B2CDB7A6}"/>
                  </a:ext>
                </a:extLst>
              </p:cNvPr>
              <p:cNvSpPr txBox="1"/>
              <p:nvPr/>
            </p:nvSpPr>
            <p:spPr>
              <a:xfrm>
                <a:off x="5911662" y="2532488"/>
                <a:ext cx="2786190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③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④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58B9134-5467-C030-DA34-8D51B2CDB7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1662" y="2532488"/>
                <a:ext cx="2786190" cy="1328560"/>
              </a:xfrm>
              <a:prstGeom prst="rect">
                <a:avLst/>
              </a:prstGeom>
              <a:blipFill>
                <a:blip r:embed="rId5"/>
                <a:stretch>
                  <a:fillRect l="-2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A4AD36A5-A2BE-DA3F-7207-5C1AA979281C}"/>
              </a:ext>
            </a:extLst>
          </p:cNvPr>
          <p:cNvSpPr txBox="1"/>
          <p:nvPr/>
        </p:nvSpPr>
        <p:spPr>
          <a:xfrm>
            <a:off x="5911662" y="378904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6478C49-3F20-3660-1229-2DEB458DA8B4}"/>
              </a:ext>
            </a:extLst>
          </p:cNvPr>
          <p:cNvSpPr txBox="1"/>
          <p:nvPr/>
        </p:nvSpPr>
        <p:spPr>
          <a:xfrm>
            <a:off x="5911662" y="4221088"/>
            <a:ext cx="3536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A1E58F9-4234-78C4-C9C9-4D6D801723D8}"/>
              </a:ext>
            </a:extLst>
          </p:cNvPr>
          <p:cNvSpPr txBox="1"/>
          <p:nvPr/>
        </p:nvSpPr>
        <p:spPr>
          <a:xfrm>
            <a:off x="5911662" y="4653136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24446BF-DCCC-03B0-BBA4-3690F5FECDC8}"/>
              </a:ext>
            </a:extLst>
          </p:cNvPr>
          <p:cNvSpPr txBox="1"/>
          <p:nvPr/>
        </p:nvSpPr>
        <p:spPr>
          <a:xfrm>
            <a:off x="5911662" y="5085184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55AE8A5-101C-7936-0798-D80E3C22361F}"/>
              </a:ext>
            </a:extLst>
          </p:cNvPr>
          <p:cNvSpPr txBox="1"/>
          <p:nvPr/>
        </p:nvSpPr>
        <p:spPr>
          <a:xfrm>
            <a:off x="5911662" y="5445224"/>
            <a:ext cx="1277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2EB99B95-6E4C-92C7-B53A-39055684FFC0}"/>
                  </a:ext>
                </a:extLst>
              </p:cNvPr>
              <p:cNvSpPr txBox="1"/>
              <p:nvPr/>
            </p:nvSpPr>
            <p:spPr>
              <a:xfrm>
                <a:off x="5911662" y="5517232"/>
                <a:ext cx="415677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2EB99B95-6E4C-92C7-B53A-39055684FF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1662" y="5517232"/>
                <a:ext cx="4156773" cy="1154189"/>
              </a:xfrm>
              <a:prstGeom prst="rect">
                <a:avLst/>
              </a:prstGeom>
              <a:blipFill>
                <a:blip r:embed="rId6"/>
                <a:stretch>
                  <a:fillRect l="-2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46" name="yt_shape_12946"/>
              <p:cNvSpPr txBox="1"/>
              <p:nvPr/>
            </p:nvSpPr>
            <p:spPr>
              <a:xfrm>
                <a:off x="540119" y="900000"/>
                <a:ext cx="11492915" cy="35795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小明在解方程组时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遇到了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奇怪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的题目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_19a26"/>
                  </a:rPr>
                  <a:t>消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小明无法继续再解这个方程组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难道是这个方程组有问题吗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你能根据他的解题过程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说明出现这样结果的原因吗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观察小明的解题过程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发现方程组没有问题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出现这样结果的原因是小明不应该由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得到的方程组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再代入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应该代入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46" name="yt_shape_12946" descr="{&quot;rangeId&quot;:13,&quot;hasSerialNum&quot;:1,&quot;IsSplitBraceMath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79570"/>
              </a:xfrm>
              <a:prstGeom prst="rect">
                <a:avLst/>
              </a:prstGeom>
              <a:blipFill>
                <a:blip r:embed="rId2"/>
                <a:stretch>
                  <a:fillRect l="-1645" b="-40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945A9E8-716A-16C9-77B7-B95C899B8F26}"/>
              </a:ext>
            </a:extLst>
          </p:cNvPr>
          <p:cNvSpPr txBox="1"/>
          <p:nvPr/>
        </p:nvSpPr>
        <p:spPr>
          <a:xfrm>
            <a:off x="450108" y="3514606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观察小明的解题过程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发现方程组没有问题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631268-50B5-9F34-D307-3C4FC82F7EB2}"/>
              </a:ext>
            </a:extLst>
          </p:cNvPr>
          <p:cNvSpPr txBox="1"/>
          <p:nvPr/>
        </p:nvSpPr>
        <p:spPr>
          <a:xfrm>
            <a:off x="450108" y="3990094"/>
            <a:ext cx="10695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出现这样结果的原因是小明不应该由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得到的方程组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再代入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应该代入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1374</Words>
  <Application>Microsoft Office PowerPoint</Application>
  <PresentationFormat>宽屏</PresentationFormat>
  <Paragraphs>125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2024-08-14T14:59:07Z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