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4" r:id="rId8"/>
    <p:sldId id="375" r:id="rId9"/>
    <p:sldId id="376" r:id="rId10"/>
    <p:sldId id="377" r:id="rId11"/>
    <p:sldId id="378" r:id="rId12"/>
    <p:sldId id="403" r:id="rId13"/>
    <p:sldId id="379" r:id="rId14"/>
    <p:sldId id="398" r:id="rId15"/>
    <p:sldId id="381" r:id="rId16"/>
    <p:sldId id="385" r:id="rId17"/>
    <p:sldId id="393" r:id="rId18"/>
    <p:sldId id="399" r:id="rId19"/>
    <p:sldId id="400" r:id="rId20"/>
    <p:sldId id="394" r:id="rId21"/>
    <p:sldId id="401" r:id="rId22"/>
    <p:sldId id="256" r:id="rId2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bin"/><Relationship Id="rId5" Type="http://schemas.openxmlformats.org/officeDocument/2006/relationships/image" Target="../media/image39.png"/><Relationship Id="rId4" Type="http://schemas.openxmlformats.org/officeDocument/2006/relationships/image" Target="../media/image36.bin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9" name="yt_shape_14279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4278" name="yt_image_14278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1" name="yt_shape_14281"/>
          <p:cNvSpPr txBox="1"/>
          <p:nvPr/>
        </p:nvSpPr>
        <p:spPr>
          <a:xfrm>
            <a:off x="540000" y="155873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</a:t>
            </a:r>
          </a:p>
        </p:txBody>
      </p:sp>
      <p:sp>
        <p:nvSpPr>
          <p:cNvPr id="14282" name="yt_shape_14282"/>
          <p:cNvSpPr txBox="1"/>
          <p:nvPr/>
        </p:nvSpPr>
        <p:spPr>
          <a:xfrm>
            <a:off x="540000" y="2058295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是圆锥的为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3" name="yt_table_14283" title="H_148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495053"/>
              </p:ext>
            </p:extLst>
          </p:nvPr>
        </p:nvGraphicFramePr>
        <p:xfrm>
          <a:off x="540056" y="2537598"/>
          <a:ext cx="3975418" cy="1882140"/>
        </p:xfrm>
        <a:graphic>
          <a:graphicData uri="http://schemas.openxmlformats.org/drawingml/2006/table">
            <a:tbl>
              <a:tblPr/>
              <a:tblGrid>
                <a:gridCol w="2391093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  <a:gridCol w="1584325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100" b="0" i="0" u="none">
                          <a:solidFill>
                            <a:srgbClr val="1EE3CF"/>
                          </a:solidFill>
                          <a:effectLst/>
                          <a:latin typeface="Times New Roman" pitchFamily="41"/>
                          <a:ea typeface="Times New Roman" pitchFamily="41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</a:t>
                      </a:r>
                      <a:r>
                        <a:rPr lang="en-US" altLang="zh-CN" sz="600" b="0" i="0" u="none">
                          <a:solidFill>
                            <a:srgbClr val="1EE3CF"/>
                          </a:solidFill>
                          <a:effectLst/>
                          <a:latin typeface="Times New Roman" pitchFamily="6"/>
                          <a:ea typeface="宋体" pitchFamily="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350" b="0" i="0" u="none">
                          <a:solidFill>
                            <a:srgbClr val="1EE3CF"/>
                          </a:solidFill>
                          <a:effectLst/>
                          <a:latin typeface="Times New Roman" pitchFamily="44"/>
                          <a:ea typeface="Times New Roman" pitchFamily="4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</a:t>
                      </a:r>
                      <a:r>
                        <a:rPr lang="en-US" altLang="zh-CN" sz="2100" b="0" i="0" u="none">
                          <a:solidFill>
                            <a:srgbClr val="1EE3CF"/>
                          </a:solidFill>
                          <a:effectLst/>
                          <a:latin typeface="Times New Roman" pitchFamily="21"/>
                          <a:ea typeface="宋体" pitchFamily="2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5150" b="0" i="0" u="none">
                          <a:solidFill>
                            <a:srgbClr val="1EE3CF"/>
                          </a:solidFill>
                          <a:effectLst/>
                          <a:latin typeface="Times New Roman" pitchFamily="52"/>
                          <a:ea typeface="Times New Roman" pitchFamily="5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50" b="0" i="0" u="none">
                          <a:solidFill>
                            <a:srgbClr val="1EE3CF"/>
                          </a:solidFill>
                          <a:effectLst/>
                          <a:latin typeface="Times New Roman" pitchFamily="46"/>
                          <a:ea typeface="Times New Roman" pitchFamily="4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</a:tbl>
          </a:graphicData>
        </a:graphic>
      </p:graphicFrame>
      <p:pic>
        <p:nvPicPr>
          <p:cNvPr id="3" name="yt_shape_1723550966959">
            <a:extLst>
              <a:ext uri="{FF2B5EF4-FFF2-40B4-BE49-F238E27FC236}">
                <a16:creationId xmlns:a16="http://schemas.microsoft.com/office/drawing/2014/main" id="{E1571618-7D82-9FD7-BC3A-E422298768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pic>
        <p:nvPicPr>
          <p:cNvPr id="5" name="yt_shape_1723550967042">
            <a:extLst>
              <a:ext uri="{FF2B5EF4-FFF2-40B4-BE49-F238E27FC236}">
                <a16:creationId xmlns:a16="http://schemas.microsoft.com/office/drawing/2014/main" id="{FC6F3E87-551B-BBC0-29C7-FD6D3DD2A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713804"/>
            <a:ext cx="378014" cy="509409"/>
          </a:xfrm>
          <a:prstGeom prst="rect">
            <a:avLst/>
          </a:prstGeom>
        </p:spPr>
      </p:pic>
      <p:pic>
        <p:nvPicPr>
          <p:cNvPr id="7" name="yt_shape_1723550967111">
            <a:extLst>
              <a:ext uri="{FF2B5EF4-FFF2-40B4-BE49-F238E27FC236}">
                <a16:creationId xmlns:a16="http://schemas.microsoft.com/office/drawing/2014/main" id="{C42F6F5A-3E69-A6D4-0DE1-B172CC75A0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749" y="2681492"/>
            <a:ext cx="509777" cy="574035"/>
          </a:xfrm>
          <a:prstGeom prst="rect">
            <a:avLst/>
          </a:prstGeom>
        </p:spPr>
      </p:pic>
      <p:pic>
        <p:nvPicPr>
          <p:cNvPr id="9" name="yt_shape_1723550967180">
            <a:extLst>
              <a:ext uri="{FF2B5EF4-FFF2-40B4-BE49-F238E27FC236}">
                <a16:creationId xmlns:a16="http://schemas.microsoft.com/office/drawing/2014/main" id="{3F3846A9-93C6-5CE4-12AB-DEF65B4F6B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571309"/>
            <a:ext cx="519302" cy="676541"/>
          </a:xfrm>
          <a:prstGeom prst="rect">
            <a:avLst/>
          </a:prstGeom>
        </p:spPr>
      </p:pic>
      <p:pic>
        <p:nvPicPr>
          <p:cNvPr id="11" name="yt_shape_1723550967249">
            <a:extLst>
              <a:ext uri="{FF2B5EF4-FFF2-40B4-BE49-F238E27FC236}">
                <a16:creationId xmlns:a16="http://schemas.microsoft.com/office/drawing/2014/main" id="{AEC51B0F-BC60-ECC7-8E05-48A4C88EF3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212" y="3595952"/>
            <a:ext cx="627254" cy="62725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E7086F-AEA1-BA64-EB66-B6DA605B37FB}"/>
              </a:ext>
            </a:extLst>
          </p:cNvPr>
          <p:cNvSpPr txBox="1"/>
          <p:nvPr/>
        </p:nvSpPr>
        <p:spPr>
          <a:xfrm>
            <a:off x="7231789" y="20114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yt_shape_1434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ebe7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请你数一数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图中有多少个小于平角的角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个小于平角的角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46" name="yt_image_14346" title="H_7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1597" y="2491102"/>
            <a:ext cx="1680402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539BE9-0AD5-B93E-79D9-E843DBBEB68A}"/>
              </a:ext>
            </a:extLst>
          </p:cNvPr>
          <p:cNvSpPr txBox="1"/>
          <p:nvPr/>
        </p:nvSpPr>
        <p:spPr>
          <a:xfrm>
            <a:off x="450108" y="1830897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个小于平角的角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8" name="yt_shape_14348"/>
              <p:cNvSpPr txBox="1"/>
              <p:nvPr/>
            </p:nvSpPr>
            <p:spPr>
              <a:xfrm>
                <a:off x="540000" y="2400646"/>
                <a:ext cx="6998711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348" name="yt_shape_143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0646"/>
                <a:ext cx="6998711" cy="3027047"/>
              </a:xfrm>
              <a:prstGeom prst="rect">
                <a:avLst/>
              </a:prstGeom>
              <a:blipFill>
                <a:blip r:embed="rId3"/>
                <a:stretch>
                  <a:fillRect l="-2700" t="-1815" r="-1742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C924C9E-553C-3E12-91F6-4C01E4B01661}"/>
              </a:ext>
            </a:extLst>
          </p:cNvPr>
          <p:cNvSpPr txBox="1"/>
          <p:nvPr/>
        </p:nvSpPr>
        <p:spPr>
          <a:xfrm>
            <a:off x="449989" y="2829328"/>
            <a:ext cx="651010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lang="en-US" altLang="zh-CN" sz="2400" spc="375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C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CE093C-9FCE-3401-EFC2-79D29451DCE5}"/>
                  </a:ext>
                </a:extLst>
              </p:cNvPr>
              <p:cNvSpPr txBox="1"/>
              <p:nvPr/>
            </p:nvSpPr>
            <p:spPr>
              <a:xfrm>
                <a:off x="449989" y="3276248"/>
                <a:ext cx="6909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CE093C-9FCE-3401-EFC2-79D29451D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6248"/>
                <a:ext cx="6909498" cy="765061"/>
              </a:xfrm>
              <a:prstGeom prst="rect">
                <a:avLst/>
              </a:prstGeom>
              <a:blipFill>
                <a:blip r:embed="rId4"/>
                <a:stretch>
                  <a:fillRect l="-1412" r="-141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77B126B-1954-E4A0-02BB-BBED85BE03D6}"/>
              </a:ext>
            </a:extLst>
          </p:cNvPr>
          <p:cNvSpPr txBox="1"/>
          <p:nvPr/>
        </p:nvSpPr>
        <p:spPr>
          <a:xfrm>
            <a:off x="449989" y="3947697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EB94C1-8A29-E7C7-D3E5-9534D521C625}"/>
              </a:ext>
            </a:extLst>
          </p:cNvPr>
          <p:cNvSpPr txBox="1"/>
          <p:nvPr/>
        </p:nvSpPr>
        <p:spPr>
          <a:xfrm>
            <a:off x="449989" y="4423185"/>
            <a:ext cx="7111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1" name="yt_image_14351" title="H_75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5799" y="1672825"/>
            <a:ext cx="1680402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3" name="yt_shape_14353"/>
          <p:cNvSpPr txBox="1"/>
          <p:nvPr/>
        </p:nvSpPr>
        <p:spPr>
          <a:xfrm>
            <a:off x="540119" y="105273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请通过计算说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b3052"/>
              </a:rPr>
              <a:t>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E6BD33-6EB9-3C76-2BF2-BB554E00B80D}"/>
              </a:ext>
            </a:extLst>
          </p:cNvPr>
          <p:cNvSpPr txBox="1"/>
          <p:nvPr/>
        </p:nvSpPr>
        <p:spPr>
          <a:xfrm>
            <a:off x="450108" y="2780928"/>
            <a:ext cx="1084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b3052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077A11-59C7-2B16-223E-ED66E4062E86}"/>
              </a:ext>
            </a:extLst>
          </p:cNvPr>
          <p:cNvSpPr txBox="1"/>
          <p:nvPr/>
        </p:nvSpPr>
        <p:spPr>
          <a:xfrm>
            <a:off x="450108" y="3256416"/>
            <a:ext cx="691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E75BAF-3C34-46DF-E29A-AE0447FAE039}"/>
              </a:ext>
            </a:extLst>
          </p:cNvPr>
          <p:cNvSpPr txBox="1"/>
          <p:nvPr/>
        </p:nvSpPr>
        <p:spPr>
          <a:xfrm>
            <a:off x="450108" y="3731904"/>
            <a:ext cx="575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yt_shape_14357"/>
          <p:cNvSpPr txBox="1"/>
          <p:nvPr/>
        </p:nvSpPr>
        <p:spPr>
          <a:xfrm>
            <a:off x="540000" y="900000"/>
            <a:ext cx="264174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探究规律</a:t>
            </a:r>
          </a:p>
        </p:txBody>
      </p:sp>
      <p:sp>
        <p:nvSpPr>
          <p:cNvPr id="14358" name="yt_shape_1435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平面内有过公共端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的六条射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06f6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开始按逆时针方向依次在射线上写上数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59" name="yt_shape_14359"/>
          <p:cNvSpPr txBox="1"/>
          <p:nvPr/>
        </p:nvSpPr>
        <p:spPr>
          <a:xfrm>
            <a:off x="540000" y="2359000"/>
            <a:ext cx="46615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361" name="yt_image_143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8153" y="2990667"/>
            <a:ext cx="146384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3550967533">
            <a:extLst>
              <a:ext uri="{FF2B5EF4-FFF2-40B4-BE49-F238E27FC236}">
                <a16:creationId xmlns:a16="http://schemas.microsoft.com/office/drawing/2014/main" id="{E83DCD3B-6BD2-AF33-F42A-5DE99A51F6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3341CE-5B5C-9F07-FE87-CB2C96B734AF}"/>
              </a:ext>
            </a:extLst>
          </p:cNvPr>
          <p:cNvSpPr txBox="1"/>
          <p:nvPr/>
        </p:nvSpPr>
        <p:spPr>
          <a:xfrm>
            <a:off x="3698014" y="2312194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63" name="yt_shape_14363"/>
          <p:cNvSpPr txBox="1"/>
          <p:nvPr/>
        </p:nvSpPr>
        <p:spPr>
          <a:xfrm>
            <a:off x="540000" y="2852936"/>
            <a:ext cx="723274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请任意写出三条射线上数的排列规律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任意写出三条射线上数的排列规律即可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上数的排列规律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上数的排列规律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上数的排列规律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上数的排列规律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上数的排列规律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上数的排列规律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F471D1-6BF0-C9E9-855F-7DEE76E97E60}"/>
              </a:ext>
            </a:extLst>
          </p:cNvPr>
          <p:cNvSpPr txBox="1"/>
          <p:nvPr/>
        </p:nvSpPr>
        <p:spPr>
          <a:xfrm>
            <a:off x="449989" y="3281618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任意写出三条射线上数的排列规律即可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435D4F-9171-EDCE-5203-5152809B831F}"/>
              </a:ext>
            </a:extLst>
          </p:cNvPr>
          <p:cNvSpPr txBox="1"/>
          <p:nvPr/>
        </p:nvSpPr>
        <p:spPr>
          <a:xfrm>
            <a:off x="449989" y="3757106"/>
            <a:ext cx="681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上数的排列规律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B92E4D-F48A-DDDE-6709-053B41EE8F70}"/>
              </a:ext>
            </a:extLst>
          </p:cNvPr>
          <p:cNvSpPr txBox="1"/>
          <p:nvPr/>
        </p:nvSpPr>
        <p:spPr>
          <a:xfrm>
            <a:off x="449989" y="4232594"/>
            <a:ext cx="681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上数的排列规律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5EE24C-36AB-9BEE-2EE2-486ADB8F1132}"/>
              </a:ext>
            </a:extLst>
          </p:cNvPr>
          <p:cNvSpPr txBox="1"/>
          <p:nvPr/>
        </p:nvSpPr>
        <p:spPr>
          <a:xfrm>
            <a:off x="449989" y="4708082"/>
            <a:ext cx="683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上数的排列规律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393EFC-0337-5C0F-E0CA-4E20C8E75290}"/>
              </a:ext>
            </a:extLst>
          </p:cNvPr>
          <p:cNvSpPr txBox="1"/>
          <p:nvPr/>
        </p:nvSpPr>
        <p:spPr>
          <a:xfrm>
            <a:off x="449989" y="5183570"/>
            <a:ext cx="685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上数的排列规律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98DA4F-8FEA-6B26-339C-8F75BDAF451B}"/>
              </a:ext>
            </a:extLst>
          </p:cNvPr>
          <p:cNvSpPr txBox="1"/>
          <p:nvPr/>
        </p:nvSpPr>
        <p:spPr>
          <a:xfrm>
            <a:off x="449989" y="5659058"/>
            <a:ext cx="681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上数的排列规律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B954DDE-99A3-B037-CE8D-77771F5E1C00}"/>
              </a:ext>
            </a:extLst>
          </p:cNvPr>
          <p:cNvSpPr txBox="1"/>
          <p:nvPr/>
        </p:nvSpPr>
        <p:spPr>
          <a:xfrm>
            <a:off x="449989" y="6134546"/>
            <a:ext cx="635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上数的排列规律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40000" y="900000"/>
            <a:ext cx="492442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在哪条射线上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69" name="yt_image_14369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1393934"/>
            <a:ext cx="146384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362319-307B-45F8-908F-7E39DDCF396A}"/>
              </a:ext>
            </a:extLst>
          </p:cNvPr>
          <p:cNvSpPr txBox="1"/>
          <p:nvPr/>
        </p:nvSpPr>
        <p:spPr>
          <a:xfrm>
            <a:off x="449989" y="132868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ED2A25-7F1B-889F-4E19-EA68EA52A930}"/>
              </a:ext>
            </a:extLst>
          </p:cNvPr>
          <p:cNvSpPr txBox="1"/>
          <p:nvPr/>
        </p:nvSpPr>
        <p:spPr>
          <a:xfrm>
            <a:off x="449989" y="1804170"/>
            <a:ext cx="4221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2" name="yt_shape_14372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71" name="yt_image_14371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4" name="yt_shape_14374"/>
          <p:cNvSpPr txBox="1"/>
          <p:nvPr/>
        </p:nvSpPr>
        <p:spPr>
          <a:xfrm>
            <a:off x="540119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0bea,isEnd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152a,isEnd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DF0B9C-DA53-48E9-CFC6-7504695A216D}"/>
              </a:ext>
            </a:extLst>
          </p:cNvPr>
          <p:cNvSpPr txBox="1"/>
          <p:nvPr/>
        </p:nvSpPr>
        <p:spPr>
          <a:xfrm>
            <a:off x="3118696" y="2020551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7FB582-3218-AB4F-9B8F-BF95B4D38574}"/>
              </a:ext>
            </a:extLst>
          </p:cNvPr>
          <p:cNvSpPr txBox="1"/>
          <p:nvPr/>
        </p:nvSpPr>
        <p:spPr>
          <a:xfrm>
            <a:off x="1059708" y="2971527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" name="yt_shape_14377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76" name="yt_image_14376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9" name="yt_shape_14379"/>
          <p:cNvSpPr txBox="1"/>
          <p:nvPr/>
        </p:nvSpPr>
        <p:spPr>
          <a:xfrm>
            <a:off x="540120" y="159186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e2ab,isEnd"/>
              </a:rPr>
              <a:t>则以下结论正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80" name="yt_image_14380" title="H_70.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3284984"/>
            <a:ext cx="1820352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B22073-6AC7-D00F-D2E8-44A900908D43}"/>
              </a:ext>
            </a:extLst>
          </p:cNvPr>
          <p:cNvSpPr txBox="1"/>
          <p:nvPr/>
        </p:nvSpPr>
        <p:spPr>
          <a:xfrm>
            <a:off x="1669309" y="2020551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82" name="yt_shape_14382"/>
          <p:cNvSpPr txBox="1"/>
          <p:nvPr/>
        </p:nvSpPr>
        <p:spPr>
          <a:xfrm>
            <a:off x="540000" y="2564904"/>
            <a:ext cx="540692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互为余角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6" name="yt_shape_14386"/>
              <p:cNvSpPr txBox="1"/>
              <p:nvPr/>
            </p:nvSpPr>
            <p:spPr>
              <a:xfrm>
                <a:off x="540000" y="900000"/>
                <a:ext cx="6176371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6" name="yt_shape_14386" descr="{&quot;rangeId&quot;:3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76371" cy="3027047"/>
              </a:xfrm>
              <a:prstGeom prst="rect">
                <a:avLst/>
              </a:prstGeom>
              <a:blipFill>
                <a:blip r:embed="rId2"/>
                <a:stretch>
                  <a:fillRect l="-3060" t="-1815" r="-2172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90" name="yt_image_14390" title="H_128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2136719"/>
            <a:ext cx="1806409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9C4263-0F07-170B-07BC-EED647141652}"/>
              </a:ext>
            </a:extLst>
          </p:cNvPr>
          <p:cNvSpPr txBox="1"/>
          <p:nvPr/>
        </p:nvSpPr>
        <p:spPr>
          <a:xfrm>
            <a:off x="449989" y="1804170"/>
            <a:ext cx="550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DDF273-D8AD-2024-7911-5EAA892B12AC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548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, 'hasSerialNum': 1, 'pageBreak': True}">
                <a:extLst>
                  <a:ext uri="{FF2B5EF4-FFF2-40B4-BE49-F238E27FC236}">
                    <a16:creationId xmlns:a16="http://schemas.microsoft.com/office/drawing/2014/main" id="{56DDF273-D8AD-2024-7911-5EAA892B12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548761" cy="765061"/>
              </a:xfrm>
              <a:prstGeom prst="rect">
                <a:avLst/>
              </a:prstGeom>
              <a:blipFill>
                <a:blip r:embed="rId4"/>
                <a:stretch>
                  <a:fillRect l="-2749" r="-68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B52BD41-42CA-2B94-6CD6-EC1AAB325256}"/>
              </a:ext>
            </a:extLst>
          </p:cNvPr>
          <p:cNvSpPr txBox="1"/>
          <p:nvPr/>
        </p:nvSpPr>
        <p:spPr>
          <a:xfrm>
            <a:off x="449989" y="2951107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FA0B84-57D0-1DCD-A1FC-C3EEA99542E7}"/>
              </a:ext>
            </a:extLst>
          </p:cNvPr>
          <p:cNvSpPr txBox="1"/>
          <p:nvPr/>
        </p:nvSpPr>
        <p:spPr>
          <a:xfrm>
            <a:off x="449989" y="3426595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2" name="yt_shape_1439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请在图中补全图形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dbd"/>
              </a:rPr>
              <a:t>的度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394" name="yt_image_14394" title="H_128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5590" y="1628800"/>
            <a:ext cx="1806409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7" name="yt_shape_14397"/>
          <p:cNvSpPr txBox="1"/>
          <p:nvPr/>
        </p:nvSpPr>
        <p:spPr>
          <a:xfrm>
            <a:off x="540000" y="3826887"/>
            <a:ext cx="4237507" cy="20621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450" b="0" i="0" u="none" spc="-11450">
                <a:solidFill>
                  <a:srgbClr val="1EE3CF"/>
                </a:solidFill>
                <a:effectLst/>
                <a:latin typeface="Times New Roman" pitchFamily="114"/>
                <a:ea typeface="宋体" pitchFamily="114"/>
              </a:rPr>
              <a:t> </a:t>
            </a:r>
            <a:r>
              <a:rPr lang="en-US" altLang="zh-CN" sz="11450" b="0" i="0" u="none" spc="30181">
                <a:solidFill>
                  <a:srgbClr val="1EE3CF"/>
                </a:solidFill>
                <a:effectLst/>
                <a:latin typeface="Times New Roman" pitchFamily="114"/>
                <a:ea typeface="宋体" pitchFamily="114"/>
              </a:rPr>
              <a:t> </a:t>
            </a:r>
          </a:p>
        </p:txBody>
      </p:sp>
      <p:pic>
        <p:nvPicPr>
          <p:cNvPr id="14396" name="yt_image_14396" title="H_179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4640"/>
          <a:stretch/>
        </p:blipFill>
        <p:spPr bwMode="auto">
          <a:xfrm>
            <a:off x="2279576" y="2323289"/>
            <a:ext cx="2321793" cy="228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E4A521-E6EA-3820-2731-7CE043DC9DE8}"/>
              </a:ext>
            </a:extLst>
          </p:cNvPr>
          <p:cNvSpPr txBox="1"/>
          <p:nvPr/>
        </p:nvSpPr>
        <p:spPr>
          <a:xfrm>
            <a:off x="450108" y="1804170"/>
            <a:ext cx="9287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4396" title="H_179.64">
            <a:extLst>
              <a:ext uri="{FF2B5EF4-FFF2-40B4-BE49-F238E27FC236}">
                <a16:creationId xmlns:a16="http://schemas.microsoft.com/office/drawing/2014/main" id="{33E76B4C-4C61-350E-986F-61C3963C203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6929"/>
          <a:stretch/>
        </p:blipFill>
        <p:spPr bwMode="auto">
          <a:xfrm>
            <a:off x="8236740" y="4307992"/>
            <a:ext cx="1806409" cy="228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4A31E12-1B59-C9C8-62B2-B70292B2938C}"/>
              </a:ext>
            </a:extLst>
          </p:cNvPr>
          <p:cNvSpPr txBox="1"/>
          <p:nvPr/>
        </p:nvSpPr>
        <p:spPr>
          <a:xfrm>
            <a:off x="450108" y="4688668"/>
            <a:ext cx="776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C6F93D-345A-44E7-6E68-99CDA59EA2AB}"/>
              </a:ext>
            </a:extLst>
          </p:cNvPr>
          <p:cNvSpPr txBox="1"/>
          <p:nvPr/>
        </p:nvSpPr>
        <p:spPr>
          <a:xfrm>
            <a:off x="450108" y="516415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99" name="yt_shape_14399"/>
              <p:cNvSpPr txBox="1"/>
              <p:nvPr/>
            </p:nvSpPr>
            <p:spPr>
              <a:xfrm>
                <a:off x="540119" y="116632"/>
                <a:ext cx="11492915" cy="2559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3e39"/>
                  </a:rPr>
                  <a:t>的代数式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99" name="yt_shape_143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6632"/>
                <a:ext cx="11492915" cy="2559419"/>
              </a:xfrm>
              <a:prstGeom prst="rect">
                <a:avLst/>
              </a:prstGeom>
              <a:blipFill>
                <a:blip r:embed="rId2"/>
                <a:stretch>
                  <a:fillRect l="-1645" t="-1905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3" name="yt_image_14403" title="H_128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5590" y="2171386"/>
            <a:ext cx="1806409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7D37C2-6D0D-F284-D0AA-17289B91765C}"/>
                  </a:ext>
                </a:extLst>
              </p:cNvPr>
              <p:cNvSpPr txBox="1"/>
              <p:nvPr/>
            </p:nvSpPr>
            <p:spPr>
              <a:xfrm>
                <a:off x="450108" y="1971778"/>
                <a:ext cx="72000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7D37C2-6D0D-F284-D0AA-17289B917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71778"/>
                <a:ext cx="7200012" cy="726326"/>
              </a:xfrm>
              <a:prstGeom prst="rect">
                <a:avLst/>
              </a:prstGeom>
              <a:blipFill>
                <a:blip r:embed="rId4"/>
                <a:stretch>
                  <a:fillRect l="-1355" r="-127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5" name="yt_shape_1440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动点问题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两点对应的有理数分别为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b61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个单位长度的速度沿数轴正方向运动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同时从原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9178,isEnd"/>
              </a:rPr>
              <a:t>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个单位长度的速度沿数轴正方向运动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409" name="yt_image_14409" title="H_28.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9281" y="2846073"/>
            <a:ext cx="2972718" cy="3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8FB377-9F0F-7563-0BE0-423C73923542}"/>
              </a:ext>
            </a:extLst>
          </p:cNvPr>
          <p:cNvSpPr txBox="1"/>
          <p:nvPr/>
        </p:nvSpPr>
        <p:spPr>
          <a:xfrm>
            <a:off x="1478808" y="2755146"/>
            <a:ext cx="112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E2B6DC-91FD-0D79-2211-2D643D117708}"/>
              </a:ext>
            </a:extLst>
          </p:cNvPr>
          <p:cNvSpPr txBox="1"/>
          <p:nvPr/>
        </p:nvSpPr>
        <p:spPr>
          <a:xfrm>
            <a:off x="3836246" y="2755146"/>
            <a:ext cx="1426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11" name="yt_shape_14411"/>
          <p:cNvSpPr txBox="1"/>
          <p:nvPr/>
        </p:nvSpPr>
        <p:spPr>
          <a:xfrm>
            <a:off x="540119" y="346930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88a14"/>
              </a:rPr>
              <a:t>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15" name="yt_image_14415" title="H_50.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212568"/>
            <a:ext cx="372396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6DF9010-6217-6605-E5CB-ED62BD408E28}"/>
              </a:ext>
            </a:extLst>
          </p:cNvPr>
          <p:cNvSpPr txBox="1"/>
          <p:nvPr/>
        </p:nvSpPr>
        <p:spPr>
          <a:xfrm>
            <a:off x="450108" y="3897985"/>
            <a:ext cx="1115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8a14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787E00-7395-DBA8-2167-23FA18D3B34F}"/>
              </a:ext>
            </a:extLst>
          </p:cNvPr>
          <p:cNvSpPr txBox="1"/>
          <p:nvPr/>
        </p:nvSpPr>
        <p:spPr>
          <a:xfrm>
            <a:off x="450108" y="437347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0B92B9-E25C-DAB7-5DA4-EA97A5676383}"/>
              </a:ext>
            </a:extLst>
          </p:cNvPr>
          <p:cNvSpPr txBox="1"/>
          <p:nvPr/>
        </p:nvSpPr>
        <p:spPr>
          <a:xfrm>
            <a:off x="449989" y="5863345"/>
            <a:ext cx="1001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5" name="yt_shape_1428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是由相同的小正方体粘在一起的几何体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c1d9"/>
              </a:rPr>
              <a:t>若组合其中的两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个小正方体构成的长方体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7" name="yt_table_142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803864"/>
              </p:ext>
            </p:extLst>
          </p:nvPr>
        </p:nvGraphicFramePr>
        <p:xfrm>
          <a:off x="540056" y="2878766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</a:tbl>
          </a:graphicData>
        </a:graphic>
      </p:graphicFrame>
      <p:pic>
        <p:nvPicPr>
          <p:cNvPr id="14286" name="yt_image_14286_skip" title="H_80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7386" y="1859435"/>
            <a:ext cx="4295727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9" name="yt_shape_14289"/>
          <p:cNvSpPr txBox="1"/>
          <p:nvPr/>
        </p:nvSpPr>
        <p:spPr>
          <a:xfrm>
            <a:off x="540000" y="3404937"/>
            <a:ext cx="85375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正三棱锥的顶点数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0" name="yt_table_142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953852"/>
              </p:ext>
            </p:extLst>
          </p:nvPr>
        </p:nvGraphicFramePr>
        <p:xfrm>
          <a:off x="540056" y="3884240"/>
          <a:ext cx="9066848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  <a:gridCol w="3781425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94DCAD6-A9C3-950A-2108-B0CCD83A46DB}"/>
              </a:ext>
            </a:extLst>
          </p:cNvPr>
          <p:cNvSpPr txBox="1"/>
          <p:nvPr/>
        </p:nvSpPr>
        <p:spPr>
          <a:xfrm>
            <a:off x="76129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BB0620-5967-5CD4-580E-6A9EFAEF27A6}"/>
              </a:ext>
            </a:extLst>
          </p:cNvPr>
          <p:cNvSpPr txBox="1"/>
          <p:nvPr/>
        </p:nvSpPr>
        <p:spPr>
          <a:xfrm>
            <a:off x="8074751" y="33581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19" name="yt_shape_14419"/>
              <p:cNvSpPr txBox="1"/>
              <p:nvPr/>
            </p:nvSpPr>
            <p:spPr>
              <a:xfrm>
                <a:off x="540000" y="900000"/>
                <a:ext cx="5681042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9" name="yt_shape_14419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81042" cy="1106521"/>
              </a:xfrm>
              <a:prstGeom prst="rect">
                <a:avLst/>
              </a:prstGeom>
              <a:blipFill>
                <a:blip r:embed="rId2"/>
                <a:stretch>
                  <a:fillRect l="-3326" r="-225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2" name="yt_image_14422" title="H_28.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1269808"/>
            <a:ext cx="2972718" cy="3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5" name="yt_shape_14425"/>
          <p:cNvSpPr txBox="1"/>
          <p:nvPr/>
        </p:nvSpPr>
        <p:spPr>
          <a:xfrm>
            <a:off x="540000" y="2373617"/>
            <a:ext cx="4530727" cy="7203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000" b="0" i="0" u="none" spc="-4000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  <a:r>
              <a:rPr lang="en-US" altLang="zh-CN" sz="4000" b="0" i="0" u="none" spc="34330">
                <a:solidFill>
                  <a:srgbClr val="1EE3CF"/>
                </a:solidFill>
                <a:effectLst/>
                <a:latin typeface="Times New Roman" pitchFamily="40"/>
                <a:ea typeface="宋体" pitchFamily="40"/>
              </a:rPr>
              <a:t> </a:t>
            </a:r>
          </a:p>
        </p:txBody>
      </p:sp>
      <p:pic>
        <p:nvPicPr>
          <p:cNvPr id="14424" name="yt_image_14424" title="H_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3982" y="2238519"/>
            <a:ext cx="4485979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27" name="yt_shape_14427"/>
              <p:cNvSpPr txBox="1"/>
              <p:nvPr/>
            </p:nvSpPr>
            <p:spPr>
              <a:xfrm>
                <a:off x="540000" y="3224328"/>
                <a:ext cx="6570710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27" name="yt_shape_14427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24328"/>
                <a:ext cx="6570710" cy="2546916"/>
              </a:xfrm>
              <a:prstGeom prst="rect">
                <a:avLst/>
              </a:prstGeom>
              <a:blipFill>
                <a:blip r:embed="rId5"/>
                <a:stretch>
                  <a:fillRect l="-2878" t="-2153" r="-2136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30" name="yt_shape_14430"/>
          <p:cNvSpPr txBox="1"/>
          <p:nvPr/>
        </p:nvSpPr>
        <p:spPr>
          <a:xfrm>
            <a:off x="540000" y="5974396"/>
            <a:ext cx="3876318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00" b="0" i="0" u="none" spc="-3500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  <a:r>
              <a:rPr lang="en-US" altLang="zh-CN" sz="3500" b="0" i="0" u="none" spc="29352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</a:p>
        </p:txBody>
      </p:sp>
      <p:pic>
        <p:nvPicPr>
          <p:cNvPr id="14429" name="yt_image_14429" title="H_54.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2007" y="4014745"/>
            <a:ext cx="3837954" cy="69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D4B687-9BFB-CA25-B77D-153638FF8391}"/>
              </a:ext>
            </a:extLst>
          </p:cNvPr>
          <p:cNvSpPr txBox="1"/>
          <p:nvPr/>
        </p:nvSpPr>
        <p:spPr>
          <a:xfrm>
            <a:off x="449989" y="1524643"/>
            <a:ext cx="580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0EBE9D-BCC4-E1EB-8DDD-928554EC129B}"/>
              </a:ext>
            </a:extLst>
          </p:cNvPr>
          <p:cNvSpPr txBox="1"/>
          <p:nvPr/>
        </p:nvSpPr>
        <p:spPr>
          <a:xfrm>
            <a:off x="449989" y="1923796"/>
            <a:ext cx="632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6B1FB6-E536-1203-091A-C1796339FEDB}"/>
              </a:ext>
            </a:extLst>
          </p:cNvPr>
          <p:cNvSpPr txBox="1"/>
          <p:nvPr/>
        </p:nvSpPr>
        <p:spPr>
          <a:xfrm>
            <a:off x="449989" y="2355844"/>
            <a:ext cx="668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8B9E45-8424-2052-0B9D-40F31718156B}"/>
                  </a:ext>
                </a:extLst>
              </p:cNvPr>
              <p:cNvSpPr txBox="1"/>
              <p:nvPr/>
            </p:nvSpPr>
            <p:spPr>
              <a:xfrm>
                <a:off x="449989" y="2663939"/>
                <a:ext cx="2543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Q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8B9E45-8424-2052-0B9D-40F317181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3939"/>
                <a:ext cx="2543874" cy="765061"/>
              </a:xfrm>
              <a:prstGeom prst="rect">
                <a:avLst/>
              </a:prstGeom>
              <a:blipFill>
                <a:blip r:embed="rId7"/>
                <a:stretch>
                  <a:fillRect l="-3837" r="-40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14972CC-C751-1C6E-EE3A-28561EC913BE}"/>
              </a:ext>
            </a:extLst>
          </p:cNvPr>
          <p:cNvSpPr txBox="1"/>
          <p:nvPr/>
        </p:nvSpPr>
        <p:spPr>
          <a:xfrm>
            <a:off x="449989" y="3284984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BBCA11-0000-80C0-9A2F-74813B13A93F}"/>
              </a:ext>
            </a:extLst>
          </p:cNvPr>
          <p:cNvSpPr txBox="1"/>
          <p:nvPr/>
        </p:nvSpPr>
        <p:spPr>
          <a:xfrm>
            <a:off x="449989" y="3717032"/>
            <a:ext cx="443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8B5F38-18E0-FF21-86CE-94E854D824BD}"/>
              </a:ext>
            </a:extLst>
          </p:cNvPr>
          <p:cNvSpPr txBox="1"/>
          <p:nvPr/>
        </p:nvSpPr>
        <p:spPr>
          <a:xfrm>
            <a:off x="449989" y="4149080"/>
            <a:ext cx="639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178FFCC-7AF4-6663-C8E8-5A0FA90917E8}"/>
              </a:ext>
            </a:extLst>
          </p:cNvPr>
          <p:cNvSpPr txBox="1"/>
          <p:nvPr/>
        </p:nvSpPr>
        <p:spPr>
          <a:xfrm>
            <a:off x="449989" y="4509120"/>
            <a:ext cx="668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AB853A8-AC69-4F6C-9909-60217AADE05C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2543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Q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AB853A8-AC69-4F6C-9909-60217AADE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2543874" cy="765061"/>
              </a:xfrm>
              <a:prstGeom prst="rect">
                <a:avLst/>
              </a:prstGeom>
              <a:blipFill>
                <a:blip r:embed="rId8"/>
                <a:stretch>
                  <a:fillRect l="-3837" r="-40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646FD5B-0237-4589-2F74-E6BE8B215417}"/>
              </a:ext>
            </a:extLst>
          </p:cNvPr>
          <p:cNvSpPr txBox="1"/>
          <p:nvPr/>
        </p:nvSpPr>
        <p:spPr>
          <a:xfrm>
            <a:off x="449989" y="5517232"/>
            <a:ext cx="450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6086DCD-5D84-1ED8-D868-0275E2DDAECE}"/>
                  </a:ext>
                </a:extLst>
              </p:cNvPr>
              <p:cNvSpPr txBox="1"/>
              <p:nvPr/>
            </p:nvSpPr>
            <p:spPr>
              <a:xfrm>
                <a:off x="449989" y="5877272"/>
                <a:ext cx="60760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Q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6086DCD-5D84-1ED8-D868-0275E2DDA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7272"/>
                <a:ext cx="6076061" cy="726326"/>
              </a:xfrm>
              <a:prstGeom prst="rect">
                <a:avLst/>
              </a:prstGeom>
              <a:blipFill>
                <a:blip r:embed="rId9"/>
                <a:stretch>
                  <a:fillRect l="-1605" r="-17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2" name="yt_shape_14292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线段的有关计算</a:t>
            </a:r>
          </a:p>
        </p:txBody>
      </p:sp>
      <p:sp>
        <p:nvSpPr>
          <p:cNvPr id="14293" name="yt_shape_1429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5dc5"/>
              </a:rPr>
              <a:t>其中最短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5" name="yt_table_142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822554"/>
              </p:ext>
            </p:extLst>
          </p:nvPr>
        </p:nvGraphicFramePr>
        <p:xfrm>
          <a:off x="540056" y="23590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</a:tbl>
          </a:graphicData>
        </a:graphic>
      </p:graphicFrame>
      <p:pic>
        <p:nvPicPr>
          <p:cNvPr id="14294" name="yt_image_14294_skip" title="H_82.4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5144" y="2359000"/>
            <a:ext cx="2414871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967325">
            <a:extLst>
              <a:ext uri="{FF2B5EF4-FFF2-40B4-BE49-F238E27FC236}">
                <a16:creationId xmlns:a16="http://schemas.microsoft.com/office/drawing/2014/main" id="{43D5F04D-7792-8F13-5A6D-55D8B14D38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B71363-1134-D493-0F29-910732A296C0}"/>
              </a:ext>
            </a:extLst>
          </p:cNvPr>
          <p:cNvSpPr txBox="1"/>
          <p:nvPr/>
        </p:nvSpPr>
        <p:spPr>
          <a:xfrm>
            <a:off x="2278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97" name="yt_shape_14297"/>
          <p:cNvSpPr txBox="1"/>
          <p:nvPr/>
        </p:nvSpPr>
        <p:spPr>
          <a:xfrm>
            <a:off x="540000" y="3908310"/>
            <a:ext cx="11023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98" name="yt_image_14298" title="H_20.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9466" y="4539977"/>
            <a:ext cx="1693067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58678D4-374A-971B-E778-BB70E8757C86}"/>
              </a:ext>
            </a:extLst>
          </p:cNvPr>
          <p:cNvSpPr txBox="1"/>
          <p:nvPr/>
        </p:nvSpPr>
        <p:spPr>
          <a:xfrm>
            <a:off x="10386151" y="386150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0" name="yt_shape_14300"/>
          <p:cNvSpPr txBox="1"/>
          <p:nvPr/>
        </p:nvSpPr>
        <p:spPr>
          <a:xfrm>
            <a:off x="540119" y="1026127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b0ac"/>
              </a:rPr>
              <a:t>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为线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03" name="yt_image_14303" title="H_21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8752" y="2617229"/>
            <a:ext cx="1893247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4772A71-F77F-11C2-948D-0AE247483CD8}"/>
              </a:ext>
            </a:extLst>
          </p:cNvPr>
          <p:cNvSpPr txBox="1"/>
          <p:nvPr/>
        </p:nvSpPr>
        <p:spPr>
          <a:xfrm>
            <a:off x="450108" y="2348880"/>
            <a:ext cx="600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C57F1C-CDF6-AE37-2E99-5EAEEF5BD124}"/>
              </a:ext>
            </a:extLst>
          </p:cNvPr>
          <p:cNvSpPr txBox="1"/>
          <p:nvPr/>
        </p:nvSpPr>
        <p:spPr>
          <a:xfrm>
            <a:off x="450108" y="278092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3C81C0-1D40-4F1A-E3B5-DDB803775FEB}"/>
              </a:ext>
            </a:extLst>
          </p:cNvPr>
          <p:cNvSpPr txBox="1"/>
          <p:nvPr/>
        </p:nvSpPr>
        <p:spPr>
          <a:xfrm>
            <a:off x="450108" y="3212976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C0AFFC-BE6E-D05A-3461-74173F239C4C}"/>
              </a:ext>
            </a:extLst>
          </p:cNvPr>
          <p:cNvSpPr txBox="1"/>
          <p:nvPr/>
        </p:nvSpPr>
        <p:spPr>
          <a:xfrm>
            <a:off x="450108" y="3717032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63104B-D1D3-875A-6FF3-2AF806E4C6B5}"/>
              </a:ext>
            </a:extLst>
          </p:cNvPr>
          <p:cNvSpPr txBox="1"/>
          <p:nvPr/>
        </p:nvSpPr>
        <p:spPr>
          <a:xfrm>
            <a:off x="450108" y="4221088"/>
            <a:ext cx="250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9C73EA-227C-5B44-CB41-449C0297479C}"/>
              </a:ext>
            </a:extLst>
          </p:cNvPr>
          <p:cNvSpPr txBox="1"/>
          <p:nvPr/>
        </p:nvSpPr>
        <p:spPr>
          <a:xfrm>
            <a:off x="450108" y="4725144"/>
            <a:ext cx="4440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305" name="yt_shape_14305"/>
          <p:cNvSpPr txBox="1"/>
          <p:nvPr/>
        </p:nvSpPr>
        <p:spPr>
          <a:xfrm>
            <a:off x="540119" y="524720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在数轴上是否存在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59db"/>
              </a:rPr>
              <a:t>请直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363399-31F5-976D-3C9C-3FFCFE46682D}"/>
              </a:ext>
            </a:extLst>
          </p:cNvPr>
          <p:cNvSpPr txBox="1"/>
          <p:nvPr/>
        </p:nvSpPr>
        <p:spPr>
          <a:xfrm>
            <a:off x="450108" y="6151377"/>
            <a:ext cx="6838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9" name="yt_shape_14309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角度的有关计算</a:t>
            </a:r>
          </a:p>
        </p:txBody>
      </p:sp>
      <p:sp>
        <p:nvSpPr>
          <p:cNvPr id="14310" name="yt_shape_14310"/>
          <p:cNvSpPr txBox="1"/>
          <p:nvPr/>
        </p:nvSpPr>
        <p:spPr>
          <a:xfrm>
            <a:off x="540000" y="1399565"/>
            <a:ext cx="89607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如图中用量角器测得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4" name="yt_table_1431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351712"/>
              </p:ext>
            </p:extLst>
          </p:nvPr>
        </p:nvGraphicFramePr>
        <p:xfrm>
          <a:off x="540056" y="3607225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</a:tbl>
          </a:graphicData>
        </a:graphic>
      </p:graphicFrame>
      <p:grpSp>
        <p:nvGrpSpPr>
          <p:cNvPr id="14311" name="yt_shape_14311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7700" y="1878868"/>
            <a:ext cx="2474695" cy="1728738"/>
            <a:chOff x="0" y="0"/>
            <a:chExt cx="2474695" cy="1728738"/>
          </a:xfrm>
        </p:grpSpPr>
        <p:pic>
          <p:nvPicPr>
            <p:cNvPr id="3" name="yt_image_1431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74695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3" name="yt_shape_14313" descr="{&quot;rangeId&quot;:0,&quot;IgnoreLineSpacing&quot;:1}"/>
            <p:cNvSpPr txBox="1"/>
            <p:nvPr/>
          </p:nvSpPr>
          <p:spPr>
            <a:xfrm>
              <a:off x="704066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14316" name="yt_shape_14316"/>
          <p:cNvSpPr txBox="1"/>
          <p:nvPr/>
        </p:nvSpPr>
        <p:spPr>
          <a:xfrm>
            <a:off x="540000" y="4133396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钟表的时针和分针所成的锐角为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20" name="yt_table_143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126415"/>
              </p:ext>
            </p:extLst>
          </p:nvPr>
        </p:nvGraphicFramePr>
        <p:xfrm>
          <a:off x="540056" y="4612699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5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8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5"/>
                  </a:ext>
                </a:extLst>
              </a:tr>
            </a:tbl>
          </a:graphicData>
        </a:graphic>
      </p:graphicFrame>
      <p:grpSp>
        <p:nvGrpSpPr>
          <p:cNvPr id="14317" name="yt_shape_14317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4761" y="4612699"/>
            <a:ext cx="1415034" cy="1811034"/>
            <a:chOff x="0" y="0"/>
            <a:chExt cx="1415034" cy="1811034"/>
          </a:xfrm>
        </p:grpSpPr>
        <p:pic>
          <p:nvPicPr>
            <p:cNvPr id="2" name="yt_image_1431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5034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9" name="yt_shape_14319" descr="{&quot;rangeId&quot;:0,&quot;IgnoreLineSpacing&quot;:1}"/>
            <p:cNvSpPr txBox="1"/>
            <p:nvPr/>
          </p:nvSpPr>
          <p:spPr>
            <a:xfrm>
              <a:off x="174236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5" name="yt_shape_1723550967415">
            <a:extLst>
              <a:ext uri="{FF2B5EF4-FFF2-40B4-BE49-F238E27FC236}">
                <a16:creationId xmlns:a16="http://schemas.microsoft.com/office/drawing/2014/main" id="{A5BFE84D-F75C-14DD-3572-49E7009F24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FBEEC60-7EDD-8D02-10DC-31ABEAFDA3E2}"/>
              </a:ext>
            </a:extLst>
          </p:cNvPr>
          <p:cNvSpPr txBox="1"/>
          <p:nvPr/>
        </p:nvSpPr>
        <p:spPr>
          <a:xfrm>
            <a:off x="851131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84BB83-8DA0-F228-2687-19C8E84AA8BC}"/>
              </a:ext>
            </a:extLst>
          </p:cNvPr>
          <p:cNvSpPr txBox="1"/>
          <p:nvPr/>
        </p:nvSpPr>
        <p:spPr>
          <a:xfrm>
            <a:off x="10432189" y="40865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2" name="yt_shape_143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dc3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26" name="yt_table_143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774261"/>
              </p:ext>
            </p:extLst>
          </p:nvPr>
        </p:nvGraphicFramePr>
        <p:xfrm>
          <a:off x="540056" y="3828911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8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9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6"/>
                  </a:ext>
                </a:extLst>
              </a:tr>
            </a:tbl>
          </a:graphicData>
        </a:graphic>
      </p:graphicFrame>
      <p:grpSp>
        <p:nvGrpSpPr>
          <p:cNvPr id="14323" name="yt_shape_14323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4704" y="1859435"/>
            <a:ext cx="2240636" cy="1969911"/>
            <a:chOff x="0" y="0"/>
            <a:chExt cx="2240636" cy="1969911"/>
          </a:xfrm>
        </p:grpSpPr>
        <p:pic>
          <p:nvPicPr>
            <p:cNvPr id="2" name="yt_image_143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40636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5" name="yt_shape_14325" descr="{&quot;rangeId&quot;:0,&quot;IgnoreLineSpacing&quot;:1}"/>
            <p:cNvSpPr txBox="1"/>
            <p:nvPr/>
          </p:nvSpPr>
          <p:spPr>
            <a:xfrm>
              <a:off x="587037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351D66-AFFD-ABD0-AB1A-7D38D6FF4ECD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8" name="yt_shape_1432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ad7,isEnd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329" name="yt_shape_14329" title="H_99.85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628" y="2011799"/>
            <a:ext cx="1768743" cy="1268109"/>
            <a:chOff x="0" y="0"/>
            <a:chExt cx="1768743" cy="1268109"/>
          </a:xfrm>
        </p:grpSpPr>
        <p:pic>
          <p:nvPicPr>
            <p:cNvPr id="2" name="yt_image_143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8743" cy="872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1" name="yt_shape_14331" descr="{&quot;rangeId&quot;:0,&quot;IgnoreLineSpacing&quot;:1}"/>
            <p:cNvSpPr txBox="1"/>
            <p:nvPr/>
          </p:nvSpPr>
          <p:spPr>
            <a:xfrm>
              <a:off x="274907" y="9081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78207C-52CC-E187-3C82-E915916697ED}"/>
              </a:ext>
            </a:extLst>
          </p:cNvPr>
          <p:cNvSpPr txBox="1"/>
          <p:nvPr/>
        </p:nvSpPr>
        <p:spPr>
          <a:xfrm>
            <a:off x="4677621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3" name="yt_shape_14333"/>
          <p:cNvSpPr txBox="1"/>
          <p:nvPr/>
        </p:nvSpPr>
        <p:spPr>
          <a:xfrm>
            <a:off x="540119" y="900000"/>
            <a:ext cx="11316521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为起点的两条公路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其中公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2a3c,isEnd"/>
              </a:rPr>
              <a:t>的走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向是南偏西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的走向是南偏东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则这两条公路的夹角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b5f,isEnd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grpSp>
        <p:nvGrpSpPr>
          <p:cNvPr id="14334" name="yt_shape_14334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5885" y="2491930"/>
            <a:ext cx="1960228" cy="2014488"/>
            <a:chOff x="0" y="0"/>
            <a:chExt cx="1960228" cy="2014488"/>
          </a:xfrm>
        </p:grpSpPr>
        <p:pic>
          <p:nvPicPr>
            <p:cNvPr id="2" name="yt_image_1433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0228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6" name="yt_shape_14336" descr="{&quot;rangeId&quot;:0,&quot;IgnoreLineSpacing&quot;:1}"/>
            <p:cNvSpPr txBox="1"/>
            <p:nvPr/>
          </p:nvSpPr>
          <p:spPr>
            <a:xfrm>
              <a:off x="370650" y="16544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11B0E9-D008-D32F-1654-EA0B9964E135}"/>
              </a:ext>
            </a:extLst>
          </p:cNvPr>
          <p:cNvSpPr txBox="1"/>
          <p:nvPr/>
        </p:nvSpPr>
        <p:spPr>
          <a:xfrm>
            <a:off x="2065954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yt_shape_1433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如图摆放一副三角板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直角顶点重合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35f4,isEnd"/>
              </a:rPr>
              <a:t>直角边所在直线分别重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grpSp>
        <p:nvGrpSpPr>
          <p:cNvPr id="14339" name="yt_shape_14339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9233" y="2011799"/>
            <a:ext cx="2213532" cy="2112786"/>
            <a:chOff x="0" y="0"/>
            <a:chExt cx="2213532" cy="2112786"/>
          </a:xfrm>
        </p:grpSpPr>
        <p:pic>
          <p:nvPicPr>
            <p:cNvPr id="2" name="yt_image_143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13532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1" name="yt_shape_14341" descr="{&quot;rangeId&quot;:0,&quot;IgnoreLineSpacing&quot;:1}"/>
            <p:cNvSpPr txBox="1"/>
            <p:nvPr/>
          </p:nvSpPr>
          <p:spPr>
            <a:xfrm>
              <a:off x="497302" y="175278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21701E-F932-9342-D4B6-2ADC70C3DF53}"/>
              </a:ext>
            </a:extLst>
          </p:cNvPr>
          <p:cNvSpPr txBox="1"/>
          <p:nvPr/>
        </p:nvSpPr>
        <p:spPr>
          <a:xfrm>
            <a:off x="4168033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2621</Words>
  <Application>Microsoft Office PowerPoint</Application>
  <PresentationFormat>宽屏</PresentationFormat>
  <Paragraphs>190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2024-08-15T01:09:43Z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