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0" r:id="rId7"/>
    <p:sldId id="372" r:id="rId8"/>
    <p:sldId id="373" r:id="rId9"/>
    <p:sldId id="386" r:id="rId10"/>
    <p:sldId id="374" r:id="rId11"/>
    <p:sldId id="376" r:id="rId12"/>
    <p:sldId id="380" r:id="rId13"/>
    <p:sldId id="382" r:id="rId14"/>
    <p:sldId id="383" r:id="rId15"/>
    <p:sldId id="388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3" name="yt_shape_1297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72" name="yt_image_129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5" name="yt_shape_12975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将两个方程的两边分别相加或相减消去一个未知数的方法叫作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ccc,isEnd"/>
              </a:rPr>
              <a:t>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称加减法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76" name="yt_image_129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92902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8" name="yt_shape_12978"/>
          <p:cNvSpPr txBox="1"/>
          <p:nvPr/>
        </p:nvSpPr>
        <p:spPr>
          <a:xfrm>
            <a:off x="540000" y="3396199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用加减法解二元一次方程组</a:t>
            </a:r>
          </a:p>
        </p:txBody>
      </p:sp>
      <p:pic>
        <p:nvPicPr>
          <p:cNvPr id="3" name="yt_shape_1723550673272">
            <a:extLst>
              <a:ext uri="{FF2B5EF4-FFF2-40B4-BE49-F238E27FC236}">
                <a16:creationId xmlns:a16="http://schemas.microsoft.com/office/drawing/2014/main" id="{13197F36-F1B5-5A8F-7E39-EC9587583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46233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6B8A51-6D9E-5EB7-8871-BC45632FD055}"/>
              </a:ext>
            </a:extLst>
          </p:cNvPr>
          <p:cNvSpPr txBox="1"/>
          <p:nvPr/>
        </p:nvSpPr>
        <p:spPr>
          <a:xfrm>
            <a:off x="8984507" y="15507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加减消元法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79" name="yt_shape_12979"/>
              <p:cNvSpPr txBox="1"/>
              <p:nvPr/>
            </p:nvSpPr>
            <p:spPr>
              <a:xfrm>
                <a:off x="540000" y="3941285"/>
                <a:ext cx="6664004" cy="17271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直接加减消元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979" name="yt_shape_129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1285"/>
                <a:ext cx="6664004" cy="1727139"/>
              </a:xfrm>
              <a:prstGeom prst="rect">
                <a:avLst/>
              </a:prstGeom>
              <a:blipFill>
                <a:blip r:embed="rId5"/>
                <a:stretch>
                  <a:fillRect l="-2836" t="-3180" r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82" name="yt_table_129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03051"/>
              </p:ext>
            </p:extLst>
          </p:nvPr>
        </p:nvGraphicFramePr>
        <p:xfrm>
          <a:off x="540056" y="5661248"/>
          <a:ext cx="5118418" cy="950976"/>
        </p:xfrm>
        <a:graphic>
          <a:graphicData uri="http://schemas.openxmlformats.org/drawingml/2006/table">
            <a:tbl>
              <a:tblPr/>
              <a:tblGrid>
                <a:gridCol w="295783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160588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D06B8548-9210-8018-D92E-6FC4931E5009}"/>
              </a:ext>
            </a:extLst>
          </p:cNvPr>
          <p:cNvSpPr txBox="1"/>
          <p:nvPr/>
        </p:nvSpPr>
        <p:spPr>
          <a:xfrm>
            <a:off x="6219282" y="4476704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000" y="900000"/>
            <a:ext cx="81288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观察表中的运算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3033" name="yt_table_1303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754633"/>
              </p:ext>
            </p:extLst>
          </p:nvPr>
        </p:nvGraphicFramePr>
        <p:xfrm>
          <a:off x="540000" y="1531667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的运算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运算的结果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035" name="yt_shape_13035"/>
              <p:cNvSpPr txBox="1"/>
              <p:nvPr/>
            </p:nvSpPr>
            <p:spPr>
              <a:xfrm>
                <a:off x="540119" y="2716061"/>
                <a:ext cx="11492915" cy="27483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整体思想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对于非零的两个有理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m*n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afd1,isEnd"/>
                  </a:rPr>
                  <a:t>.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035" name="yt_shape_13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16061"/>
                <a:ext cx="11492915" cy="274838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22E5A7-1710-853A-DB81-D0C6F8E63A8C}"/>
              </a:ext>
            </a:extLst>
          </p:cNvPr>
          <p:cNvSpPr txBox="1"/>
          <p:nvPr/>
        </p:nvSpPr>
        <p:spPr>
          <a:xfrm>
            <a:off x="7738201" y="85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E1BFEF-E9D8-D2A3-9D5A-75F25387354E}"/>
              </a:ext>
            </a:extLst>
          </p:cNvPr>
          <p:cNvSpPr txBox="1"/>
          <p:nvPr/>
        </p:nvSpPr>
        <p:spPr>
          <a:xfrm>
            <a:off x="9971170" y="2669255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6B874D-F8D1-47C7-EB1C-B11010034E7A}"/>
              </a:ext>
            </a:extLst>
          </p:cNvPr>
          <p:cNvSpPr txBox="1"/>
          <p:nvPr/>
        </p:nvSpPr>
        <p:spPr>
          <a:xfrm>
            <a:off x="8222507" y="420532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0" name="yt_shape_13040"/>
              <p:cNvSpPr txBox="1"/>
              <p:nvPr/>
            </p:nvSpPr>
            <p:spPr>
              <a:xfrm>
                <a:off x="540000" y="1332048"/>
                <a:ext cx="5133136" cy="3278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040" name="yt_shape_13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2048"/>
                <a:ext cx="5133136" cy="3278205"/>
              </a:xfrm>
              <a:prstGeom prst="rect">
                <a:avLst/>
              </a:prstGeom>
              <a:blipFill>
                <a:blip r:embed="rId2"/>
                <a:stretch>
                  <a:fillRect l="-3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F57CF6-EA88-AC31-EB24-B7F7F53475E6}"/>
                  </a:ext>
                </a:extLst>
              </p:cNvPr>
              <p:cNvSpPr txBox="1"/>
              <p:nvPr/>
            </p:nvSpPr>
            <p:spPr>
              <a:xfrm>
                <a:off x="449989" y="1285242"/>
                <a:ext cx="526357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F57CF6-EA88-AC31-EB24-B7F7F53475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85242"/>
                <a:ext cx="5263578" cy="1328560"/>
              </a:xfrm>
              <a:prstGeom prst="rect">
                <a:avLst/>
              </a:prstGeom>
              <a:blipFill>
                <a:blip r:embed="rId3"/>
                <a:stretch>
                  <a:fillRect l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8F07F9E-C8B0-5AA8-1C7C-69E3552C5072}"/>
              </a:ext>
            </a:extLst>
          </p:cNvPr>
          <p:cNvSpPr txBox="1"/>
          <p:nvPr/>
        </p:nvSpPr>
        <p:spPr>
          <a:xfrm>
            <a:off x="449989" y="252019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D9C960-EFF0-3A98-485A-D0C3C6022DB6}"/>
              </a:ext>
            </a:extLst>
          </p:cNvPr>
          <p:cNvSpPr txBox="1"/>
          <p:nvPr/>
        </p:nvSpPr>
        <p:spPr>
          <a:xfrm>
            <a:off x="449989" y="299567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ABC0E2-EDEA-9851-6AB6-AEA54B17C01A}"/>
                  </a:ext>
                </a:extLst>
              </p:cNvPr>
              <p:cNvSpPr txBox="1"/>
              <p:nvPr/>
            </p:nvSpPr>
            <p:spPr>
              <a:xfrm>
                <a:off x="449989" y="3471166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ABC0E2-EDEA-9851-6AB6-AEA54B17C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1166"/>
                <a:ext cx="4115626" cy="1154189"/>
              </a:xfrm>
              <a:prstGeom prst="rect">
                <a:avLst/>
              </a:prstGeom>
              <a:blipFill>
                <a:blip r:embed="rId4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D3FFC6-0856-AC31-5ABF-8FE0F6508E20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8598285" cy="8095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12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解方程组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𝑥</m:t>
                        </m:r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−</m:t>
                        </m:r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375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𝑥</m:t>
                        </m:r>
                        <m:r>
                          <a:rPr kumimoji="0" lang="zh-CN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＋</m:t>
                        </m:r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D3FFC6-0856-AC31-5ABF-8FE0F6508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8598285" cy="809517"/>
              </a:xfrm>
              <a:prstGeom prst="rect">
                <a:avLst/>
              </a:prstGeom>
              <a:blipFill>
                <a:blip r:embed="rId5"/>
                <a:stretch>
                  <a:fillRect l="-1135" b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45" name="yt_shape_13045"/>
              <p:cNvSpPr txBox="1"/>
              <p:nvPr/>
            </p:nvSpPr>
            <p:spPr>
              <a:xfrm>
                <a:off x="540119" y="900000"/>
                <a:ext cx="11492915" cy="21964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贵港港南二中月考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4eb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代入原方程组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13045" name="yt_shape_13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96427"/>
              </a:xfrm>
              <a:prstGeom prst="rect">
                <a:avLst/>
              </a:prstGeom>
              <a:blipFill>
                <a:blip r:embed="rId2"/>
                <a:stretch>
                  <a:fillRect l="-1645" b="-108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719253-1B04-1CB6-7675-4B792A949289}"/>
                  </a:ext>
                </a:extLst>
              </p:cNvPr>
              <p:cNvSpPr txBox="1"/>
              <p:nvPr/>
            </p:nvSpPr>
            <p:spPr>
              <a:xfrm>
                <a:off x="450108" y="2636912"/>
                <a:ext cx="4725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代入原方程组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719253-1B04-1CB6-7675-4B792A949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6912"/>
                <a:ext cx="4725226" cy="1154189"/>
              </a:xfrm>
              <a:prstGeom prst="rect">
                <a:avLst/>
              </a:prstGeom>
              <a:blipFill>
                <a:blip r:embed="rId3"/>
                <a:stretch>
                  <a:fillRect l="-2065" r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855007-6B3F-9F5B-C17B-199799B51A4A}"/>
                  </a:ext>
                </a:extLst>
              </p:cNvPr>
              <p:cNvSpPr txBox="1"/>
              <p:nvPr/>
            </p:nvSpPr>
            <p:spPr>
              <a:xfrm>
                <a:off x="450108" y="3501008"/>
                <a:ext cx="267525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855007-6B3F-9F5B-C17B-199799B51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1008"/>
                <a:ext cx="2675256" cy="1611643"/>
              </a:xfrm>
              <a:prstGeom prst="rect">
                <a:avLst/>
              </a:prstGeom>
              <a:blipFill>
                <a:blip r:embed="rId4"/>
                <a:stretch>
                  <a:fillRect l="-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4A54AB-9DC2-3D46-D622-563516AB49D0}"/>
                  </a:ext>
                </a:extLst>
              </p:cNvPr>
              <p:cNvSpPr txBox="1"/>
              <p:nvPr/>
            </p:nvSpPr>
            <p:spPr>
              <a:xfrm>
                <a:off x="449989" y="5003424"/>
                <a:ext cx="45806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64A54AB-9DC2-3D46-D622-563516AB4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3424"/>
                <a:ext cx="4580636" cy="766077"/>
              </a:xfrm>
              <a:prstGeom prst="rect">
                <a:avLst/>
              </a:prstGeom>
              <a:blipFill>
                <a:blip r:embed="rId5"/>
                <a:stretch>
                  <a:fillRect l="-2130" r="-213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2B4757B-6AFD-0F18-60AE-2F1B9660CF38}"/>
              </a:ext>
            </a:extLst>
          </p:cNvPr>
          <p:cNvSpPr txBox="1"/>
          <p:nvPr/>
        </p:nvSpPr>
        <p:spPr>
          <a:xfrm>
            <a:off x="449989" y="5675889"/>
            <a:ext cx="485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45CFE0-E81E-26E8-EAB9-3A6392F29C55}"/>
              </a:ext>
            </a:extLst>
          </p:cNvPr>
          <p:cNvSpPr txBox="1"/>
          <p:nvPr/>
        </p:nvSpPr>
        <p:spPr>
          <a:xfrm>
            <a:off x="449989" y="6151377"/>
            <a:ext cx="532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5" name="yt_shape_1305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54" name="yt_image_13054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57" name="yt_shape_13057"/>
              <p:cNvSpPr txBox="1"/>
              <p:nvPr/>
            </p:nvSpPr>
            <p:spPr>
              <a:xfrm>
                <a:off x="540119" y="1412776"/>
                <a:ext cx="11492915" cy="52440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巢湖市校级期中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af05"/>
                  </a:rPr>
                  <a:t>的解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同学们正在讨论着不同的解题思路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甲同学说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可以先解关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乙同学说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可以先将方程组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中的两个方程相加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丙同学说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可以先解方程组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057" name="yt_shape_13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492915" cy="5244000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矩形 1">
            <a:extLst>
              <a:ext uri="{FF2B5EF4-FFF2-40B4-BE49-F238E27FC236}">
                <a16:creationId xmlns:a16="http://schemas.microsoft.com/office/drawing/2014/main" id="{10160BA2-717F-A019-CA69-DC0F866301C1}"/>
              </a:ext>
            </a:extLst>
          </p:cNvPr>
          <p:cNvSpPr/>
          <p:nvPr/>
        </p:nvSpPr>
        <p:spPr>
          <a:xfrm>
            <a:off x="407368" y="2708920"/>
            <a:ext cx="11161240" cy="3456384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66" name="yt_shape_13066"/>
              <p:cNvSpPr txBox="1"/>
              <p:nvPr/>
            </p:nvSpPr>
            <p:spPr>
              <a:xfrm>
                <a:off x="540000" y="900000"/>
                <a:ext cx="11059438" cy="4829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种不同的方法解决上面的问题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利用丙同学的解法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先解方程组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066" name="yt_shape_13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59438" cy="4829271"/>
              </a:xfrm>
              <a:prstGeom prst="rect">
                <a:avLst/>
              </a:prstGeom>
              <a:blipFill>
                <a:blip r:embed="rId2"/>
                <a:stretch>
                  <a:fillRect l="-1709" t="-1136" r="-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BC4407-F899-273F-D362-E798E845D7BB}"/>
                  </a:ext>
                </a:extLst>
              </p:cNvPr>
              <p:cNvSpPr txBox="1"/>
              <p:nvPr/>
            </p:nvSpPr>
            <p:spPr>
              <a:xfrm>
                <a:off x="449989" y="1303998"/>
                <a:ext cx="11132566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利用丙同学的解法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先解方程组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BC4407-F899-273F-D362-E798E845D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03998"/>
                <a:ext cx="11132566" cy="1328560"/>
              </a:xfrm>
              <a:prstGeom prst="rect">
                <a:avLst/>
              </a:prstGeom>
              <a:blipFill>
                <a:blip r:embed="rId3"/>
                <a:stretch>
                  <a:fillRect l="-876" r="-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3A41916-0E2C-74EC-AFA6-37B4A3139365}"/>
              </a:ext>
            </a:extLst>
          </p:cNvPr>
          <p:cNvSpPr txBox="1"/>
          <p:nvPr/>
        </p:nvSpPr>
        <p:spPr>
          <a:xfrm>
            <a:off x="449989" y="2538946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A54FB5-8A05-A474-F53D-6FF1A794A2F9}"/>
                  </a:ext>
                </a:extLst>
              </p:cNvPr>
              <p:cNvSpPr txBox="1"/>
              <p:nvPr/>
            </p:nvSpPr>
            <p:spPr>
              <a:xfrm>
                <a:off x="449989" y="3014434"/>
                <a:ext cx="381476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A54FB5-8A05-A474-F53D-6FF1A794A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4434"/>
                <a:ext cx="3814763" cy="1154189"/>
              </a:xfrm>
              <a:prstGeom prst="rect">
                <a:avLst/>
              </a:prstGeom>
              <a:blipFill>
                <a:blip r:embed="rId4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AF51EF-0F67-7BF1-0D6E-4F198E8B93F5}"/>
                  </a:ext>
                </a:extLst>
              </p:cNvPr>
              <p:cNvSpPr txBox="1"/>
              <p:nvPr/>
            </p:nvSpPr>
            <p:spPr>
              <a:xfrm>
                <a:off x="449989" y="4075011"/>
                <a:ext cx="97909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AF51EF-0F67-7BF1-0D6E-4F198E8B9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5011"/>
                <a:ext cx="9790938" cy="1154189"/>
              </a:xfrm>
              <a:prstGeom prst="rect">
                <a:avLst/>
              </a:prstGeom>
              <a:blipFill>
                <a:blip r:embed="rId5"/>
                <a:stretch>
                  <a:fillRect l="-996" r="-1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72" name="yt_shape_13072"/>
              <p:cNvSpPr txBox="1"/>
              <p:nvPr/>
            </p:nvSpPr>
            <p:spPr>
              <a:xfrm>
                <a:off x="540000" y="1527518"/>
                <a:ext cx="4784964" cy="4126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利用乙同学的解法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72" name="yt_shape_130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27518"/>
                <a:ext cx="4784964" cy="4126835"/>
              </a:xfrm>
              <a:prstGeom prst="rect">
                <a:avLst/>
              </a:prstGeom>
              <a:blipFill>
                <a:blip r:embed="rId2"/>
                <a:stretch>
                  <a:fillRect l="-3949" t="-1329" r="-2930" b="-3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664987-11F3-EDF8-416E-D64FF21BB9E9}"/>
              </a:ext>
            </a:extLst>
          </p:cNvPr>
          <p:cNvSpPr txBox="1"/>
          <p:nvPr/>
        </p:nvSpPr>
        <p:spPr>
          <a:xfrm>
            <a:off x="449989" y="148071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利用乙同学的解法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0A94ED-9B6D-0395-BF3B-FB0110B133BC}"/>
                  </a:ext>
                </a:extLst>
              </p:cNvPr>
              <p:cNvSpPr txBox="1"/>
              <p:nvPr/>
            </p:nvSpPr>
            <p:spPr>
              <a:xfrm>
                <a:off x="449989" y="1956200"/>
                <a:ext cx="338785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0A94ED-9B6D-0395-BF3B-FB0110B13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56200"/>
                <a:ext cx="3387853" cy="1854213"/>
              </a:xfrm>
              <a:prstGeom prst="rect">
                <a:avLst/>
              </a:prstGeom>
              <a:blipFill>
                <a:blip r:embed="rId3"/>
                <a:stretch>
                  <a:fillRect l="-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FACCDA-EC65-CF13-377E-0C17BE0AE309}"/>
              </a:ext>
            </a:extLst>
          </p:cNvPr>
          <p:cNvSpPr txBox="1"/>
          <p:nvPr/>
        </p:nvSpPr>
        <p:spPr>
          <a:xfrm>
            <a:off x="449989" y="3716801"/>
            <a:ext cx="491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B27FBA-7A10-9654-0750-C59EC0E2CB78}"/>
              </a:ext>
            </a:extLst>
          </p:cNvPr>
          <p:cNvSpPr txBox="1"/>
          <p:nvPr/>
        </p:nvSpPr>
        <p:spPr>
          <a:xfrm>
            <a:off x="449989" y="4192289"/>
            <a:ext cx="3089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3753D9-03C1-8873-63BB-A9149850C1A5}"/>
              </a:ext>
            </a:extLst>
          </p:cNvPr>
          <p:cNvSpPr txBox="1"/>
          <p:nvPr/>
        </p:nvSpPr>
        <p:spPr>
          <a:xfrm>
            <a:off x="449989" y="4667777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68FCA2-A9EA-75BA-62C5-BF9805578721}"/>
              </a:ext>
            </a:extLst>
          </p:cNvPr>
          <p:cNvSpPr txBox="1"/>
          <p:nvPr/>
        </p:nvSpPr>
        <p:spPr>
          <a:xfrm>
            <a:off x="449989" y="5143265"/>
            <a:ext cx="1715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66">
                <a:extLst>
                  <a:ext uri="{FF2B5EF4-FFF2-40B4-BE49-F238E27FC236}">
                    <a16:creationId xmlns:a16="http://schemas.microsoft.com/office/drawing/2014/main" id="{5C1C408D-6BF4-EFFA-4226-29BCDE8BC530}"/>
                  </a:ext>
                </a:extLst>
              </p:cNvPr>
              <p:cNvSpPr txBox="1"/>
              <p:nvPr/>
            </p:nvSpPr>
            <p:spPr>
              <a:xfrm>
                <a:off x="540000" y="900000"/>
                <a:ext cx="11059438" cy="4829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种不同的方法解决上面的问题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利用丙同学的解法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先解方程组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8" name="yt_shape_13066">
                <a:extLst>
                  <a:ext uri="{FF2B5EF4-FFF2-40B4-BE49-F238E27FC236}">
                    <a16:creationId xmlns:a16="http://schemas.microsoft.com/office/drawing/2014/main" id="{5C1C408D-6BF4-EFFA-4226-29BCDE8BC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59438" cy="4829271"/>
              </a:xfrm>
              <a:prstGeom prst="rect">
                <a:avLst/>
              </a:prstGeom>
              <a:blipFill>
                <a:blip r:embed="rId4"/>
                <a:stretch>
                  <a:fillRect l="-1709" t="-1136" r="-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84" name="yt_shape_12984"/>
              <p:cNvSpPr txBox="1"/>
              <p:nvPr/>
            </p:nvSpPr>
            <p:spPr>
              <a:xfrm>
                <a:off x="540120" y="836712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用加减消元法将方程组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131e"/>
                  </a:rPr>
                  <a:t>得到的方程是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984" name="yt_shape_129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836712"/>
                <a:ext cx="11492915" cy="1499449"/>
              </a:xfrm>
              <a:prstGeom prst="rect">
                <a:avLst/>
              </a:prstGeom>
              <a:blipFill>
                <a:blip r:embed="rId2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86" name="yt_table_129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651819"/>
              </p:ext>
            </p:extLst>
          </p:nvPr>
        </p:nvGraphicFramePr>
        <p:xfrm>
          <a:off x="540056" y="2386949"/>
          <a:ext cx="5270818" cy="950976"/>
        </p:xfrm>
        <a:graphic>
          <a:graphicData uri="http://schemas.openxmlformats.org/drawingml/2006/table">
            <a:tbl>
              <a:tblPr/>
              <a:tblGrid>
                <a:gridCol w="295783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2312988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A160909F-8710-2CC6-A0F3-B218E17AB179}"/>
              </a:ext>
            </a:extLst>
          </p:cNvPr>
          <p:cNvSpPr txBox="1"/>
          <p:nvPr/>
        </p:nvSpPr>
        <p:spPr>
          <a:xfrm>
            <a:off x="1059709" y="18504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88" name="yt_shape_12988"/>
              <p:cNvSpPr txBox="1"/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⊕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Times New Roman" panose="02040503050406030204" pitchFamily="48" charset="0"/>
                              </a:rPr>
                              <m:t>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可直接消去未知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  <a:sym typeface="_⨹_1_e757f"/>
                  </a:rPr>
                  <a:t>⊕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88" name="yt_shape_12988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90" name="yt_table_129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677198"/>
              </p:ext>
            </p:extLst>
          </p:nvPr>
        </p:nvGraphicFramePr>
        <p:xfrm>
          <a:off x="540056" y="2626311"/>
          <a:ext cx="57423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大小相等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DD7AB1-57B5-2DF4-CFCE-C2113E9FF337}"/>
              </a:ext>
            </a:extLst>
          </p:cNvPr>
          <p:cNvSpPr txBox="1"/>
          <p:nvPr/>
        </p:nvSpPr>
        <p:spPr>
          <a:xfrm>
            <a:off x="1669308" y="2088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92" name="yt_shape_12992"/>
              <p:cNvSpPr txBox="1"/>
              <p:nvPr/>
            </p:nvSpPr>
            <p:spPr>
              <a:xfrm>
                <a:off x="540119" y="900000"/>
                <a:ext cx="11492915" cy="21556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类型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先变形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再加减消元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利用加减消元法解方程组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fc938"/>
                  </a:rPr>
                  <a:t>下列做法正确的是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92" name="yt_shape_12992" descr="{&quot;rangeId&quot;: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55655"/>
              </a:xfrm>
              <a:prstGeom prst="rect">
                <a:avLst/>
              </a:prstGeom>
              <a:blipFill>
                <a:blip r:embed="rId2"/>
                <a:stretch>
                  <a:fillRect l="-1645" t="-2550" b="-7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95" name="yt_table_129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929863"/>
              </p:ext>
            </p:extLst>
          </p:nvPr>
        </p:nvGraphicFramePr>
        <p:xfrm>
          <a:off x="540056" y="3105614"/>
          <a:ext cx="6199188" cy="1901952"/>
        </p:xfrm>
        <a:graphic>
          <a:graphicData uri="http://schemas.openxmlformats.org/drawingml/2006/table">
            <a:tbl>
              <a:tblPr/>
              <a:tblGrid>
                <a:gridCol w="6199188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要消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997" name="yt_shape_12997"/>
              <p:cNvSpPr txBox="1"/>
              <p:nvPr/>
            </p:nvSpPr>
            <p:spPr>
              <a:xfrm>
                <a:off x="540000" y="5057935"/>
                <a:ext cx="10391050" cy="12513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玉林市中考改编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97" name="yt_shape_12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7935"/>
                <a:ext cx="10391050" cy="1251386"/>
              </a:xfrm>
              <a:prstGeom prst="rect">
                <a:avLst/>
              </a:prstGeom>
              <a:blipFill>
                <a:blip r:embed="rId3"/>
                <a:stretch>
                  <a:fillRect l="-1819" r="-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6FB26F-54FF-616E-1041-B432FC3702A0}"/>
              </a:ext>
            </a:extLst>
          </p:cNvPr>
          <p:cNvSpPr txBox="1"/>
          <p:nvPr/>
        </p:nvSpPr>
        <p:spPr>
          <a:xfrm>
            <a:off x="1059708" y="25636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50966D-605F-BBAC-8D41-B41597B80034}"/>
                  </a:ext>
                </a:extLst>
              </p:cNvPr>
              <p:cNvSpPr txBox="1"/>
              <p:nvPr/>
            </p:nvSpPr>
            <p:spPr>
              <a:xfrm>
                <a:off x="9091006" y="5011128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hasSerialNum': 1, 'mathAnswerShape': 1, 'IsSplitBraceMath': 1}">
                <a:extLst>
                  <a:ext uri="{FF2B5EF4-FFF2-40B4-BE49-F238E27FC236}">
                    <a16:creationId xmlns:a16="http://schemas.microsoft.com/office/drawing/2014/main" id="{9C50966D-605F-BBAC-8D41-B41597B80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1006" y="5011128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4701131-B91C-ACB0-FC64-6C060E446255}"/>
              </a:ext>
            </a:extLst>
          </p:cNvPr>
          <p:cNvCxnSpPr/>
          <p:nvPr/>
        </p:nvCxnSpPr>
        <p:spPr>
          <a:xfrm>
            <a:off x="8876217" y="6137561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00" name="yt_shape_13000"/>
              <p:cNvSpPr txBox="1"/>
              <p:nvPr/>
            </p:nvSpPr>
            <p:spPr>
              <a:xfrm>
                <a:off x="540000" y="1307508"/>
                <a:ext cx="9732464" cy="54338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  <m:r>
                      <a:rPr lang="en-US" altLang="zh-CN" sz="2400" b="0" i="1" smtClean="0">
                        <a:solidFill>
                          <a:srgbClr val="010000"/>
                        </a:solidFill>
                        <a:effectLst/>
                        <a:latin typeface="Cambria Math" panose="02040503050406030204" pitchFamily="18" charset="0"/>
                        <a:ea typeface="宋体" panose="02040503050406030204" pitchFamily="48" charset="0"/>
                      </a:rPr>
                      <m:t>                                              </m:t>
                    </m: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00" name="yt_shape_130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7508"/>
                <a:ext cx="9732464" cy="5433860"/>
              </a:xfrm>
              <a:prstGeom prst="rect">
                <a:avLst/>
              </a:prstGeom>
              <a:blipFill>
                <a:blip r:embed="rId2"/>
                <a:stretch>
                  <a:fillRect l="-1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708692-6781-0C66-04E1-A47A131081C0}"/>
              </a:ext>
            </a:extLst>
          </p:cNvPr>
          <p:cNvSpPr txBox="1"/>
          <p:nvPr/>
        </p:nvSpPr>
        <p:spPr>
          <a:xfrm>
            <a:off x="449989" y="249565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DCDDD1-CECD-6D13-18E7-C2FFAEBDB396}"/>
              </a:ext>
            </a:extLst>
          </p:cNvPr>
          <p:cNvSpPr txBox="1"/>
          <p:nvPr/>
        </p:nvSpPr>
        <p:spPr>
          <a:xfrm>
            <a:off x="449989" y="297113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4FCD69-DB6F-4FE9-E75A-EF1F1ADDBB43}"/>
              </a:ext>
            </a:extLst>
          </p:cNvPr>
          <p:cNvSpPr txBox="1"/>
          <p:nvPr/>
        </p:nvSpPr>
        <p:spPr>
          <a:xfrm>
            <a:off x="449989" y="344662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FF7C45-803D-6CDE-009D-BBB31C386AFF}"/>
                  </a:ext>
                </a:extLst>
              </p:cNvPr>
              <p:cNvSpPr txBox="1"/>
              <p:nvPr/>
            </p:nvSpPr>
            <p:spPr>
              <a:xfrm>
                <a:off x="449989" y="3922114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FF7C45-803D-6CDE-009D-BBB31C386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2114"/>
                <a:ext cx="4156773" cy="1154189"/>
              </a:xfrm>
              <a:prstGeom prst="rect">
                <a:avLst/>
              </a:prstGeom>
              <a:blipFill>
                <a:blip r:embed="rId3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FC20F0-FBC8-B331-64D1-F5068BB35598}"/>
              </a:ext>
            </a:extLst>
          </p:cNvPr>
          <p:cNvSpPr txBox="1"/>
          <p:nvPr/>
        </p:nvSpPr>
        <p:spPr>
          <a:xfrm>
            <a:off x="6240016" y="2550977"/>
            <a:ext cx="4372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754DEB-AA25-13B1-295E-234867268132}"/>
              </a:ext>
            </a:extLst>
          </p:cNvPr>
          <p:cNvSpPr txBox="1"/>
          <p:nvPr/>
        </p:nvSpPr>
        <p:spPr>
          <a:xfrm>
            <a:off x="446913" y="946201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用加减法解下列方程组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66D01D-4C03-9C08-691E-FEF32D09AD35}"/>
              </a:ext>
            </a:extLst>
          </p:cNvPr>
          <p:cNvSpPr txBox="1"/>
          <p:nvPr/>
        </p:nvSpPr>
        <p:spPr>
          <a:xfrm>
            <a:off x="6240016" y="3052027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6AB880-1019-D73E-AE4A-505F373EB99F}"/>
              </a:ext>
            </a:extLst>
          </p:cNvPr>
          <p:cNvSpPr txBox="1"/>
          <p:nvPr/>
        </p:nvSpPr>
        <p:spPr>
          <a:xfrm>
            <a:off x="6240016" y="3527515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51688E3-8E87-C18B-A7E3-74C7A8C97060}"/>
                  </a:ext>
                </a:extLst>
              </p:cNvPr>
              <p:cNvSpPr txBox="1"/>
              <p:nvPr/>
            </p:nvSpPr>
            <p:spPr>
              <a:xfrm>
                <a:off x="6240016" y="4003003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51688E3-8E87-C18B-A7E3-74C7A8C97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6" y="4003003"/>
                <a:ext cx="4156773" cy="1154189"/>
              </a:xfrm>
              <a:prstGeom prst="rect">
                <a:avLst/>
              </a:prstGeom>
              <a:blipFill>
                <a:blip r:embed="rId4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方程变形时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漏乘常数项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D810FA-34C1-CD18-E4E9-F9FAA238F866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方程变形时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漏乘常数项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3" name="yt_shape_13013"/>
              <p:cNvSpPr txBox="1"/>
              <p:nvPr/>
            </p:nvSpPr>
            <p:spPr>
              <a:xfrm>
                <a:off x="540000" y="900000"/>
                <a:ext cx="5539978" cy="3596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阅读下列计算过程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</a:p>
            </p:txBody>
          </p:sp>
        </mc:Choice>
        <mc:Fallback xmlns="">
          <p:sp>
            <p:nvSpPr>
              <p:cNvPr id="13013" name="yt_shape_13013" descr="{&quot;rangeId&quot;:18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39978" cy="3596049"/>
              </a:xfrm>
              <a:prstGeom prst="rect">
                <a:avLst/>
              </a:prstGeom>
              <a:blipFill>
                <a:blip r:embed="rId2"/>
                <a:stretch>
                  <a:fillRect l="-3414" t="-1525" r="-2423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0" name="yt_shape_13020"/>
              <p:cNvSpPr txBox="1"/>
              <p:nvPr/>
            </p:nvSpPr>
            <p:spPr>
              <a:xfrm>
                <a:off x="540119" y="900000"/>
                <a:ext cx="11492915" cy="31108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该方程组的解是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以上过程有两处关键性错误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第一处错误在第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第二处错误在第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以上解法采用了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消元法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0" name="yt_shape_130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10852"/>
              </a:xfrm>
              <a:prstGeom prst="rect">
                <a:avLst/>
              </a:prstGeom>
              <a:blipFill>
                <a:blip r:embed="rId2"/>
                <a:stretch>
                  <a:fillRect l="-1645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E6B22EA-8385-6A9E-1BB8-7446AC09EED8}"/>
              </a:ext>
            </a:extLst>
          </p:cNvPr>
          <p:cNvSpPr txBox="1"/>
          <p:nvPr/>
        </p:nvSpPr>
        <p:spPr>
          <a:xfrm>
            <a:off x="6850907" y="30504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998773-12EE-1722-462C-D7A673A5FEF6}"/>
              </a:ext>
            </a:extLst>
          </p:cNvPr>
          <p:cNvSpPr txBox="1"/>
          <p:nvPr/>
        </p:nvSpPr>
        <p:spPr>
          <a:xfrm>
            <a:off x="10508507" y="30504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5CF29B-F13E-B1C0-A344-AF36EC0EB85D}"/>
              </a:ext>
            </a:extLst>
          </p:cNvPr>
          <p:cNvSpPr txBox="1"/>
          <p:nvPr/>
        </p:nvSpPr>
        <p:spPr>
          <a:xfrm>
            <a:off x="3498108" y="35259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6" name="yt_shape_1302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25" name="yt_image_1302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28" name="yt_shape_13028"/>
              <p:cNvSpPr txBox="1"/>
              <p:nvPr/>
            </p:nvSpPr>
            <p:spPr>
              <a:xfrm>
                <a:off x="540120" y="1591869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小丽在用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加减消元法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8c1b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28" name="yt_shape_13028" descr="{&quot;rangeId&quot;:1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675523"/>
              </a:xfrm>
              <a:prstGeom prst="rect">
                <a:avLst/>
              </a:prstGeom>
              <a:blipFill>
                <a:blip r:embed="rId3"/>
                <a:stretch>
                  <a:fillRect l="-1645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30" name="yt_table_130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529009"/>
              </p:ext>
            </p:extLst>
          </p:nvPr>
        </p:nvGraphicFramePr>
        <p:xfrm>
          <a:off x="540056" y="3318180"/>
          <a:ext cx="6867843" cy="950976"/>
        </p:xfrm>
        <a:graphic>
          <a:graphicData uri="http://schemas.openxmlformats.org/drawingml/2006/table">
            <a:tbl>
              <a:tblPr/>
              <a:tblGrid>
                <a:gridCol w="38912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29765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53EF55-DFB3-C99B-E179-E9C7BA57F9C5}"/>
              </a:ext>
            </a:extLst>
          </p:cNvPr>
          <p:cNvSpPr txBox="1"/>
          <p:nvPr/>
        </p:nvSpPr>
        <p:spPr>
          <a:xfrm>
            <a:off x="5690447" y="27800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1600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2024-08-13T11:53:27Z</dcterms:created>
  <dcterms:modified xsi:type="dcterms:W3CDTF">2024-08-14T15:05:15Z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