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0" r:id="rId5"/>
    <p:sldId id="373" r:id="rId6"/>
    <p:sldId id="377" r:id="rId7"/>
    <p:sldId id="380" r:id="rId8"/>
    <p:sldId id="383" r:id="rId9"/>
    <p:sldId id="385" r:id="rId10"/>
    <p:sldId id="388" r:id="rId11"/>
    <p:sldId id="389" r:id="rId12"/>
    <p:sldId id="391" r:id="rId13"/>
    <p:sldId id="392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" name="yt_shape_11571"/>
          <p:cNvSpPr txBox="1"/>
          <p:nvPr/>
        </p:nvSpPr>
        <p:spPr>
          <a:xfrm>
            <a:off x="540000" y="90000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1570" name="yt_image_1157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8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3" name="yt_shape_11573"/>
          <p:cNvSpPr txBox="1"/>
          <p:nvPr/>
        </p:nvSpPr>
        <p:spPr>
          <a:xfrm>
            <a:off x="540000" y="155873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有理数及其分类</a:t>
            </a:r>
          </a:p>
        </p:txBody>
      </p:sp>
      <p:sp>
        <p:nvSpPr>
          <p:cNvPr id="11574" name="yt_shape_11574"/>
          <p:cNvSpPr txBox="1"/>
          <p:nvPr/>
        </p:nvSpPr>
        <p:spPr>
          <a:xfrm>
            <a:off x="540000" y="2058295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正整数是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5" name="yt_table_115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07325"/>
              </p:ext>
            </p:extLst>
          </p:nvPr>
        </p:nvGraphicFramePr>
        <p:xfrm>
          <a:off x="540056" y="253759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sp>
        <p:nvSpPr>
          <p:cNvPr id="11577" name="yt_shape_11577"/>
          <p:cNvSpPr txBox="1"/>
          <p:nvPr/>
        </p:nvSpPr>
        <p:spPr>
          <a:xfrm>
            <a:off x="540119" y="3063769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近年来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我国科技工作者践行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科技强国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8042,isEnd"/>
              </a:rPr>
              <a:t>不断取得世界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级的科技成果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如由我国研制的中国首台作业型全海深自主遥控潜水器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b25d,isEnd"/>
              </a:rPr>
              <a:t>海斗一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最大下潜深度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10907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填补了中国水下万米作业型无人潜水器的空白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3b04,isEnd"/>
              </a:rPr>
              <a:t>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我国自主研发的极目一号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型浮空艇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大白鲸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升空高度至海拔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2101,isEnd"/>
              </a:rPr>
              <a:t>创造了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浮空艇原位大气科学观测海拔最高的世界纪录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如果把海平面以上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8b3c,isEnd"/>
              </a:rPr>
              <a:t>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那么海平面以下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10907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米记作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355653">
            <a:extLst>
              <a:ext uri="{FF2B5EF4-FFF2-40B4-BE49-F238E27FC236}">
                <a16:creationId xmlns:a16="http://schemas.microsoft.com/office/drawing/2014/main" id="{95D5DF45-EC98-5FFC-8F83-E0AE71A1E5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4F5352-451C-2659-5B77-BEC18450C0F3}"/>
              </a:ext>
            </a:extLst>
          </p:cNvPr>
          <p:cNvSpPr txBox="1"/>
          <p:nvPr/>
        </p:nvSpPr>
        <p:spPr>
          <a:xfrm>
            <a:off x="6622189" y="20114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AEA582-C36A-DFA0-5006-B0F26B9C98EF}"/>
              </a:ext>
            </a:extLst>
          </p:cNvPr>
          <p:cNvSpPr txBox="1"/>
          <p:nvPr/>
        </p:nvSpPr>
        <p:spPr>
          <a:xfrm>
            <a:off x="6088908" y="5394403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10907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2" name="yt_shape_11632"/>
          <p:cNvSpPr txBox="1"/>
          <p:nvPr/>
        </p:nvSpPr>
        <p:spPr>
          <a:xfrm>
            <a:off x="540000" y="90000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31" name="yt_image_11631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34" name="yt_shape_11634"/>
              <p:cNvSpPr txBox="1"/>
              <p:nvPr/>
            </p:nvSpPr>
            <p:spPr>
              <a:xfrm>
                <a:off x="540119" y="1591869"/>
                <a:ext cx="11492915" cy="2533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定义新运算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4297c,isEnd"/>
                  </a:rPr>
                  <a:t>其中等号右边是常规的乘法和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减法运算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5360,isEnd"/>
                  </a:rPr>
                  <a:t>或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634" name="yt_shape_116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1869"/>
                <a:ext cx="11492915" cy="2533066"/>
              </a:xfrm>
              <a:prstGeom prst="rect">
                <a:avLst/>
              </a:prstGeom>
              <a:blipFill>
                <a:blip r:embed="rId3"/>
                <a:stretch>
                  <a:fillRect l="-1645" t="-1923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9AE6801-A0AD-0885-67B9-3C32DE85A94F}"/>
              </a:ext>
            </a:extLst>
          </p:cNvPr>
          <p:cNvSpPr txBox="1"/>
          <p:nvPr/>
        </p:nvSpPr>
        <p:spPr>
          <a:xfrm>
            <a:off x="4260108" y="249603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212170-308A-8750-D6D5-128950EABD68}"/>
              </a:ext>
            </a:extLst>
          </p:cNvPr>
          <p:cNvSpPr txBox="1"/>
          <p:nvPr/>
        </p:nvSpPr>
        <p:spPr>
          <a:xfrm>
            <a:off x="7434156" y="2971527"/>
            <a:ext cx="789685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8" name="yt_shape_1163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铜陵四中期中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某出租车驾驶员从公司出发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fd0df"/>
              </a:rPr>
              <a:t>在南北走向的人民路上连续接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批客人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行驶路程记录如下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规定向南为正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向北为负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1639" name="yt_table_1163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294742"/>
              </p:ext>
            </p:extLst>
          </p:nvPr>
        </p:nvGraphicFramePr>
        <p:xfrm>
          <a:off x="540000" y="201179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641" name="yt_shape_11641"/>
          <p:cNvSpPr txBox="1"/>
          <p:nvPr/>
        </p:nvSpPr>
        <p:spPr>
          <a:xfrm>
            <a:off x="540000" y="3415405"/>
            <a:ext cx="1046440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接送完第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批客人后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该驾驶员在公司的什么方向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距离公司多少千米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驾驶员在公司的南边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距离公司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10km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D0F42F-8947-C588-4B59-5716435B9F7D}"/>
              </a:ext>
            </a:extLst>
          </p:cNvPr>
          <p:cNvSpPr txBox="1"/>
          <p:nvPr/>
        </p:nvSpPr>
        <p:spPr>
          <a:xfrm>
            <a:off x="449989" y="3844087"/>
            <a:ext cx="544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D25FF9-88CF-EBD6-2883-A4A3DF876D50}"/>
              </a:ext>
            </a:extLst>
          </p:cNvPr>
          <p:cNvSpPr txBox="1"/>
          <p:nvPr/>
        </p:nvSpPr>
        <p:spPr>
          <a:xfrm>
            <a:off x="449989" y="4319575"/>
            <a:ext cx="590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驾驶员在公司的南边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距离公司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4" name="yt_shape_11644"/>
          <p:cNvSpPr txBox="1"/>
          <p:nvPr/>
        </p:nvSpPr>
        <p:spPr>
          <a:xfrm>
            <a:off x="540119" y="249289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若该出租车的计价标准为行驶路程不超过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f7ce,isEnd"/>
              </a:rPr>
              <a:t>超过的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部分按每千米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元收费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在这个过程中该驾驶员共收到车费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升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在这个过程中共耗油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6C281B-C669-943B-7334-01AE2699A438}"/>
              </a:ext>
            </a:extLst>
          </p:cNvPr>
          <p:cNvSpPr txBox="1"/>
          <p:nvPr/>
        </p:nvSpPr>
        <p:spPr>
          <a:xfrm>
            <a:off x="8832107" y="292157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5D022D-A806-25AA-3A99-8F86BADAA008}"/>
              </a:ext>
            </a:extLst>
          </p:cNvPr>
          <p:cNvSpPr txBox="1"/>
          <p:nvPr/>
        </p:nvSpPr>
        <p:spPr>
          <a:xfrm>
            <a:off x="450108" y="1427417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606FBF-4419-B868-4291-C82278ABD4DA}"/>
              </a:ext>
            </a:extLst>
          </p:cNvPr>
          <p:cNvSpPr txBox="1"/>
          <p:nvPr/>
        </p:nvSpPr>
        <p:spPr>
          <a:xfrm>
            <a:off x="450108" y="1902905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在这个过程中共耗油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8A1347-634C-F15B-D961-C672140C090F}"/>
              </a:ext>
            </a:extLst>
          </p:cNvPr>
          <p:cNvSpPr txBox="1"/>
          <p:nvPr/>
        </p:nvSpPr>
        <p:spPr>
          <a:xfrm>
            <a:off x="540118" y="964015"/>
            <a:ext cx="11316521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若该出租车每千米耗油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2L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那么在这个过程中共耗油多少升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8" name="yt_shape_11578"/>
          <p:cNvSpPr txBox="1"/>
          <p:nvPr/>
        </p:nvSpPr>
        <p:spPr>
          <a:xfrm>
            <a:off x="540000" y="900000"/>
            <a:ext cx="54149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数轴、相反数、绝对值、倒数</a:t>
            </a:r>
          </a:p>
        </p:txBody>
      </p:sp>
      <p:sp>
        <p:nvSpPr>
          <p:cNvPr id="11579" name="yt_shape_11579"/>
          <p:cNvSpPr txBox="1"/>
          <p:nvPr/>
        </p:nvSpPr>
        <p:spPr>
          <a:xfrm>
            <a:off x="540000" y="1399565"/>
            <a:ext cx="92012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1" name="yt_table_115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358490"/>
              </p:ext>
            </p:extLst>
          </p:nvPr>
        </p:nvGraphicFramePr>
        <p:xfrm>
          <a:off x="540056" y="2496635"/>
          <a:ext cx="8809991" cy="475488"/>
        </p:xfrm>
        <a:graphic>
          <a:graphicData uri="http://schemas.openxmlformats.org/drawingml/2006/table">
            <a:tbl>
              <a:tblPr/>
              <a:tblGrid>
                <a:gridCol w="2465705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pic>
        <p:nvPicPr>
          <p:cNvPr id="11580" name="yt_image_11580_skip" title="H_32.7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5982" y="1933057"/>
            <a:ext cx="2997198" cy="41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83" name="yt_shape_11583"/>
          <p:cNvSpPr txBox="1"/>
          <p:nvPr/>
        </p:nvSpPr>
        <p:spPr>
          <a:xfrm>
            <a:off x="540000" y="3022806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584" name="yt_table_11584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7989574"/>
                  </p:ext>
                </p:extLst>
              </p:nvPr>
            </p:nvGraphicFramePr>
            <p:xfrm>
              <a:off x="540056" y="3502109"/>
              <a:ext cx="8852853" cy="635572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584" name="yt_table_11584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7989574"/>
                  </p:ext>
                </p:extLst>
              </p:nvPr>
            </p:nvGraphicFramePr>
            <p:xfrm>
              <a:off x="540056" y="3502109"/>
              <a:ext cx="8852853" cy="635572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47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4822" r="-6395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658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585" name="yt_shape_11585"/>
              <p:cNvSpPr txBox="1"/>
              <p:nvPr/>
            </p:nvSpPr>
            <p:spPr>
              <a:xfrm>
                <a:off x="540000" y="4188328"/>
                <a:ext cx="575798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泰安市中考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585" name="yt_shape_115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88328"/>
                <a:ext cx="5757987" cy="642163"/>
              </a:xfrm>
              <a:prstGeom prst="rect">
                <a:avLst/>
              </a:prstGeom>
              <a:blipFill>
                <a:blip r:embed="rId4"/>
                <a:stretch>
                  <a:fillRect l="-3284" r="-222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587" name="yt_table_11587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9284960"/>
                  </p:ext>
                </p:extLst>
              </p:nvPr>
            </p:nvGraphicFramePr>
            <p:xfrm>
              <a:off x="540056" y="4881279"/>
              <a:ext cx="8471853" cy="635953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587" name="yt_table_11587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9284960"/>
                  </p:ext>
                </p:extLst>
              </p:nvPr>
            </p:nvGraphicFramePr>
            <p:xfrm>
              <a:off x="540056" y="4881279"/>
              <a:ext cx="8471853" cy="635953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4345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746" r="-145274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4304" r="-47848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635979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355736">
            <a:extLst>
              <a:ext uri="{FF2B5EF4-FFF2-40B4-BE49-F238E27FC236}">
                <a16:creationId xmlns:a16="http://schemas.microsoft.com/office/drawing/2014/main" id="{C7E0E728-6DAC-4E54-55C6-64C6AC74D0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970263-63B1-618A-54D8-50424E3A75FC}"/>
              </a:ext>
            </a:extLst>
          </p:cNvPr>
          <p:cNvSpPr txBox="1"/>
          <p:nvPr/>
        </p:nvSpPr>
        <p:spPr>
          <a:xfrm>
            <a:off x="873197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843A77-208B-3430-6F61-5D7EF04D5A6E}"/>
              </a:ext>
            </a:extLst>
          </p:cNvPr>
          <p:cNvSpPr txBox="1"/>
          <p:nvPr/>
        </p:nvSpPr>
        <p:spPr>
          <a:xfrm>
            <a:off x="5555389" y="29760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8DB1D5-9854-A000-0B76-62FEA8154942}"/>
              </a:ext>
            </a:extLst>
          </p:cNvPr>
          <p:cNvSpPr txBox="1"/>
          <p:nvPr/>
        </p:nvSpPr>
        <p:spPr>
          <a:xfrm>
            <a:off x="5322027" y="4141522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8" name="yt_shape_11588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有理数的大小比较</a:t>
            </a:r>
          </a:p>
        </p:txBody>
      </p:sp>
      <p:sp>
        <p:nvSpPr>
          <p:cNvPr id="11589" name="yt_shape_1158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下列选项记录了我国四个直辖市某年一月份的平均气温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f086"/>
              </a:rPr>
              <a:t>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中平均气温最低的是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90" name="yt_table_115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705664"/>
              </p:ext>
            </p:extLst>
          </p:nvPr>
        </p:nvGraphicFramePr>
        <p:xfrm>
          <a:off x="540056" y="2359000"/>
          <a:ext cx="6062980" cy="950976"/>
        </p:xfrm>
        <a:graphic>
          <a:graphicData uri="http://schemas.openxmlformats.org/drawingml/2006/table">
            <a:tbl>
              <a:tblPr/>
              <a:tblGrid>
                <a:gridCol w="3649980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北京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重庆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</a:tbl>
          </a:graphicData>
        </a:graphic>
      </p:graphicFrame>
      <p:sp>
        <p:nvSpPr>
          <p:cNvPr id="11592" name="yt_shape_11592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手机信号的强弱通常采用负数来表示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绝对值越小表示信号越强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bd01"/>
              </a:rPr>
              <a:t>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则下列信号最强的是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93" name="yt_table_115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872552"/>
              </p:ext>
            </p:extLst>
          </p:nvPr>
        </p:nvGraphicFramePr>
        <p:xfrm>
          <a:off x="540056" y="4319989"/>
          <a:ext cx="5293043" cy="950976"/>
        </p:xfrm>
        <a:graphic>
          <a:graphicData uri="http://schemas.openxmlformats.org/drawingml/2006/table">
            <a:tbl>
              <a:tblPr/>
              <a:tblGrid>
                <a:gridCol w="364998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</a:tbl>
          </a:graphicData>
        </a:graphic>
      </p:graphicFrame>
      <p:pic>
        <p:nvPicPr>
          <p:cNvPr id="3" name="yt_shape_1723550355814">
            <a:extLst>
              <a:ext uri="{FF2B5EF4-FFF2-40B4-BE49-F238E27FC236}">
                <a16:creationId xmlns:a16="http://schemas.microsoft.com/office/drawing/2014/main" id="{93DEE89E-F9F9-24BA-EB11-D79C814899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F48214-009B-2F3C-2F9E-6851DC22121D}"/>
              </a:ext>
            </a:extLst>
          </p:cNvPr>
          <p:cNvSpPr txBox="1"/>
          <p:nvPr/>
        </p:nvSpPr>
        <p:spPr>
          <a:xfrm>
            <a:off x="38029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4857C1-BCB5-9DA9-CCA7-B5128F11BFFB}"/>
              </a:ext>
            </a:extLst>
          </p:cNvPr>
          <p:cNvSpPr txBox="1"/>
          <p:nvPr/>
        </p:nvSpPr>
        <p:spPr>
          <a:xfrm>
            <a:off x="5614246" y="37892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5" name="yt_shape_11595"/>
          <p:cNvSpPr txBox="1"/>
          <p:nvPr/>
        </p:nvSpPr>
        <p:spPr>
          <a:xfrm>
            <a:off x="540000" y="900000"/>
            <a:ext cx="325730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有理数的运算</a:t>
            </a:r>
          </a:p>
        </p:txBody>
      </p:sp>
      <p:sp>
        <p:nvSpPr>
          <p:cNvPr id="11596" name="yt_shape_11596"/>
          <p:cNvSpPr txBox="1"/>
          <p:nvPr/>
        </p:nvSpPr>
        <p:spPr>
          <a:xfrm>
            <a:off x="540000" y="1399565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97" name="yt_table_115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965697"/>
              </p:ext>
            </p:extLst>
          </p:nvPr>
        </p:nvGraphicFramePr>
        <p:xfrm>
          <a:off x="540056" y="1878868"/>
          <a:ext cx="60140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sp>
        <p:nvSpPr>
          <p:cNvPr id="11599" name="yt_shape_11599"/>
          <p:cNvSpPr txBox="1"/>
          <p:nvPr/>
        </p:nvSpPr>
        <p:spPr>
          <a:xfrm>
            <a:off x="540000" y="2880422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00" name="yt_table_11600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3642431"/>
                  </p:ext>
                </p:extLst>
              </p:nvPr>
            </p:nvGraphicFramePr>
            <p:xfrm>
              <a:off x="540056" y="3359725"/>
              <a:ext cx="8724266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5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600" name="yt_table_11600" descr="{&quot;rangeId&quot;:13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3642431"/>
                  </p:ext>
                </p:extLst>
              </p:nvPr>
            </p:nvGraphicFramePr>
            <p:xfrm>
              <a:off x="540056" y="3359725"/>
              <a:ext cx="8724266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5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59" r="-16177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01" name="yt_shape_11601"/>
          <p:cNvSpPr txBox="1"/>
          <p:nvPr/>
        </p:nvSpPr>
        <p:spPr>
          <a:xfrm>
            <a:off x="540119" y="40453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定义新运算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b4df"/>
              </a:rPr>
              <a:t>的运算结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2" name="yt_table_116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034487"/>
              </p:ext>
            </p:extLst>
          </p:nvPr>
        </p:nvGraphicFramePr>
        <p:xfrm>
          <a:off x="540056" y="5004808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pic>
        <p:nvPicPr>
          <p:cNvPr id="3" name="yt_shape_1723550355895">
            <a:extLst>
              <a:ext uri="{FF2B5EF4-FFF2-40B4-BE49-F238E27FC236}">
                <a16:creationId xmlns:a16="http://schemas.microsoft.com/office/drawing/2014/main" id="{1D51F44C-D555-78D7-49F1-6B949D19BB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D92419-2187-D186-1C5E-4C593E50D112}"/>
              </a:ext>
            </a:extLst>
          </p:cNvPr>
          <p:cNvSpPr txBox="1"/>
          <p:nvPr/>
        </p:nvSpPr>
        <p:spPr>
          <a:xfrm>
            <a:off x="6926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918A30-DE33-B64A-94AD-729FD6504ED1}"/>
              </a:ext>
            </a:extLst>
          </p:cNvPr>
          <p:cNvSpPr txBox="1"/>
          <p:nvPr/>
        </p:nvSpPr>
        <p:spPr>
          <a:xfrm>
            <a:off x="7841389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AAD957-C168-86DB-27DE-3D89214A18D3}"/>
              </a:ext>
            </a:extLst>
          </p:cNvPr>
          <p:cNvSpPr txBox="1"/>
          <p:nvPr/>
        </p:nvSpPr>
        <p:spPr>
          <a:xfrm>
            <a:off x="1669308" y="44740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4" name="yt_shape_11604"/>
          <p:cNvSpPr txBox="1"/>
          <p:nvPr/>
        </p:nvSpPr>
        <p:spPr>
          <a:xfrm>
            <a:off x="540000" y="900000"/>
            <a:ext cx="65977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下面算法正确的是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5" name="yt_table_1160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311190"/>
              </p:ext>
            </p:extLst>
          </p:nvPr>
        </p:nvGraphicFramePr>
        <p:xfrm>
          <a:off x="540056" y="1379303"/>
          <a:ext cx="4462463" cy="1901952"/>
        </p:xfrm>
        <a:graphic>
          <a:graphicData uri="http://schemas.openxmlformats.org/drawingml/2006/table">
            <a:tbl>
              <a:tblPr/>
              <a:tblGrid>
                <a:gridCol w="446246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</a:tbl>
          </a:graphicData>
        </a:graphic>
      </p:graphicFrame>
      <p:sp>
        <p:nvSpPr>
          <p:cNvPr id="11607" name="yt_shape_11607"/>
          <p:cNvSpPr txBox="1"/>
          <p:nvPr/>
        </p:nvSpPr>
        <p:spPr>
          <a:xfrm>
            <a:off x="540119" y="33316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d253"/>
              </a:rPr>
              <a:t>的值是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08" name="yt_table_116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246457"/>
              </p:ext>
            </p:extLst>
          </p:nvPr>
        </p:nvGraphicFramePr>
        <p:xfrm>
          <a:off x="540056" y="4291058"/>
          <a:ext cx="45231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10" name="yt_shape_11610"/>
              <p:cNvSpPr txBox="1"/>
              <p:nvPr/>
            </p:nvSpPr>
            <p:spPr>
              <a:xfrm>
                <a:off x="540000" y="5292612"/>
                <a:ext cx="7737696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南京市中考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610" name="yt_shape_11610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92612"/>
                <a:ext cx="7737696" cy="641971"/>
              </a:xfrm>
              <a:prstGeom prst="rect">
                <a:avLst/>
              </a:prstGeom>
              <a:blipFill>
                <a:blip r:embed="rId2"/>
                <a:stretch>
                  <a:fillRect l="-2443" r="-141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DFD34BF-46D7-8DD2-6F88-7DBF8811A3CA}"/>
              </a:ext>
            </a:extLst>
          </p:cNvPr>
          <p:cNvSpPr txBox="1"/>
          <p:nvPr/>
        </p:nvSpPr>
        <p:spPr>
          <a:xfrm>
            <a:off x="615368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A23BE8-5F0C-B65E-8A52-445F1A799062}"/>
              </a:ext>
            </a:extLst>
          </p:cNvPr>
          <p:cNvSpPr txBox="1"/>
          <p:nvPr/>
        </p:nvSpPr>
        <p:spPr>
          <a:xfrm>
            <a:off x="1059708" y="37603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DCE416-86A1-AC2E-DB61-B8DDF8241B53}"/>
                  </a:ext>
                </a:extLst>
              </p:cNvPr>
              <p:cNvSpPr txBox="1"/>
              <p:nvPr/>
            </p:nvSpPr>
            <p:spPr>
              <a:xfrm>
                <a:off x="7350851" y="5245806"/>
                <a:ext cx="789685" cy="729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7, 'hasSerialNum': 1, 'mathAnswerShape': 1}">
                <a:extLst>
                  <a:ext uri="{FF2B5EF4-FFF2-40B4-BE49-F238E27FC236}">
                    <a16:creationId xmlns:a16="http://schemas.microsoft.com/office/drawing/2014/main" id="{B1DCE416-86A1-AC2E-DB61-B8DDF8241B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0851" y="5245806"/>
                <a:ext cx="789685" cy="7293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B82C025-AD4D-5795-272F-8CECCFFE9CC4}"/>
              </a:ext>
            </a:extLst>
          </p:cNvPr>
          <p:cNvCxnSpPr/>
          <p:nvPr/>
        </p:nvCxnSpPr>
        <p:spPr>
          <a:xfrm>
            <a:off x="7088438" y="5947424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2" name="yt_shape_1161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小明和同学们玩扑克牌游戏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游戏规则是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从一副扑克牌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1976,isEnd"/>
              </a:rPr>
              <a:t>去掉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中任意抽取四张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根据牌面上的数字进行混合运算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ad19,isEnd"/>
              </a:rPr>
              <a:t>每张牌上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的数字只能用一次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使得运算结果等于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小明抽到的牌如图所示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01a5,isEnd"/>
              </a:rPr>
              <a:t>请帮小明列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出一个结果等于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613" name="yt_image_11613" title="H_104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3925" y="2960358"/>
            <a:ext cx="3684148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DAC052-59B6-1BE6-BAC1-884A037CD4BB}"/>
              </a:ext>
            </a:extLst>
          </p:cNvPr>
          <p:cNvSpPr txBox="1"/>
          <p:nvPr/>
        </p:nvSpPr>
        <p:spPr>
          <a:xfrm>
            <a:off x="4412508" y="2279658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5" name="yt_shape_11615"/>
          <p:cNvSpPr txBox="1"/>
          <p:nvPr/>
        </p:nvSpPr>
        <p:spPr>
          <a:xfrm>
            <a:off x="540000" y="900000"/>
            <a:ext cx="294952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科学记数法</a:t>
            </a:r>
          </a:p>
        </p:txBody>
      </p:sp>
      <p:sp>
        <p:nvSpPr>
          <p:cNvPr id="11616" name="yt_shape_1161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去年我国新能源汽车产量超过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41aa"/>
              </a:rPr>
              <a:t>万用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17" name="yt_table_116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010038"/>
              </p:ext>
            </p:extLst>
          </p:nvPr>
        </p:nvGraphicFramePr>
        <p:xfrm>
          <a:off x="540056" y="2359000"/>
          <a:ext cx="57423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pic>
        <p:nvPicPr>
          <p:cNvPr id="3" name="yt_shape_1723550355980">
            <a:extLst>
              <a:ext uri="{FF2B5EF4-FFF2-40B4-BE49-F238E27FC236}">
                <a16:creationId xmlns:a16="http://schemas.microsoft.com/office/drawing/2014/main" id="{1FC3F1C3-F555-D515-B054-D8162D1BD9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3CAA30-AB94-3F44-BC96-BE2EB7ED9B4F}"/>
              </a:ext>
            </a:extLst>
          </p:cNvPr>
          <p:cNvSpPr txBox="1"/>
          <p:nvPr/>
        </p:nvSpPr>
        <p:spPr>
          <a:xfrm>
            <a:off x="34981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0" name="yt_shape_11620"/>
          <p:cNvSpPr txBox="1"/>
          <p:nvPr/>
        </p:nvSpPr>
        <p:spPr>
          <a:xfrm>
            <a:off x="540000" y="90000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19" name="yt_image_11619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22" name="yt_shape_11622"/>
          <p:cNvSpPr txBox="1"/>
          <p:nvPr/>
        </p:nvSpPr>
        <p:spPr>
          <a:xfrm>
            <a:off x="540000" y="1591869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23" name="yt_table_1162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116468"/>
              </p:ext>
            </p:extLst>
          </p:nvPr>
        </p:nvGraphicFramePr>
        <p:xfrm>
          <a:off x="540056" y="2071172"/>
          <a:ext cx="7721600" cy="1901952"/>
        </p:xfrm>
        <a:graphic>
          <a:graphicData uri="http://schemas.openxmlformats.org/drawingml/2006/table">
            <a:tbl>
              <a:tblPr/>
              <a:tblGrid>
                <a:gridCol w="7721600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符号相反的数互为相反数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一个数的绝对值越大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表示它的点在数轴上越靠右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一个有理数不是正数就是负数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0F2B99D-8EAC-DF13-1C31-18F471BB5AA2}"/>
              </a:ext>
            </a:extLst>
          </p:cNvPr>
          <p:cNvSpPr txBox="1"/>
          <p:nvPr/>
        </p:nvSpPr>
        <p:spPr>
          <a:xfrm>
            <a:off x="40313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8" name="yt_shape_11628"/>
          <p:cNvSpPr txBox="1"/>
          <p:nvPr/>
        </p:nvSpPr>
        <p:spPr>
          <a:xfrm>
            <a:off x="540000" y="3222857"/>
            <a:ext cx="10438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安庆四中月考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在数轴上到原点距离等于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的点所表示的数是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29" name="yt_table_116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232877"/>
              </p:ext>
            </p:extLst>
          </p:nvPr>
        </p:nvGraphicFramePr>
        <p:xfrm>
          <a:off x="540056" y="3702160"/>
          <a:ext cx="4675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9C123AC-B7FA-4B92-97D8-3D7734CA9B66}"/>
              </a:ext>
            </a:extLst>
          </p:cNvPr>
          <p:cNvSpPr txBox="1"/>
          <p:nvPr/>
        </p:nvSpPr>
        <p:spPr>
          <a:xfrm>
            <a:off x="9974989" y="3176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625" name="yt_shape_11625"/>
          <p:cNvSpPr txBox="1"/>
          <p:nvPr/>
        </p:nvSpPr>
        <p:spPr>
          <a:xfrm>
            <a:off x="540120" y="107133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aae1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26" name="yt_table_116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178215"/>
              </p:ext>
            </p:extLst>
          </p:nvPr>
        </p:nvGraphicFramePr>
        <p:xfrm>
          <a:off x="540056" y="2030772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EEA11F9-EB2C-8642-1227-C65332E96617}"/>
              </a:ext>
            </a:extLst>
          </p:cNvPr>
          <p:cNvSpPr txBox="1"/>
          <p:nvPr/>
        </p:nvSpPr>
        <p:spPr>
          <a:xfrm>
            <a:off x="1974109" y="15000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1444</Words>
  <Application>Microsoft Office PowerPoint</Application>
  <PresentationFormat>宽屏</PresentationFormat>
  <Paragraphs>137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2024-08-14T14:05:55Z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